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27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912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63D66-469D-496A-BAE1-127B09C6768E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22484-270E-457E-8BB0-3B6EB9A7BB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246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 students to attempt this question first. </a:t>
            </a:r>
          </a:p>
          <a:p>
            <a:r>
              <a:rPr lang="en-GB" dirty="0" smtClean="0"/>
              <a:t>Display</a:t>
            </a:r>
            <a:r>
              <a:rPr lang="en-GB" baseline="0" dirty="0" smtClean="0"/>
              <a:t> the common misconception. </a:t>
            </a:r>
          </a:p>
          <a:p>
            <a:r>
              <a:rPr lang="en-GB" baseline="0" dirty="0" smtClean="0"/>
              <a:t>Allow students time to discuss, anticipate that many students will still believe this to be true at this point!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22484-270E-457E-8BB0-3B6EB9A7BB5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943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 students to attempt this question first. </a:t>
            </a:r>
          </a:p>
          <a:p>
            <a:r>
              <a:rPr lang="en-GB" dirty="0" smtClean="0"/>
              <a:t>Display</a:t>
            </a:r>
            <a:r>
              <a:rPr lang="en-GB" baseline="0" dirty="0" smtClean="0"/>
              <a:t> the common misconception. </a:t>
            </a:r>
          </a:p>
          <a:p>
            <a:r>
              <a:rPr lang="en-GB" baseline="0" dirty="0" smtClean="0"/>
              <a:t>Allow students time to discuss, anticipate that many students will still believe this to be true at this point!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22484-270E-457E-8BB0-3B6EB9A7BB5C}" type="slidenum">
              <a:rPr lang="en-GB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943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 students to attempt this question first. </a:t>
            </a:r>
          </a:p>
          <a:p>
            <a:r>
              <a:rPr lang="en-GB" dirty="0" smtClean="0"/>
              <a:t>Display</a:t>
            </a:r>
            <a:r>
              <a:rPr lang="en-GB" baseline="0" dirty="0" smtClean="0"/>
              <a:t> the common misconception. </a:t>
            </a:r>
          </a:p>
          <a:p>
            <a:r>
              <a:rPr lang="en-GB" baseline="0" dirty="0" smtClean="0"/>
              <a:t>Allow students time to discuss, anticipate that many students will still believe this to be true at this point!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22484-270E-457E-8BB0-3B6EB9A7BB5C}" type="slidenum">
              <a:rPr lang="en-GB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943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 students to attempt this question first. </a:t>
            </a:r>
          </a:p>
          <a:p>
            <a:r>
              <a:rPr lang="en-GB" dirty="0" smtClean="0"/>
              <a:t>Display</a:t>
            </a:r>
            <a:r>
              <a:rPr lang="en-GB" baseline="0" dirty="0" smtClean="0"/>
              <a:t> the common misconception. </a:t>
            </a:r>
          </a:p>
          <a:p>
            <a:r>
              <a:rPr lang="en-GB" baseline="0" dirty="0" smtClean="0"/>
              <a:t>Allow students time to discuss, anticipate that many students will still believe this to be true at this point!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22484-270E-457E-8BB0-3B6EB9A7BB5C}" type="slidenum">
              <a:rPr lang="en-GB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943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 students to attempt this question first. </a:t>
            </a:r>
          </a:p>
          <a:p>
            <a:r>
              <a:rPr lang="en-GB" dirty="0" smtClean="0"/>
              <a:t>Display</a:t>
            </a:r>
            <a:r>
              <a:rPr lang="en-GB" baseline="0" dirty="0" smtClean="0"/>
              <a:t> the common misconception. </a:t>
            </a:r>
          </a:p>
          <a:p>
            <a:r>
              <a:rPr lang="en-GB" baseline="0" dirty="0" smtClean="0"/>
              <a:t>Allow students time to discuss, anticipate that many students will still believe this to be true at this point!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22484-270E-457E-8BB0-3B6EB9A7BB5C}" type="slidenum">
              <a:rPr lang="en-GB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943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 students to attempt this question first. </a:t>
            </a:r>
          </a:p>
          <a:p>
            <a:r>
              <a:rPr lang="en-GB" dirty="0" smtClean="0"/>
              <a:t>Display</a:t>
            </a:r>
            <a:r>
              <a:rPr lang="en-GB" baseline="0" dirty="0" smtClean="0"/>
              <a:t> the common misconception. </a:t>
            </a:r>
          </a:p>
          <a:p>
            <a:r>
              <a:rPr lang="en-GB" baseline="0" dirty="0" smtClean="0"/>
              <a:t>Allow students time to discuss, anticipate that many students will still believe this to be true at this point!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22484-270E-457E-8BB0-3B6EB9A7BB5C}" type="slidenum">
              <a:rPr lang="en-GB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943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scaffolded</a:t>
            </a:r>
            <a:r>
              <a:rPr lang="en-GB" baseline="0" dirty="0" smtClean="0"/>
              <a:t> worksheet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22484-270E-457E-8BB0-3B6EB9A7BB5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652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</a:t>
            </a:r>
            <a:r>
              <a:rPr lang="en-GB" baseline="0" dirty="0" smtClean="0"/>
              <a:t> student approaches to Q4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22484-270E-457E-8BB0-3B6EB9A7BB5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474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 scaffold,</a:t>
            </a:r>
            <a:r>
              <a:rPr lang="en-GB" baseline="0" dirty="0" smtClean="0"/>
              <a:t> share students approaches to this question too.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22484-270E-457E-8BB0-3B6EB9A7BB5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951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F4AD1-FB10-4902-BB3C-31D0F480A911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BC6A7-5AED-4D30-A5F3-504EAED56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F4AD1-FB10-4902-BB3C-31D0F480A911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BC6A7-5AED-4D30-A5F3-504EAED56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F4AD1-FB10-4902-BB3C-31D0F480A911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BC6A7-5AED-4D30-A5F3-504EAED56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F4AD1-FB10-4902-BB3C-31D0F480A911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BC6A7-5AED-4D30-A5F3-504EAED56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F4AD1-FB10-4902-BB3C-31D0F480A911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BC6A7-5AED-4D30-A5F3-504EAED56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F4AD1-FB10-4902-BB3C-31D0F480A911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BC6A7-5AED-4D30-A5F3-504EAED56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F4AD1-FB10-4902-BB3C-31D0F480A911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BC6A7-5AED-4D30-A5F3-504EAED56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F4AD1-FB10-4902-BB3C-31D0F480A911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BC6A7-5AED-4D30-A5F3-504EAED56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F4AD1-FB10-4902-BB3C-31D0F480A911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BC6A7-5AED-4D30-A5F3-504EAED56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F4AD1-FB10-4902-BB3C-31D0F480A911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BC6A7-5AED-4D30-A5F3-504EAED56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F4AD1-FB10-4902-BB3C-31D0F480A911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BC6A7-5AED-4D30-A5F3-504EAED561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6A2F4AD1-FB10-4902-BB3C-31D0F480A911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F1BC6A7-5AED-4D30-A5F3-504EAED561B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30/09/2019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9/30/2019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-243408"/>
            <a:ext cx="8928992" cy="1752600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A coat is </a:t>
            </a:r>
            <a:r>
              <a:rPr lang="en-GB" b="1" dirty="0" smtClean="0"/>
              <a:t>reduced</a:t>
            </a:r>
            <a:r>
              <a:rPr lang="en-GB" dirty="0" smtClean="0"/>
              <a:t> by </a:t>
            </a:r>
            <a:r>
              <a:rPr lang="en-GB" b="1" dirty="0" smtClean="0">
                <a:solidFill>
                  <a:srgbClr val="FF0000"/>
                </a:solidFill>
              </a:rPr>
              <a:t>10%</a:t>
            </a:r>
            <a:r>
              <a:rPr lang="en-GB" dirty="0" smtClean="0"/>
              <a:t> in a sale and now costs £90. </a:t>
            </a:r>
          </a:p>
          <a:p>
            <a:endParaRPr lang="en-GB" dirty="0"/>
          </a:p>
          <a:p>
            <a:r>
              <a:rPr lang="en-GB" dirty="0" smtClean="0"/>
              <a:t>How much was the coat </a:t>
            </a:r>
            <a:r>
              <a:rPr lang="en-GB" u="sng" dirty="0" smtClean="0"/>
              <a:t>before</a:t>
            </a:r>
            <a:r>
              <a:rPr lang="en-GB" dirty="0" smtClean="0"/>
              <a:t> it was reduced?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160045" y="2780928"/>
                <a:ext cx="7056784" cy="286232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b="1" dirty="0" smtClean="0"/>
                  <a:t>A student attempts to solve this problem as follows: </a:t>
                </a:r>
              </a:p>
              <a:p>
                <a:endParaRPr lang="en-GB" b="1" dirty="0" smtClean="0"/>
              </a:p>
              <a:p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</a:rPr>
                        <m:t>10% </m:t>
                      </m:r>
                      <m:r>
                        <a:rPr lang="en-GB" i="1" dirty="0" smtClean="0">
                          <a:latin typeface="Cambria Math"/>
                        </a:rPr>
                        <m:t>𝑜𝑓</m:t>
                      </m:r>
                      <m:r>
                        <a:rPr lang="en-GB" i="1" dirty="0" smtClean="0">
                          <a:latin typeface="Cambria Math"/>
                        </a:rPr>
                        <m:t> 90 = 9</m:t>
                      </m:r>
                    </m:oMath>
                  </m:oMathPara>
                </a14:m>
                <a:endParaRPr lang="en-GB" dirty="0" smtClean="0"/>
              </a:p>
              <a:p>
                <a:endParaRPr lang="en-GB" dirty="0"/>
              </a:p>
              <a:p>
                <a:pPr algn="ctr"/>
                <a:r>
                  <a:rPr lang="en-GB" dirty="0" smtClean="0"/>
                  <a:t>The coat cost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10% </m:t>
                    </m:r>
                  </m:oMath>
                </a14:m>
                <a:r>
                  <a:rPr lang="en-GB" dirty="0" smtClean="0"/>
                  <a:t>more than the sale price. </a:t>
                </a:r>
              </a:p>
              <a:p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</a:rPr>
                        <m:t>90 + 9 = £99  </m:t>
                      </m:r>
                    </m:oMath>
                  </m:oMathPara>
                </a14:m>
                <a:endParaRPr lang="en-GB" dirty="0" smtClean="0"/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0045" y="2780928"/>
                <a:ext cx="7056784" cy="2862322"/>
              </a:xfrm>
              <a:prstGeom prst="rect">
                <a:avLst/>
              </a:prstGeom>
              <a:blipFill rotWithShape="1">
                <a:blip r:embed="rId3"/>
                <a:stretch>
                  <a:fillRect l="-603" t="-84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160045" y="5733255"/>
            <a:ext cx="70567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This is incorrect.</a:t>
            </a:r>
          </a:p>
          <a:p>
            <a:pPr algn="ctr"/>
            <a:endParaRPr lang="en-GB" sz="2000" b="1" dirty="0" smtClean="0"/>
          </a:p>
          <a:p>
            <a:pPr algn="ctr"/>
            <a:r>
              <a:rPr lang="en-GB" sz="2000" dirty="0" smtClean="0"/>
              <a:t>How can we show this student that this is incorrect? </a:t>
            </a:r>
            <a:endParaRPr lang="en-GB" sz="2000" dirty="0"/>
          </a:p>
          <a:p>
            <a:endParaRPr lang="en-GB" dirty="0"/>
          </a:p>
        </p:txBody>
      </p:sp>
      <p:pic>
        <p:nvPicPr>
          <p:cNvPr id="1027" name="Picture 3" descr="C:\Users\lelder\AppData\Local\Microsoft\Windows\Temporary Internet Files\Content.IE5\U1L9SD1U\500px-RedX.svg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509120"/>
            <a:ext cx="1301130" cy="130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lelder\AppData\Local\Microsoft\Windows\Temporary Internet Files\Content.IE5\L8V2TJFJ\10percent-off[1]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7" b="50000"/>
          <a:stretch/>
        </p:blipFill>
        <p:spPr bwMode="auto">
          <a:xfrm>
            <a:off x="7308304" y="1124744"/>
            <a:ext cx="1468760" cy="5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81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If the coat was £99 originally…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10% of 99 = 9.90 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99 – 9.90 = £89.10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In the sale the coat would have cost </a:t>
            </a:r>
            <a:r>
              <a:rPr lang="en-GB" b="1" dirty="0" smtClean="0">
                <a:solidFill>
                  <a:srgbClr val="FF0000"/>
                </a:solidFill>
              </a:rPr>
              <a:t>£89.10</a:t>
            </a:r>
          </a:p>
        </p:txBody>
      </p:sp>
      <p:pic>
        <p:nvPicPr>
          <p:cNvPr id="2050" name="Picture 2" descr="C:\Users\lelder\AppData\Local\Microsoft\Windows\Temporary Internet Files\Content.IE5\L8V2TJFJ\10percent-off[1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7" b="50000"/>
          <a:stretch/>
        </p:blipFill>
        <p:spPr bwMode="auto">
          <a:xfrm>
            <a:off x="7308304" y="538384"/>
            <a:ext cx="1468760" cy="5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301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-243408"/>
            <a:ext cx="8928992" cy="1752600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A coat is </a:t>
            </a:r>
            <a:r>
              <a:rPr lang="en-GB" b="1" dirty="0" smtClean="0"/>
              <a:t>reduced</a:t>
            </a:r>
            <a:r>
              <a:rPr lang="en-GB" dirty="0" smtClean="0"/>
              <a:t> by </a:t>
            </a:r>
            <a:r>
              <a:rPr lang="en-GB" b="1" dirty="0" smtClean="0">
                <a:solidFill>
                  <a:srgbClr val="FF0000"/>
                </a:solidFill>
              </a:rPr>
              <a:t>10%</a:t>
            </a:r>
            <a:r>
              <a:rPr lang="en-GB" dirty="0" smtClean="0"/>
              <a:t> in a sale and now costs £90. </a:t>
            </a:r>
          </a:p>
          <a:p>
            <a:endParaRPr lang="en-GB" dirty="0"/>
          </a:p>
          <a:p>
            <a:r>
              <a:rPr lang="en-GB" dirty="0" smtClean="0"/>
              <a:t>How much was the coat </a:t>
            </a:r>
            <a:r>
              <a:rPr lang="en-GB" u="sng" dirty="0" smtClean="0"/>
              <a:t>before</a:t>
            </a:r>
            <a:r>
              <a:rPr lang="en-GB" dirty="0" smtClean="0"/>
              <a:t> it was reduced?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" name="Picture 2" descr="C:\Users\lelder\AppData\Local\Microsoft\Windows\Temporary Internet Files\Content.IE5\L8V2TJFJ\10percent-off[1]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7" b="50000"/>
          <a:stretch/>
        </p:blipFill>
        <p:spPr bwMode="auto">
          <a:xfrm>
            <a:off x="7308304" y="1124744"/>
            <a:ext cx="1468760" cy="5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542" y="3222703"/>
            <a:ext cx="6734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043608" y="3028310"/>
                <a:ext cx="5774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0%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028310"/>
                <a:ext cx="57740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488324" y="3031416"/>
                <a:ext cx="8386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100%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8324" y="3031416"/>
                <a:ext cx="838691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1040917" y="3790310"/>
                <a:ext cx="4988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917" y="3790310"/>
                <a:ext cx="49885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7680629" y="3790310"/>
                <a:ext cx="3465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629" y="3790310"/>
                <a:ext cx="346569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802033" y="3031416"/>
                <a:ext cx="7104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90%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033" y="3031416"/>
                <a:ext cx="710451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6844310" y="3790310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£90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310" y="3790310"/>
                <a:ext cx="627095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55575" y="4725144"/>
            <a:ext cx="71520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What is the value of each box?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 </a:t>
            </a:r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340522" y="3427364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522" y="3427364"/>
                <a:ext cx="627095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3277824" y="3395442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824" y="3395442"/>
                <a:ext cx="627095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3945564" y="3414255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5564" y="3414255"/>
                <a:ext cx="627095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571999" y="3409310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409310"/>
                <a:ext cx="627095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5238860" y="3427364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8860" y="3427364"/>
                <a:ext cx="627095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5868144" y="3427364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3427364"/>
                <a:ext cx="627095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6530163" y="3414255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163" y="3414255"/>
                <a:ext cx="627095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1967617" y="3420978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7617" y="3420978"/>
                <a:ext cx="627095" cy="369332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2646914" y="3414255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6914" y="3414255"/>
                <a:ext cx="627095" cy="369332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7191764" y="3414232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1764" y="3414232"/>
                <a:ext cx="627095" cy="369332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897012" y="5740828"/>
            <a:ext cx="705678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coat originally cost £100.  </a:t>
            </a:r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73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2" grpId="0"/>
      <p:bldP spid="14" grpId="0"/>
      <p:bldP spid="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-243408"/>
            <a:ext cx="8928992" cy="1752600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A TV is </a:t>
            </a:r>
            <a:r>
              <a:rPr lang="en-GB" b="1" dirty="0" smtClean="0"/>
              <a:t>reduced</a:t>
            </a:r>
            <a:r>
              <a:rPr lang="en-GB" dirty="0" smtClean="0"/>
              <a:t> by </a:t>
            </a:r>
            <a:r>
              <a:rPr lang="en-GB" b="1" dirty="0" smtClean="0">
                <a:solidFill>
                  <a:srgbClr val="FF0000"/>
                </a:solidFill>
              </a:rPr>
              <a:t>20%</a:t>
            </a:r>
            <a:r>
              <a:rPr lang="en-GB" dirty="0" smtClean="0"/>
              <a:t> in a sale and now costs £240. </a:t>
            </a:r>
          </a:p>
          <a:p>
            <a:endParaRPr lang="en-GB" dirty="0"/>
          </a:p>
          <a:p>
            <a:r>
              <a:rPr lang="en-GB" dirty="0" smtClean="0"/>
              <a:t>How much was the TV </a:t>
            </a:r>
            <a:r>
              <a:rPr lang="en-GB" u="sng" dirty="0" smtClean="0"/>
              <a:t>before</a:t>
            </a:r>
            <a:r>
              <a:rPr lang="en-GB" dirty="0" smtClean="0"/>
              <a:t> it was reduced?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sz="2400" dirty="0" smtClean="0"/>
          </a:p>
          <a:p>
            <a:r>
              <a:rPr lang="en-GB" sz="2400" dirty="0" smtClean="0"/>
              <a:t>Attempt this question on your whiteboard using a bar model</a:t>
            </a:r>
            <a:r>
              <a:rPr lang="en-GB" sz="2800" dirty="0" smtClean="0"/>
              <a:t>.</a:t>
            </a:r>
            <a:r>
              <a:rPr lang="en-GB" dirty="0" smtClean="0"/>
              <a:t> </a:t>
            </a:r>
            <a:endParaRPr lang="en-GB" dirty="0"/>
          </a:p>
          <a:p>
            <a:endParaRPr lang="en-GB" dirty="0"/>
          </a:p>
        </p:txBody>
      </p:sp>
      <p:pic>
        <p:nvPicPr>
          <p:cNvPr id="4098" name="Picture 2" descr="C:\Users\lelder\AppData\Local\Microsoft\Windows\Temporary Internet Files\Content.IE5\U1L9SD1U\20-percent-off-discount-sale-icon_2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908720"/>
            <a:ext cx="1284246" cy="96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71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-243408"/>
            <a:ext cx="8928992" cy="1752600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A TV is </a:t>
            </a:r>
            <a:r>
              <a:rPr lang="en-GB" b="1" dirty="0" smtClean="0"/>
              <a:t>reduced</a:t>
            </a:r>
            <a:r>
              <a:rPr lang="en-GB" dirty="0" smtClean="0"/>
              <a:t> by </a:t>
            </a:r>
            <a:r>
              <a:rPr lang="en-GB" b="1" dirty="0" smtClean="0">
                <a:solidFill>
                  <a:srgbClr val="FF0000"/>
                </a:solidFill>
              </a:rPr>
              <a:t>20%</a:t>
            </a:r>
            <a:r>
              <a:rPr lang="en-GB" dirty="0" smtClean="0"/>
              <a:t> in a sale and now costs £240. </a:t>
            </a:r>
          </a:p>
          <a:p>
            <a:endParaRPr lang="en-GB" dirty="0"/>
          </a:p>
          <a:p>
            <a:r>
              <a:rPr lang="en-GB" dirty="0" smtClean="0"/>
              <a:t>How much was the TV </a:t>
            </a:r>
            <a:r>
              <a:rPr lang="en-GB" u="sng" dirty="0" smtClean="0"/>
              <a:t>before</a:t>
            </a:r>
            <a:r>
              <a:rPr lang="en-GB" dirty="0" smtClean="0"/>
              <a:t> it was reduced?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sz="2400" dirty="0" smtClean="0"/>
          </a:p>
          <a:p>
            <a:endParaRPr lang="en-GB" dirty="0"/>
          </a:p>
        </p:txBody>
      </p:sp>
      <p:pic>
        <p:nvPicPr>
          <p:cNvPr id="4098" name="Picture 2" descr="C:\Users\lelder\AppData\Local\Microsoft\Windows\Temporary Internet Files\Content.IE5\U1L9SD1U\20-percent-off-discount-sale-icon_2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908720"/>
            <a:ext cx="1284246" cy="96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8" y="3409141"/>
            <a:ext cx="66008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043608" y="3140968"/>
                <a:ext cx="5774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0%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140968"/>
                <a:ext cx="57740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453067" y="3128538"/>
                <a:ext cx="8386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100%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3067" y="3128538"/>
                <a:ext cx="838691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040916" y="3825221"/>
                <a:ext cx="4988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916" y="3825221"/>
                <a:ext cx="49885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7595588" y="3825221"/>
                <a:ext cx="3465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5588" y="3825221"/>
                <a:ext cx="346569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144668" y="3840849"/>
                <a:ext cx="7553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£240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4668" y="3840849"/>
                <a:ext cx="755335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169498" y="3124654"/>
                <a:ext cx="7104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80%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9498" y="3124654"/>
                <a:ext cx="710451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621010" y="3491175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£60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1010" y="3491175"/>
                <a:ext cx="627095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2915816" y="3505932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£60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3505932"/>
                <a:ext cx="627095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258452" y="3498421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£60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452" y="3498421"/>
                <a:ext cx="627095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5517573" y="3498421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£60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573" y="3498421"/>
                <a:ext cx="627095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825225" y="3491175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£60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225" y="3491175"/>
                <a:ext cx="627095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897012" y="5063720"/>
            <a:ext cx="705678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TV originally cost £300</a:t>
            </a:r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307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2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-243408"/>
            <a:ext cx="8928992" cy="1752600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A necklace </a:t>
            </a:r>
            <a:r>
              <a:rPr lang="en-GB" b="1" dirty="0" smtClean="0"/>
              <a:t>increased</a:t>
            </a:r>
            <a:r>
              <a:rPr lang="en-GB" dirty="0" smtClean="0"/>
              <a:t> in value by </a:t>
            </a:r>
            <a:r>
              <a:rPr lang="en-GB" b="1" dirty="0" smtClean="0">
                <a:solidFill>
                  <a:srgbClr val="FF0000"/>
                </a:solidFill>
              </a:rPr>
              <a:t>25%</a:t>
            </a:r>
            <a:r>
              <a:rPr lang="en-GB" dirty="0" smtClean="0"/>
              <a:t> and now costs £550. </a:t>
            </a:r>
          </a:p>
          <a:p>
            <a:endParaRPr lang="en-GB" dirty="0"/>
          </a:p>
          <a:p>
            <a:r>
              <a:rPr lang="en-GB" dirty="0" smtClean="0"/>
              <a:t>How much was the necklace </a:t>
            </a:r>
            <a:r>
              <a:rPr lang="en-GB" u="sng" dirty="0" smtClean="0"/>
              <a:t>before</a:t>
            </a:r>
            <a:r>
              <a:rPr lang="en-GB" dirty="0" smtClean="0"/>
              <a:t> it increased in value?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sz="2400" dirty="0" smtClean="0"/>
          </a:p>
          <a:p>
            <a:r>
              <a:rPr lang="en-GB" sz="2400" dirty="0"/>
              <a:t>Attempt this question on your whiteboard using a bar model</a:t>
            </a:r>
            <a:r>
              <a:rPr lang="en-GB" sz="2800" dirty="0"/>
              <a:t>.</a:t>
            </a:r>
            <a:r>
              <a:rPr lang="en-GB" sz="2400" dirty="0"/>
              <a:t> </a:t>
            </a:r>
          </a:p>
          <a:p>
            <a:endParaRPr lang="en-GB" dirty="0"/>
          </a:p>
        </p:txBody>
      </p:sp>
      <p:pic>
        <p:nvPicPr>
          <p:cNvPr id="17" name="Picture 2" descr="C:\Users\lelder\AppData\Local\Microsoft\Windows\Temporary Internet Files\Content.IE5\U1L9SD1U\beautiful_pink_necklace_psd_by_anavrin2010-d36zqid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889248"/>
            <a:ext cx="1046641" cy="111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94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-243408"/>
            <a:ext cx="8928992" cy="1752600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A necklace </a:t>
            </a:r>
            <a:r>
              <a:rPr lang="en-GB" b="1" dirty="0" smtClean="0"/>
              <a:t>increased</a:t>
            </a:r>
            <a:r>
              <a:rPr lang="en-GB" dirty="0" smtClean="0"/>
              <a:t> in value by </a:t>
            </a:r>
            <a:r>
              <a:rPr lang="en-GB" b="1" dirty="0" smtClean="0">
                <a:solidFill>
                  <a:srgbClr val="FF0000"/>
                </a:solidFill>
              </a:rPr>
              <a:t>25%</a:t>
            </a:r>
            <a:r>
              <a:rPr lang="en-GB" dirty="0" smtClean="0"/>
              <a:t> and now costs £550. </a:t>
            </a:r>
          </a:p>
          <a:p>
            <a:endParaRPr lang="en-GB" dirty="0"/>
          </a:p>
          <a:p>
            <a:r>
              <a:rPr lang="en-GB" dirty="0" smtClean="0"/>
              <a:t>How much was the necklace </a:t>
            </a:r>
            <a:r>
              <a:rPr lang="en-GB" u="sng" dirty="0" smtClean="0"/>
              <a:t>before</a:t>
            </a:r>
            <a:r>
              <a:rPr lang="en-GB" dirty="0" smtClean="0"/>
              <a:t> it increased in value?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sz="2400" dirty="0" smtClean="0"/>
          </a:p>
          <a:p>
            <a:endParaRPr lang="en-GB" dirty="0"/>
          </a:p>
        </p:txBody>
      </p:sp>
      <p:pic>
        <p:nvPicPr>
          <p:cNvPr id="6146" name="Picture 2" descr="C:\Users\lelder\AppData\Local\Microsoft\Windows\Temporary Internet Files\Content.IE5\U1L9SD1U\beautiful_pink_necklace_psd_by_anavrin2010-d36zqid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889248"/>
            <a:ext cx="1046641" cy="111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686175"/>
            <a:ext cx="66103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115616" y="3429000"/>
                <a:ext cx="5774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0%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3429000"/>
                <a:ext cx="57740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198321" y="3397391"/>
                <a:ext cx="8386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100%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321" y="3397391"/>
                <a:ext cx="838691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7496989" y="3429000"/>
                <a:ext cx="8386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125%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6989" y="3429000"/>
                <a:ext cx="838691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522644" y="4149080"/>
                <a:ext cx="7553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£550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644" y="4149080"/>
                <a:ext cx="755335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1082212" y="4149080"/>
                <a:ext cx="4988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212" y="4149080"/>
                <a:ext cx="498855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340818" y="4138221"/>
                <a:ext cx="3465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818" y="4138221"/>
                <a:ext cx="346569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693018" y="3751700"/>
                <a:ext cx="7553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£110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3018" y="3751700"/>
                <a:ext cx="755335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2915816" y="3750673"/>
                <a:ext cx="7553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£110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3750673"/>
                <a:ext cx="755335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211960" y="3751700"/>
                <a:ext cx="7553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£110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3751700"/>
                <a:ext cx="755335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5494015" y="3758684"/>
                <a:ext cx="7553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£110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015" y="3758684"/>
                <a:ext cx="755335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6827112" y="3751700"/>
                <a:ext cx="7553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£110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12" y="3751700"/>
                <a:ext cx="755335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897012" y="5063720"/>
            <a:ext cx="705678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necklace originally cost £440</a:t>
            </a:r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771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2" grpId="0"/>
      <p:bldP spid="13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Independent Practise </a:t>
            </a:r>
            <a:endParaRPr lang="en-GB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7456989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77072"/>
            <a:ext cx="7646327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913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67"/>
          <a:stretch/>
        </p:blipFill>
        <p:spPr bwMode="auto">
          <a:xfrm>
            <a:off x="179511" y="188640"/>
            <a:ext cx="7379417" cy="2315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996952"/>
            <a:ext cx="7121823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92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3850"/>
            <a:ext cx="6172200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6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332656"/>
            <a:ext cx="8267671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677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Mark/Correct your work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 smtClean="0"/>
              <a:t>£300 </a:t>
            </a:r>
          </a:p>
          <a:p>
            <a:pPr marL="514350" indent="-514350">
              <a:buAutoNum type="arabicPeriod"/>
            </a:pPr>
            <a:r>
              <a:rPr lang="en-GB" dirty="0" smtClean="0"/>
              <a:t>£225 </a:t>
            </a:r>
          </a:p>
          <a:p>
            <a:pPr marL="514350" indent="-514350">
              <a:buAutoNum type="arabicPeriod"/>
            </a:pPr>
            <a:r>
              <a:rPr lang="en-GB" dirty="0" smtClean="0"/>
              <a:t>£30</a:t>
            </a:r>
          </a:p>
          <a:p>
            <a:pPr marL="514350" indent="-514350">
              <a:buAutoNum type="arabicPeriod"/>
            </a:pPr>
            <a:r>
              <a:rPr lang="en-GB" dirty="0" smtClean="0"/>
              <a:t>£560</a:t>
            </a:r>
          </a:p>
          <a:p>
            <a:pPr marL="514350" indent="-514350">
              <a:buAutoNum type="arabicPeriod"/>
            </a:pPr>
            <a:r>
              <a:rPr lang="en-GB" dirty="0" smtClean="0"/>
              <a:t>£88,000</a:t>
            </a:r>
          </a:p>
          <a:p>
            <a:pPr marL="514350" indent="-514350">
              <a:buAutoNum type="arabicPeriod"/>
            </a:pPr>
            <a:r>
              <a:rPr lang="en-GB" dirty="0" smtClean="0"/>
              <a:t>£3000</a:t>
            </a:r>
          </a:p>
          <a:p>
            <a:pPr marL="514350" indent="-514350">
              <a:buAutoNum type="arabicPeriod"/>
            </a:pPr>
            <a:r>
              <a:rPr lang="en-GB" dirty="0" smtClean="0"/>
              <a:t>£110</a:t>
            </a:r>
          </a:p>
          <a:p>
            <a:pPr marL="514350" indent="-514350">
              <a:buAutoNum type="arabicPeriod"/>
            </a:pPr>
            <a:r>
              <a:rPr lang="en-GB" dirty="0" smtClean="0"/>
              <a:t>£6000</a:t>
            </a:r>
          </a:p>
          <a:p>
            <a:pPr marL="514350" indent="-51435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893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Challenge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29600" cy="2749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6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109</TotalTime>
  <Words>609</Words>
  <Application>Microsoft Office PowerPoint</Application>
  <PresentationFormat>On-screen Show (4:3)</PresentationFormat>
  <Paragraphs>143</Paragraphs>
  <Slides>13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Independent Practise </vt:lpstr>
      <vt:lpstr>PowerPoint Presentation</vt:lpstr>
      <vt:lpstr>PowerPoint Presentation</vt:lpstr>
      <vt:lpstr>PowerPoint Presentation</vt:lpstr>
      <vt:lpstr>Mark/Correct your work 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8</cp:revision>
  <dcterms:created xsi:type="dcterms:W3CDTF">2019-09-30T08:29:42Z</dcterms:created>
  <dcterms:modified xsi:type="dcterms:W3CDTF">2019-09-30T10:19:09Z</dcterms:modified>
</cp:coreProperties>
</file>