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28" r:id="rId14"/>
  </p:sldMasterIdLst>
  <p:notesMasterIdLst>
    <p:notesMasterId r:id="rId29"/>
  </p:notesMasterIdLst>
  <p:sldIdLst>
    <p:sldId id="285" r:id="rId15"/>
    <p:sldId id="289" r:id="rId16"/>
    <p:sldId id="283" r:id="rId17"/>
    <p:sldId id="286" r:id="rId18"/>
    <p:sldId id="287" r:id="rId19"/>
    <p:sldId id="284" r:id="rId20"/>
    <p:sldId id="288" r:id="rId21"/>
    <p:sldId id="275" r:id="rId22"/>
    <p:sldId id="276" r:id="rId23"/>
    <p:sldId id="277" r:id="rId24"/>
    <p:sldId id="278" r:id="rId25"/>
    <p:sldId id="279" r:id="rId26"/>
    <p:sldId id="282" r:id="rId27"/>
    <p:sldId id="290" r:id="rId28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1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514" y="-7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presProps" Target="presProps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33D856-092C-4D06-9A61-CDF8F1075980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02FCC6-A7E7-4F8F-9CB8-740AC8FDA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5669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8BDC3-0D32-4048-9606-8CD95531C6BB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4A2D0-C17A-4B36-8DC5-EECA4B910A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8BDC3-0D32-4048-9606-8CD95531C6BB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4A2D0-C17A-4B36-8DC5-EECA4B910A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8BDC3-0D32-4048-9606-8CD95531C6BB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4A2D0-C17A-4B36-8DC5-EECA4B910A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8BDC3-0D32-4048-9606-8CD95531C6BB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4A2D0-C17A-4B36-8DC5-EECA4B910A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8BDC3-0D32-4048-9606-8CD95531C6BB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4A2D0-C17A-4B36-8DC5-EECA4B910A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8BDC3-0D32-4048-9606-8CD95531C6BB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4A2D0-C17A-4B36-8DC5-EECA4B910A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8BDC3-0D32-4048-9606-8CD95531C6BB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4A2D0-C17A-4B36-8DC5-EECA4B910A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8BDC3-0D32-4048-9606-8CD95531C6BB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4A2D0-C17A-4B36-8DC5-EECA4B910A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8BDC3-0D32-4048-9606-8CD95531C6BB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4A2D0-C17A-4B36-8DC5-EECA4B910A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8BDC3-0D32-4048-9606-8CD95531C6BB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4A2D0-C17A-4B36-8DC5-EECA4B910A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8BDC3-0D32-4048-9606-8CD95531C6BB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4A2D0-C17A-4B36-8DC5-EECA4B910A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9/27/2019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9/27/2019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9/27/2019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9/27/2019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9/27/2019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9/27/2019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9/27/2019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9/27/2019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9/27/2019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9/27/2019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9/27/2019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458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692430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34868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18685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30868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12028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473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464167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55067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64269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268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6D58BDC3-0D32-4048-9606-8CD95531C6BB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0FD4A2D0-C17A-4B36-8DC5-EECA4B910A7C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9/27/2019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9/27/2019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9/27/2019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fld id="{07CFB874-0697-4B5B-81B9-7325BB74ABC0}" type="slidenum">
              <a:rPr lang="en-GB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kern="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7812360" y="5661248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5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0.png"/><Relationship Id="rId7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2.png"/><Relationship Id="rId10" Type="http://schemas.openxmlformats.org/officeDocument/2006/relationships/image" Target="../media/image29.png"/><Relationship Id="rId4" Type="http://schemas.openxmlformats.org/officeDocument/2006/relationships/image" Target="../media/image24.pn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0.png"/><Relationship Id="rId7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22.png"/><Relationship Id="rId10" Type="http://schemas.openxmlformats.org/officeDocument/2006/relationships/image" Target="../media/image35.png"/><Relationship Id="rId4" Type="http://schemas.openxmlformats.org/officeDocument/2006/relationships/image" Target="../media/image30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2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50.png"/><Relationship Id="rId5" Type="http://schemas.openxmlformats.org/officeDocument/2006/relationships/image" Target="../media/image43.png"/><Relationship Id="rId10" Type="http://schemas.openxmlformats.org/officeDocument/2006/relationships/image" Target="../media/image49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0152" y="-243409"/>
            <a:ext cx="3888432" cy="1470025"/>
          </a:xfrm>
        </p:spPr>
        <p:txBody>
          <a:bodyPr/>
          <a:lstStyle/>
          <a:p>
            <a:r>
              <a:rPr lang="en-GB" dirty="0" smtClean="0"/>
              <a:t>Area</a:t>
            </a:r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-660742" y="-243408"/>
            <a:ext cx="3888432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/>
              <a:t>Shape</a:t>
            </a:r>
            <a:endParaRPr lang="en-GB" kern="0" dirty="0"/>
          </a:p>
        </p:txBody>
      </p:sp>
      <p:sp>
        <p:nvSpPr>
          <p:cNvPr id="5" name="Rectangle 4"/>
          <p:cNvSpPr/>
          <p:nvPr/>
        </p:nvSpPr>
        <p:spPr>
          <a:xfrm>
            <a:off x="296650" y="3789040"/>
            <a:ext cx="1973648" cy="115212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Isosceles Triangle 11"/>
          <p:cNvSpPr/>
          <p:nvPr/>
        </p:nvSpPr>
        <p:spPr>
          <a:xfrm>
            <a:off x="527390" y="2204864"/>
            <a:ext cx="1512168" cy="1222901"/>
          </a:xfrm>
          <a:prstGeom prst="triangl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Trapezoid 12"/>
          <p:cNvSpPr/>
          <p:nvPr/>
        </p:nvSpPr>
        <p:spPr>
          <a:xfrm>
            <a:off x="222088" y="1091755"/>
            <a:ext cx="2122772" cy="948008"/>
          </a:xfrm>
          <a:prstGeom prst="trapezoid">
            <a:avLst>
              <a:gd name="adj" fmla="val 50535"/>
            </a:avLst>
          </a:prstGeom>
          <a:solidFill>
            <a:srgbClr val="FC1C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93317" y="5213029"/>
            <a:ext cx="1380314" cy="144016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444208" y="2204864"/>
                <a:ext cx="2368469" cy="11294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GB" sz="36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GB" sz="36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GB" sz="3600" b="0" i="1" smtClean="0">
                              <a:latin typeface="Cambria Math"/>
                            </a:rPr>
                            <m:t>𝑏</m:t>
                          </m:r>
                        </m:e>
                      </m:d>
                      <m:r>
                        <a:rPr lang="en-GB" sz="3600" b="0" i="1" smtClean="0">
                          <a:latin typeface="Cambria Math"/>
                        </a:rPr>
                        <m:t>h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2204864"/>
                <a:ext cx="2368469" cy="112947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948264" y="3816311"/>
                <a:ext cx="1157561" cy="11294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3600" b="0" i="1" smtClean="0">
                          <a:latin typeface="Cambria Math"/>
                        </a:rPr>
                        <m:t>𝑏h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264" y="3816311"/>
                <a:ext cx="1157561" cy="112947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052010" y="1091755"/>
                <a:ext cx="105381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dirty="0" smtClean="0">
                          <a:latin typeface="Cambria Math"/>
                          <a:ea typeface="Cambria Math"/>
                        </a:rPr>
                        <m:t>𝜋</m:t>
                      </m:r>
                      <m:sSup>
                        <m:sSupPr>
                          <m:ctrlPr>
                            <a:rPr lang="en-GB" sz="3600" b="0" i="1" dirty="0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3600" b="0" i="1" dirty="0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GB" sz="3600" b="0" i="1" dirty="0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2010" y="1091755"/>
                <a:ext cx="1053815" cy="6463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052010" y="5609943"/>
                <a:ext cx="82573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𝑏h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2010" y="5609943"/>
                <a:ext cx="825739" cy="6463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2843808" y="3140968"/>
            <a:ext cx="324036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Match the shape to the formula that calculates it’s area.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421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0152" y="-243409"/>
            <a:ext cx="3888432" cy="1470025"/>
          </a:xfrm>
        </p:spPr>
        <p:txBody>
          <a:bodyPr/>
          <a:lstStyle/>
          <a:p>
            <a:r>
              <a:rPr lang="en-GB" dirty="0" smtClean="0"/>
              <a:t>Area</a:t>
            </a:r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-660742" y="-243408"/>
            <a:ext cx="3888432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>
                <a:solidFill>
                  <a:srgbClr val="000000"/>
                </a:solidFill>
              </a:rPr>
              <a:t>Shape</a:t>
            </a:r>
            <a:endParaRPr lang="en-GB" kern="0" dirty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6650" y="3789040"/>
            <a:ext cx="1973648" cy="115212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2" name="Isosceles Triangle 11"/>
          <p:cNvSpPr/>
          <p:nvPr/>
        </p:nvSpPr>
        <p:spPr>
          <a:xfrm>
            <a:off x="527390" y="2204864"/>
            <a:ext cx="1512168" cy="1222901"/>
          </a:xfrm>
          <a:prstGeom prst="triangl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Trapezoid 12"/>
          <p:cNvSpPr/>
          <p:nvPr/>
        </p:nvSpPr>
        <p:spPr>
          <a:xfrm>
            <a:off x="222088" y="1091755"/>
            <a:ext cx="2122772" cy="948008"/>
          </a:xfrm>
          <a:prstGeom prst="trapezoid">
            <a:avLst>
              <a:gd name="adj" fmla="val 50535"/>
            </a:avLst>
          </a:prstGeom>
          <a:solidFill>
            <a:srgbClr val="FC1C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93317" y="5213029"/>
            <a:ext cx="1380314" cy="144016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444208" y="2204864"/>
                <a:ext cx="2368469" cy="11294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36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GB" sz="36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36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𝑎</m:t>
                          </m:r>
                          <m:r>
                            <a:rPr lang="en-GB" sz="36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GB" sz="36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𝑏</m:t>
                          </m:r>
                        </m:e>
                      </m:d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h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2204864"/>
                <a:ext cx="2368469" cy="112947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948264" y="3816311"/>
                <a:ext cx="1157561" cy="11294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36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𝑏h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264" y="3816311"/>
                <a:ext cx="1157561" cy="112947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052010" y="1091755"/>
                <a:ext cx="105381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  <m:sSup>
                        <m:sSupPr>
                          <m:ctrlPr>
                            <a:rPr lang="en-GB" sz="360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360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GB" sz="360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2010" y="1091755"/>
                <a:ext cx="1053815" cy="6463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052010" y="5609943"/>
                <a:ext cx="82573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𝑏h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2010" y="5609943"/>
                <a:ext cx="825739" cy="6463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/>
          <p:cNvCxnSpPr/>
          <p:nvPr/>
        </p:nvCxnSpPr>
        <p:spPr>
          <a:xfrm>
            <a:off x="2064599" y="1458798"/>
            <a:ext cx="4523625" cy="131080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12" idx="5"/>
            <a:endCxn id="16" idx="1"/>
          </p:cNvCxnSpPr>
          <p:nvPr/>
        </p:nvCxnSpPr>
        <p:spPr>
          <a:xfrm>
            <a:off x="1661516" y="2816315"/>
            <a:ext cx="5286748" cy="156473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18" idx="1"/>
          </p:cNvCxnSpPr>
          <p:nvPr/>
        </p:nvCxnSpPr>
        <p:spPr>
          <a:xfrm>
            <a:off x="2270298" y="4365104"/>
            <a:ext cx="4781712" cy="156800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935555" y="1458798"/>
            <a:ext cx="4940701" cy="44103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9256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5994"/>
            <a:ext cx="8229600" cy="1143000"/>
          </a:xfrm>
        </p:spPr>
        <p:txBody>
          <a:bodyPr/>
          <a:lstStyle/>
          <a:p>
            <a:r>
              <a:rPr lang="en-GB" dirty="0" smtClean="0"/>
              <a:t>Area of a Rectangle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672" y="1196084"/>
            <a:ext cx="6578608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400" b="1" dirty="0" smtClean="0"/>
              <a:t>Your Turn: On your whiteboards…</a:t>
            </a:r>
          </a:p>
          <a:p>
            <a:pPr marL="0" indent="0">
              <a:buNone/>
            </a:pPr>
            <a:endParaRPr lang="en-GB" sz="2400" b="1" dirty="0" smtClean="0"/>
          </a:p>
          <a:p>
            <a:pPr marL="0" indent="0">
              <a:buNone/>
            </a:pPr>
            <a:r>
              <a:rPr lang="en-GB" sz="2400" dirty="0" smtClean="0"/>
              <a:t>Calculate the area</a:t>
            </a:r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1259632" y="3128392"/>
            <a:ext cx="6408712" cy="194421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1230902" y="3128392"/>
            <a:ext cx="6437442" cy="1944216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20663791">
                <a:off x="3866423" y="3722648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13 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663791">
                <a:off x="3866423" y="3722648"/>
                <a:ext cx="860300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/>
          <p:cNvCxnSpPr/>
          <p:nvPr/>
        </p:nvCxnSpPr>
        <p:spPr>
          <a:xfrm>
            <a:off x="1249582" y="5225008"/>
            <a:ext cx="6418762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832604" y="5225008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12 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2604" y="5225008"/>
                <a:ext cx="86030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923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5994"/>
            <a:ext cx="8229600" cy="1143000"/>
          </a:xfrm>
        </p:spPr>
        <p:txBody>
          <a:bodyPr/>
          <a:lstStyle/>
          <a:p>
            <a:r>
              <a:rPr lang="en-GB" dirty="0" smtClean="0"/>
              <a:t>Area of a Rectangle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672" y="1196084"/>
            <a:ext cx="6578608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400" b="1" dirty="0" smtClean="0"/>
              <a:t>Your Turn: On your whiteboards…</a:t>
            </a:r>
          </a:p>
          <a:p>
            <a:pPr marL="0" indent="0">
              <a:buNone/>
            </a:pPr>
            <a:endParaRPr lang="en-GB" sz="2400" b="1" dirty="0" smtClean="0"/>
          </a:p>
          <a:p>
            <a:pPr marL="0" indent="0">
              <a:buNone/>
            </a:pPr>
            <a:r>
              <a:rPr lang="en-GB" sz="2400" dirty="0" smtClean="0"/>
              <a:t>First, calculate the height… </a:t>
            </a:r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1259632" y="3128392"/>
            <a:ext cx="6408712" cy="194421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1230902" y="3128392"/>
            <a:ext cx="6437442" cy="1944216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20663791">
                <a:off x="3866423" y="3722648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13 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663791">
                <a:off x="3866423" y="3722648"/>
                <a:ext cx="860300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/>
          <p:cNvCxnSpPr/>
          <p:nvPr/>
        </p:nvCxnSpPr>
        <p:spPr>
          <a:xfrm>
            <a:off x="1249582" y="5225008"/>
            <a:ext cx="6418762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832604" y="5225008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12 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2604" y="5225008"/>
                <a:ext cx="86030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 flipV="1">
            <a:off x="7820744" y="3128392"/>
            <a:ext cx="0" cy="1944216"/>
          </a:xfrm>
          <a:prstGeom prst="straightConnector1">
            <a:avLst/>
          </a:prstGeom>
          <a:ln w="25400">
            <a:solidFill>
              <a:srgbClr val="FF0000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820744" y="3916166"/>
                <a:ext cx="4322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h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0744" y="3916166"/>
                <a:ext cx="432298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201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5994"/>
            <a:ext cx="8229600" cy="1143000"/>
          </a:xfrm>
        </p:spPr>
        <p:txBody>
          <a:bodyPr/>
          <a:lstStyle/>
          <a:p>
            <a:r>
              <a:rPr lang="en-GB" dirty="0" smtClean="0"/>
              <a:t>Area of a Rectangle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672" y="1196084"/>
            <a:ext cx="6578608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400" b="1" dirty="0" smtClean="0"/>
              <a:t>Your Turn: On your whiteboards…</a:t>
            </a:r>
          </a:p>
          <a:p>
            <a:pPr marL="0" indent="0">
              <a:buNone/>
            </a:pPr>
            <a:endParaRPr lang="en-GB" sz="2400" b="1" dirty="0" smtClean="0"/>
          </a:p>
          <a:p>
            <a:pPr marL="0" indent="0">
              <a:buNone/>
            </a:pPr>
            <a:r>
              <a:rPr lang="en-GB" sz="2400" dirty="0" smtClean="0"/>
              <a:t>Calculate the area</a:t>
            </a:r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1259632" y="3128392"/>
            <a:ext cx="6408712" cy="194421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1230902" y="3128392"/>
            <a:ext cx="6437442" cy="1944216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20663791">
                <a:off x="3866423" y="3722648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13 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663791">
                <a:off x="3866423" y="3722648"/>
                <a:ext cx="860300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/>
          <p:cNvCxnSpPr/>
          <p:nvPr/>
        </p:nvCxnSpPr>
        <p:spPr>
          <a:xfrm>
            <a:off x="1249582" y="5225008"/>
            <a:ext cx="6418762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832604" y="5225008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12 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2604" y="5225008"/>
                <a:ext cx="86030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348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5994"/>
            <a:ext cx="8229600" cy="1143000"/>
          </a:xfrm>
        </p:spPr>
        <p:txBody>
          <a:bodyPr/>
          <a:lstStyle/>
          <a:p>
            <a:r>
              <a:rPr lang="en-GB" dirty="0" smtClean="0"/>
              <a:t>Area of a Trapezium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672" y="1196084"/>
            <a:ext cx="6578608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400" b="1" dirty="0" smtClean="0"/>
              <a:t>Your Turn: On your whiteboards…</a:t>
            </a:r>
          </a:p>
          <a:p>
            <a:pPr marL="0" indent="0">
              <a:buNone/>
            </a:pPr>
            <a:endParaRPr lang="en-GB" sz="2400" b="1" dirty="0" smtClean="0"/>
          </a:p>
          <a:p>
            <a:pPr marL="0" indent="0">
              <a:buNone/>
            </a:pPr>
            <a:r>
              <a:rPr lang="en-GB" sz="2400" dirty="0" smtClean="0"/>
              <a:t>Calculate the area. </a:t>
            </a:r>
            <a:endParaRPr lang="en-GB" sz="2400" dirty="0"/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395536" y="2491661"/>
            <a:ext cx="3901037" cy="3241595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20663791">
                <a:off x="3866423" y="3722648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17 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663791">
                <a:off x="3866423" y="3722648"/>
                <a:ext cx="860300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/>
          <p:cNvCxnSpPr/>
          <p:nvPr/>
        </p:nvCxnSpPr>
        <p:spPr>
          <a:xfrm>
            <a:off x="395536" y="5986160"/>
            <a:ext cx="8064896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832604" y="5225008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15 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2604" y="5225008"/>
                <a:ext cx="86030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Isosceles Triangle 4"/>
          <p:cNvSpPr/>
          <p:nvPr/>
        </p:nvSpPr>
        <p:spPr>
          <a:xfrm>
            <a:off x="539552" y="2491661"/>
            <a:ext cx="7920880" cy="3312368"/>
          </a:xfrm>
          <a:prstGeom prst="triangl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985004" y="6019260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24 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5004" y="6019260"/>
                <a:ext cx="86030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 rot="19026764">
                <a:off x="1725498" y="3836432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13 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026764">
                <a:off x="1725498" y="3836432"/>
                <a:ext cx="86030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/>
          <p:cNvCxnSpPr/>
          <p:nvPr/>
        </p:nvCxnSpPr>
        <p:spPr>
          <a:xfrm>
            <a:off x="2456375" y="4075837"/>
            <a:ext cx="170241" cy="14401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084168" y="3831114"/>
            <a:ext cx="217419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110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5994"/>
            <a:ext cx="8229600" cy="1143000"/>
          </a:xfrm>
        </p:spPr>
        <p:txBody>
          <a:bodyPr/>
          <a:lstStyle/>
          <a:p>
            <a:r>
              <a:rPr lang="en-GB" dirty="0" smtClean="0"/>
              <a:t>Area of a Trapezium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672" y="1196084"/>
            <a:ext cx="6578608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400" b="1" dirty="0" smtClean="0"/>
              <a:t>Your Turn: On your whiteboards…</a:t>
            </a:r>
          </a:p>
          <a:p>
            <a:pPr marL="0" indent="0">
              <a:buNone/>
            </a:pPr>
            <a:endParaRPr lang="en-GB" sz="2400" b="1" dirty="0" smtClean="0"/>
          </a:p>
          <a:p>
            <a:pPr marL="0" indent="0">
              <a:buNone/>
            </a:pPr>
            <a:r>
              <a:rPr lang="en-GB" sz="2400" dirty="0" smtClean="0"/>
              <a:t>First, calculate the height..</a:t>
            </a:r>
            <a:endParaRPr lang="en-GB" sz="2400" dirty="0"/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395536" y="2491661"/>
            <a:ext cx="3901037" cy="3241595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20663791">
                <a:off x="3866423" y="3722648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17 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663791">
                <a:off x="3866423" y="3722648"/>
                <a:ext cx="860300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/>
          <p:cNvCxnSpPr/>
          <p:nvPr/>
        </p:nvCxnSpPr>
        <p:spPr>
          <a:xfrm>
            <a:off x="395536" y="5986160"/>
            <a:ext cx="8064896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832604" y="5225008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15 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2604" y="5225008"/>
                <a:ext cx="86030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Isosceles Triangle 4"/>
          <p:cNvSpPr/>
          <p:nvPr/>
        </p:nvSpPr>
        <p:spPr>
          <a:xfrm>
            <a:off x="539552" y="2491661"/>
            <a:ext cx="7920880" cy="3312368"/>
          </a:xfrm>
          <a:prstGeom prst="triangl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985004" y="6019260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24 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5004" y="6019260"/>
                <a:ext cx="86030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 rot="19026764">
                <a:off x="1725498" y="3836432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13 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026764">
                <a:off x="1725498" y="3836432"/>
                <a:ext cx="86030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/>
          <p:cNvCxnSpPr/>
          <p:nvPr/>
        </p:nvCxnSpPr>
        <p:spPr>
          <a:xfrm>
            <a:off x="2456375" y="4075837"/>
            <a:ext cx="170241" cy="14401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084168" y="3831114"/>
            <a:ext cx="217419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4499992" y="2483080"/>
            <a:ext cx="40721" cy="3346545"/>
          </a:xfrm>
          <a:prstGeom prst="straightConnector1">
            <a:avLst/>
          </a:prstGeom>
          <a:ln w="25400">
            <a:solidFill>
              <a:srgbClr val="FF0000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499992" y="3270854"/>
                <a:ext cx="4322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h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3270854"/>
                <a:ext cx="432298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224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5994"/>
            <a:ext cx="8229600" cy="1143000"/>
          </a:xfrm>
        </p:spPr>
        <p:txBody>
          <a:bodyPr/>
          <a:lstStyle/>
          <a:p>
            <a:r>
              <a:rPr lang="en-GB" dirty="0" smtClean="0"/>
              <a:t>Area of a Trapezium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672" y="1196084"/>
            <a:ext cx="4902969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400" b="1" dirty="0" smtClean="0"/>
              <a:t>Worked Example</a:t>
            </a:r>
          </a:p>
          <a:p>
            <a:pPr marL="0" indent="0">
              <a:buNone/>
            </a:pPr>
            <a:r>
              <a:rPr lang="en-GB" sz="2400" dirty="0" smtClean="0"/>
              <a:t>Calculate the area. </a:t>
            </a:r>
            <a:endParaRPr lang="en-GB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67" y="2488704"/>
            <a:ext cx="4793975" cy="2380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725471" y="2561083"/>
            <a:ext cx="2038816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740550" y="4869160"/>
            <a:ext cx="404747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915816" y="2636912"/>
            <a:ext cx="2016224" cy="201364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314729" y="2191751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10 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4729" y="2191751"/>
                <a:ext cx="86030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271540" y="5003303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25 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1540" y="5003303"/>
                <a:ext cx="86030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895641" y="3274400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17 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5641" y="3274400"/>
                <a:ext cx="86030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807783" y="4581128"/>
            <a:ext cx="144016" cy="138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835696" y="2780928"/>
            <a:ext cx="0" cy="1939048"/>
          </a:xfrm>
          <a:prstGeom prst="straightConnector1">
            <a:avLst/>
          </a:prstGeom>
          <a:ln w="25400">
            <a:solidFill>
              <a:srgbClr val="FF0000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307482" y="3320566"/>
                <a:ext cx="53309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h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7482" y="3320566"/>
                <a:ext cx="533095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6542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5994"/>
            <a:ext cx="8229600" cy="1143000"/>
          </a:xfrm>
        </p:spPr>
        <p:txBody>
          <a:bodyPr/>
          <a:lstStyle/>
          <a:p>
            <a:r>
              <a:rPr lang="en-GB" dirty="0" smtClean="0"/>
              <a:t>Area of a Trapezium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672" y="1196084"/>
            <a:ext cx="4902969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400" b="1" dirty="0" smtClean="0"/>
              <a:t>Worked Example</a:t>
            </a:r>
          </a:p>
          <a:p>
            <a:pPr marL="0" indent="0">
              <a:buNone/>
            </a:pPr>
            <a:r>
              <a:rPr lang="en-GB" sz="2400" dirty="0" smtClean="0"/>
              <a:t>Calculate the area. </a:t>
            </a:r>
            <a:endParaRPr lang="en-GB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67" y="2488704"/>
            <a:ext cx="4793975" cy="2380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725471" y="2561083"/>
            <a:ext cx="2038816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708467" y="5361037"/>
            <a:ext cx="404747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915816" y="2636912"/>
            <a:ext cx="2016224" cy="201364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314729" y="2191751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10 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4729" y="2191751"/>
                <a:ext cx="86030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262246" y="5372635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25 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2246" y="5372635"/>
                <a:ext cx="86030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895641" y="3274400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17 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5641" y="3274400"/>
                <a:ext cx="86030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807783" y="4581128"/>
            <a:ext cx="144016" cy="138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2708586" y="2780928"/>
            <a:ext cx="0" cy="1939048"/>
          </a:xfrm>
          <a:prstGeom prst="straightConnector1">
            <a:avLst/>
          </a:prstGeom>
          <a:ln w="25400">
            <a:solidFill>
              <a:srgbClr val="FF0000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154009" y="3458064"/>
                <a:ext cx="53309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/>
                        </a:rPr>
                        <m:t>h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4009" y="3458064"/>
                <a:ext cx="533095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>
            <a:off x="2708586" y="4869160"/>
            <a:ext cx="2047355" cy="0"/>
          </a:xfrm>
          <a:prstGeom prst="straightConnector1">
            <a:avLst/>
          </a:prstGeom>
          <a:ln w="25400">
            <a:solidFill>
              <a:srgbClr val="00B050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390833" y="4852658"/>
                <a:ext cx="6094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92D050"/>
                          </a:solidFill>
                          <a:latin typeface="Cambria Math"/>
                        </a:rPr>
                        <m:t>15</m:t>
                      </m:r>
                    </m:oMath>
                  </m:oMathPara>
                </a14:m>
                <a:endParaRPr lang="en-GB" sz="160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0833" y="4852658"/>
                <a:ext cx="609461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292080" y="2304713"/>
                <a:ext cx="3763531" cy="10772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𝑈𝑠𝑖𝑛𝑔</m:t>
                      </m:r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r>
                        <a:rPr lang="en-GB" sz="3200" b="0" i="1" smtClean="0">
                          <a:latin typeface="Cambria Math"/>
                        </a:rPr>
                        <m:t>𝑃𝑦𝑡h𝑎𝑔𝑜𝑟𝑎𝑠</m:t>
                      </m:r>
                      <m:r>
                        <a:rPr lang="en-GB" sz="3200" b="0" i="1" smtClean="0">
                          <a:latin typeface="Cambria Math"/>
                        </a:rPr>
                        <m:t>:</m:t>
                      </m:r>
                    </m:oMath>
                  </m:oMathPara>
                </a14:m>
                <a:endParaRPr lang="en-GB" sz="3200" b="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h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17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15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2304713"/>
                <a:ext cx="3763531" cy="107721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642316" y="3680272"/>
                <a:ext cx="171271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h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latin typeface="Cambria Math"/>
                        </a:rPr>
                        <m:t>=64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2316" y="3680272"/>
                <a:ext cx="1712713" cy="58477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688066" y="4644149"/>
                <a:ext cx="129490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h</m:t>
                      </m:r>
                      <m:r>
                        <a:rPr lang="en-GB" sz="3200" b="0" i="1" smtClean="0">
                          <a:latin typeface="Cambria Math"/>
                        </a:rPr>
                        <m:t>=8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8066" y="4644149"/>
                <a:ext cx="1294906" cy="58477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9971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8" grpId="0"/>
      <p:bldP spid="7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5994"/>
            <a:ext cx="8229600" cy="1143000"/>
          </a:xfrm>
        </p:spPr>
        <p:txBody>
          <a:bodyPr/>
          <a:lstStyle/>
          <a:p>
            <a:r>
              <a:rPr lang="en-GB" dirty="0" smtClean="0"/>
              <a:t>Area of a Trapezium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672" y="1196084"/>
            <a:ext cx="4902969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400" b="1" dirty="0" smtClean="0"/>
              <a:t>Worked Example</a:t>
            </a:r>
          </a:p>
          <a:p>
            <a:pPr marL="0" indent="0">
              <a:buNone/>
            </a:pPr>
            <a:r>
              <a:rPr lang="en-GB" sz="2400" dirty="0" smtClean="0"/>
              <a:t>Calculate the area. </a:t>
            </a:r>
            <a:endParaRPr lang="en-GB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67" y="2488704"/>
            <a:ext cx="4793975" cy="2380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725471" y="2561083"/>
            <a:ext cx="2038816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740550" y="4941168"/>
            <a:ext cx="404747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915816" y="2636912"/>
            <a:ext cx="2016224" cy="201364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314729" y="2191751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10 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4729" y="2191751"/>
                <a:ext cx="86030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068460" y="4951144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25 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8460" y="4951144"/>
                <a:ext cx="86030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895641" y="3274400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17 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5641" y="3274400"/>
                <a:ext cx="86030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807783" y="4581128"/>
            <a:ext cx="144016" cy="138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835696" y="2780928"/>
            <a:ext cx="0" cy="1939048"/>
          </a:xfrm>
          <a:prstGeom prst="straightConnector1">
            <a:avLst/>
          </a:prstGeom>
          <a:ln w="25400">
            <a:solidFill>
              <a:srgbClr val="FF0000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378337" y="3471858"/>
                <a:ext cx="50686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8 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8337" y="3471858"/>
                <a:ext cx="506869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148064" y="1876850"/>
                <a:ext cx="3215880" cy="8989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𝐴𝑟𝑒𝑎</m:t>
                      </m:r>
                      <m:r>
                        <a:rPr lang="en-GB" sz="28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2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GB" sz="2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GB" sz="28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GB" sz="2800" b="0" i="1" smtClean="0">
                              <a:latin typeface="Cambria Math"/>
                            </a:rPr>
                            <m:t>𝑏</m:t>
                          </m:r>
                        </m:e>
                      </m:d>
                      <m:r>
                        <a:rPr lang="en-GB" sz="2800" b="0" i="1" smtClean="0">
                          <a:latin typeface="Cambria Math"/>
                        </a:rPr>
                        <m:t>h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1876850"/>
                <a:ext cx="3215880" cy="89896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128315" y="3036125"/>
                <a:ext cx="3593804" cy="8989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𝐴𝑟𝑒𝑎</m:t>
                      </m:r>
                      <m:r>
                        <a:rPr lang="en-GB" sz="28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2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GB" sz="2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/>
                            </a:rPr>
                            <m:t>10+25</m:t>
                          </m:r>
                        </m:e>
                      </m:d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8315" y="3036125"/>
                <a:ext cx="3593804" cy="89896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48064" y="4070775"/>
                <a:ext cx="3340979" cy="17607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𝐴𝑟𝑒𝑎</m:t>
                      </m:r>
                      <m:r>
                        <a:rPr lang="en-GB" sz="28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2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2800" b="0" i="1" smtClean="0">
                          <a:latin typeface="Cambria Math"/>
                          <a:ea typeface="Cambria Math"/>
                        </a:rPr>
                        <m:t>×35×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8</m:t>
                      </m:r>
                    </m:oMath>
                  </m:oMathPara>
                </a14:m>
                <a:endParaRPr lang="en-GB" sz="2800" dirty="0" smtClean="0">
                  <a:solidFill>
                    <a:srgbClr val="FF0000"/>
                  </a:solidFill>
                </a:endParaRPr>
              </a:p>
              <a:p>
                <a:endParaRPr lang="en-GB" sz="2800" dirty="0"/>
              </a:p>
              <a:p>
                <a:endParaRPr lang="en-GB" sz="28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4070775"/>
                <a:ext cx="3340979" cy="1760738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292080" y="5320476"/>
                <a:ext cx="275129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𝐴𝑟𝑒𝑎</m:t>
                    </m:r>
                    <m:r>
                      <a:rPr lang="en-GB" sz="2800" b="0" i="1" smtClean="0">
                        <a:latin typeface="Cambria Math"/>
                      </a:rPr>
                      <m:t>=140 </m:t>
                    </m:r>
                    <m:sSup>
                      <m:sSup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latin typeface="Cambria Math"/>
                          </a:rPr>
                          <m:t>𝑐𝑚</m:t>
                        </m:r>
                      </m:e>
                      <m:sup>
                        <m:r>
                          <a:rPr lang="en-GB" sz="28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800" dirty="0" smtClean="0"/>
                  <a:t> </a:t>
                </a:r>
                <a:endParaRPr lang="en-GB" sz="2800" dirty="0"/>
              </a:p>
              <a:p>
                <a:endParaRPr lang="en-GB" sz="28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5320476"/>
                <a:ext cx="2751296" cy="95410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5632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1" grpId="0"/>
      <p:bldP spid="9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5994"/>
            <a:ext cx="8229600" cy="1143000"/>
          </a:xfrm>
        </p:spPr>
        <p:txBody>
          <a:bodyPr/>
          <a:lstStyle/>
          <a:p>
            <a:r>
              <a:rPr lang="en-GB" dirty="0" smtClean="0"/>
              <a:t>Area of a Trapezium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672" y="1196084"/>
            <a:ext cx="6578608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400" b="1" dirty="0" smtClean="0"/>
              <a:t>Your Turn: On your whiteboards…</a:t>
            </a:r>
          </a:p>
          <a:p>
            <a:pPr marL="0" indent="0">
              <a:buNone/>
            </a:pPr>
            <a:r>
              <a:rPr lang="en-GB" sz="2400" dirty="0" smtClean="0"/>
              <a:t>Calculate the area. </a:t>
            </a:r>
            <a:endParaRPr lang="en-GB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67299" y="2488704"/>
            <a:ext cx="4793975" cy="2380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951799" y="2488704"/>
            <a:ext cx="4124257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013927" y="4757272"/>
            <a:ext cx="2062129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899592" y="2743632"/>
            <a:ext cx="2016224" cy="201364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701690" y="2119372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20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1690" y="2119372"/>
                <a:ext cx="86030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707904" y="4818637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15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4818637"/>
                <a:ext cx="86030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52647" y="3605577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13 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647" y="3605577"/>
                <a:ext cx="86030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4860032" y="2674208"/>
            <a:ext cx="144016" cy="138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3028605" y="2642080"/>
            <a:ext cx="0" cy="1939048"/>
          </a:xfrm>
          <a:prstGeom prst="straightConnector1">
            <a:avLst/>
          </a:prstGeom>
          <a:ln w="25400">
            <a:solidFill>
              <a:srgbClr val="FF0000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028895" y="3252307"/>
                <a:ext cx="53309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/>
                        </a:rPr>
                        <m:t>h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8895" y="3252307"/>
                <a:ext cx="533095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355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Find the area of these shapes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611560" y="1772816"/>
            <a:ext cx="3384376" cy="158417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11560" y="3501008"/>
            <a:ext cx="3384376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611560" y="1794888"/>
            <a:ext cx="3384376" cy="1545114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811369" y="3500748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24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1369" y="3500748"/>
                <a:ext cx="860300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 rot="20147459">
                <a:off x="1691680" y="2250787"/>
                <a:ext cx="8090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25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147459">
                <a:off x="1691680" y="2250787"/>
                <a:ext cx="809004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Isosceles Triangle 11"/>
          <p:cNvSpPr/>
          <p:nvPr/>
        </p:nvSpPr>
        <p:spPr>
          <a:xfrm>
            <a:off x="5508104" y="1340768"/>
            <a:ext cx="2952328" cy="2664296"/>
          </a:xfrm>
          <a:prstGeom prst="triangl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5364088" y="1340768"/>
            <a:ext cx="1512168" cy="2664296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554118" y="4149080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4118" y="4149080"/>
                <a:ext cx="86030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>
          <a:xfrm>
            <a:off x="5508104" y="4149080"/>
            <a:ext cx="2952328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 rot="17936840">
                <a:off x="5499541" y="2382779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25 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936840">
                <a:off x="5499541" y="2382779"/>
                <a:ext cx="86030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>
            <a:off x="6120172" y="2672916"/>
            <a:ext cx="170241" cy="14401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7596336" y="2624780"/>
            <a:ext cx="217419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rapezoid 25"/>
          <p:cNvSpPr/>
          <p:nvPr/>
        </p:nvSpPr>
        <p:spPr>
          <a:xfrm>
            <a:off x="479280" y="4540284"/>
            <a:ext cx="3648936" cy="1896016"/>
          </a:xfrm>
          <a:prstGeom prst="trapezoid">
            <a:avLst>
              <a:gd name="adj" fmla="val 50535"/>
            </a:avLst>
          </a:prstGeom>
          <a:solidFill>
            <a:srgbClr val="FC1C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7" name="Straight Connector 26"/>
          <p:cNvCxnSpPr/>
          <p:nvPr/>
        </p:nvCxnSpPr>
        <p:spPr>
          <a:xfrm>
            <a:off x="984712" y="5189278"/>
            <a:ext cx="170241" cy="14401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3398563" y="5180655"/>
            <a:ext cx="217419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3222898" y="4415893"/>
            <a:ext cx="1080120" cy="2023454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 rot="3787374">
                <a:off x="3485623" y="5113638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17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3787374">
                <a:off x="3485623" y="5113638"/>
                <a:ext cx="860300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895049" y="4036422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10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5049" y="4036422"/>
                <a:ext cx="860300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/>
          <p:cNvCxnSpPr/>
          <p:nvPr/>
        </p:nvCxnSpPr>
        <p:spPr>
          <a:xfrm>
            <a:off x="1410989" y="4415893"/>
            <a:ext cx="1828420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6" idx="0"/>
            <a:endCxn id="26" idx="2"/>
          </p:cNvCxnSpPr>
          <p:nvPr/>
        </p:nvCxnSpPr>
        <p:spPr>
          <a:xfrm>
            <a:off x="2303748" y="4540284"/>
            <a:ext cx="0" cy="1896016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 rot="16200000">
                <a:off x="1649565" y="5303626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15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1649565" y="5303626"/>
                <a:ext cx="860300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/>
          <p:cNvSpPr/>
          <p:nvPr/>
        </p:nvSpPr>
        <p:spPr>
          <a:xfrm>
            <a:off x="5631399" y="4653136"/>
            <a:ext cx="2088232" cy="2016224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8" name="Straight Connector 47"/>
          <p:cNvCxnSpPr/>
          <p:nvPr/>
        </p:nvCxnSpPr>
        <p:spPr>
          <a:xfrm>
            <a:off x="6642134" y="4540284"/>
            <a:ext cx="0" cy="24118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7610922" y="5661248"/>
            <a:ext cx="21741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>
            <a:off x="5508104" y="5661248"/>
            <a:ext cx="21741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642134" y="6528787"/>
            <a:ext cx="0" cy="24118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V="1">
            <a:off x="5631399" y="4653136"/>
            <a:ext cx="2088232" cy="2016224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 rot="18941412">
                <a:off x="6109758" y="5301778"/>
                <a:ext cx="811798" cy="401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b="0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e>
                      </m:rad>
                      <m:r>
                        <a:rPr lang="en-GB" b="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941412">
                <a:off x="6109758" y="5301778"/>
                <a:ext cx="811798" cy="401970"/>
              </a:xfrm>
              <a:prstGeom prst="rect">
                <a:avLst/>
              </a:prstGeom>
              <a:blipFill rotWithShape="1">
                <a:blip r:embed="rId9"/>
                <a:stretch>
                  <a:fillRect r="-42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518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Mark/Correct your work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611560" y="1772816"/>
            <a:ext cx="3384376" cy="158417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11560" y="3501008"/>
            <a:ext cx="3384376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611560" y="1794888"/>
            <a:ext cx="3384376" cy="1545114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811369" y="3500748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24 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1369" y="3500748"/>
                <a:ext cx="860300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 rot="20147459">
                <a:off x="1691680" y="2250787"/>
                <a:ext cx="8090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25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147459">
                <a:off x="1691680" y="2250787"/>
                <a:ext cx="809004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Isosceles Triangle 11"/>
          <p:cNvSpPr/>
          <p:nvPr/>
        </p:nvSpPr>
        <p:spPr>
          <a:xfrm>
            <a:off x="5508104" y="1340768"/>
            <a:ext cx="2952328" cy="2664296"/>
          </a:xfrm>
          <a:prstGeom prst="triangl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5364088" y="1340768"/>
            <a:ext cx="1512168" cy="2664296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554118" y="4149080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48 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4118" y="4149080"/>
                <a:ext cx="86030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>
          <a:xfrm>
            <a:off x="5508104" y="4149080"/>
            <a:ext cx="2952328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 rot="17936840">
                <a:off x="5499541" y="2382779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25 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936840">
                <a:off x="5499541" y="2382779"/>
                <a:ext cx="86030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>
            <a:off x="6120172" y="2672916"/>
            <a:ext cx="170241" cy="14401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7596336" y="2624780"/>
            <a:ext cx="217419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rapezoid 25"/>
          <p:cNvSpPr/>
          <p:nvPr/>
        </p:nvSpPr>
        <p:spPr>
          <a:xfrm>
            <a:off x="479280" y="4540284"/>
            <a:ext cx="3648936" cy="1896016"/>
          </a:xfrm>
          <a:prstGeom prst="trapezoid">
            <a:avLst>
              <a:gd name="adj" fmla="val 50535"/>
            </a:avLst>
          </a:prstGeom>
          <a:solidFill>
            <a:srgbClr val="FC1C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984712" y="5189278"/>
            <a:ext cx="170241" cy="14401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3398563" y="5180655"/>
            <a:ext cx="217419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3222898" y="4415893"/>
            <a:ext cx="1080120" cy="2023454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 rot="3787374">
                <a:off x="3485623" y="5113638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17 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3787374">
                <a:off x="3485623" y="5113638"/>
                <a:ext cx="860300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895049" y="4036422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10 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5049" y="4036422"/>
                <a:ext cx="860300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/>
          <p:cNvCxnSpPr/>
          <p:nvPr/>
        </p:nvCxnSpPr>
        <p:spPr>
          <a:xfrm>
            <a:off x="1410989" y="4415893"/>
            <a:ext cx="1828420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1475656" y="4554755"/>
            <a:ext cx="0" cy="1896016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 rot="16200000">
                <a:off x="813246" y="5474037"/>
                <a:ext cx="8516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15 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813246" y="5474037"/>
                <a:ext cx="851677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/>
          <p:cNvSpPr/>
          <p:nvPr/>
        </p:nvSpPr>
        <p:spPr>
          <a:xfrm>
            <a:off x="5631399" y="4653136"/>
            <a:ext cx="2088232" cy="2016224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>
            <a:off x="6642134" y="4540284"/>
            <a:ext cx="0" cy="24118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7610922" y="5661248"/>
            <a:ext cx="21741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>
            <a:off x="5508104" y="5661248"/>
            <a:ext cx="21741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642134" y="6528787"/>
            <a:ext cx="0" cy="24118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V="1">
            <a:off x="5631399" y="4653136"/>
            <a:ext cx="2088232" cy="2016224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 rot="18941412">
                <a:off x="6109758" y="5301778"/>
                <a:ext cx="811798" cy="401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i="1" dirty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i="1" dirty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e>
                      </m:rad>
                      <m:r>
                        <a:rPr lang="en-GB" i="1" dirty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941412">
                <a:off x="6109758" y="5301778"/>
                <a:ext cx="811798" cy="401970"/>
              </a:xfrm>
              <a:prstGeom prst="rect">
                <a:avLst/>
              </a:prstGeom>
              <a:blipFill rotWithShape="1">
                <a:blip r:embed="rId9"/>
                <a:stretch>
                  <a:fillRect r="-42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231912" y="2848568"/>
                <a:ext cx="16450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𝟕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𝟐𝟒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𝟏𝟔𝟖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912" y="2848568"/>
                <a:ext cx="1645002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940552" y="3183353"/>
                <a:ext cx="2087431" cy="6347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(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𝟕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𝟒𝟖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)=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𝟏𝟔𝟖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552" y="3183353"/>
                <a:ext cx="2087431" cy="634789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475656" y="5759536"/>
                <a:ext cx="2434513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dirty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1" i="1" dirty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en-GB" b="1" i="1" dirty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𝟐</m:t>
                          </m:r>
                        </m:den>
                      </m:f>
                      <m:d>
                        <m:dPr>
                          <m:ctrlPr>
                            <a:rPr lang="en-GB" b="1" i="1" dirty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1" i="1" dirty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𝟏𝟎</m:t>
                          </m:r>
                          <m:r>
                            <a:rPr lang="en-GB" b="1" i="1" dirty="0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b="1" i="1" dirty="0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𝟐𝟔</m:t>
                          </m:r>
                        </m:e>
                      </m:d>
                      <m:r>
                        <a:rPr lang="en-GB" b="1" i="1" dirty="0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𝟏𝟓</m:t>
                      </m:r>
                      <m:r>
                        <a:rPr lang="en-GB" b="1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b="1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𝟐𝟕𝟎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5759536"/>
                <a:ext cx="2434513" cy="61093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045132" y="6159455"/>
                <a:ext cx="13692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𝟒</m:t>
                      </m:r>
                      <m:r>
                        <a:rPr lang="en-GB" b="1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1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𝟒</m:t>
                      </m:r>
                      <m:r>
                        <a:rPr lang="en-GB" b="1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b="1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𝟏𝟔</m:t>
                      </m:r>
                    </m:oMath>
                  </m:oMathPara>
                </a14:m>
                <a:endParaRPr lang="en-GB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5132" y="6159455"/>
                <a:ext cx="1369286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115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Challenge</a:t>
            </a:r>
            <a:endParaRPr lang="en-GB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56792"/>
            <a:ext cx="7417009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36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1349</TotalTime>
  <Words>391</Words>
  <Application>Microsoft Office PowerPoint</Application>
  <PresentationFormat>On-screen Show (4:3)</PresentationFormat>
  <Paragraphs>109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14</vt:i4>
      </vt:variant>
    </vt:vector>
  </HeadingPairs>
  <TitlesOfParts>
    <vt:vector size="28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1_Default Design</vt:lpstr>
      <vt:lpstr>Area</vt:lpstr>
      <vt:lpstr>Area</vt:lpstr>
      <vt:lpstr>Area of a Rectangle</vt:lpstr>
      <vt:lpstr>Area of a Rectangle</vt:lpstr>
      <vt:lpstr>Area of a Rectangle</vt:lpstr>
      <vt:lpstr>Area of a Trapezium</vt:lpstr>
      <vt:lpstr>Area of a Trapezium</vt:lpstr>
      <vt:lpstr>Area of a Trapezium</vt:lpstr>
      <vt:lpstr>Area of a Trapezium</vt:lpstr>
      <vt:lpstr>Area of a Trapezium</vt:lpstr>
      <vt:lpstr>Area of a Trapezium</vt:lpstr>
      <vt:lpstr>Find the area of these shapes </vt:lpstr>
      <vt:lpstr>Mark/Correct your work </vt:lpstr>
      <vt:lpstr>Challenge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17</cp:revision>
  <cp:lastPrinted>2019-09-26T07:29:10Z</cp:lastPrinted>
  <dcterms:created xsi:type="dcterms:W3CDTF">2019-09-25T09:19:42Z</dcterms:created>
  <dcterms:modified xsi:type="dcterms:W3CDTF">2019-09-27T11:42:02Z</dcterms:modified>
</cp:coreProperties>
</file>