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5"/>
    <p:sldMasterId id="2147483711" r:id="rId6"/>
    <p:sldMasterId id="2147483723" r:id="rId7"/>
    <p:sldMasterId id="2147483735" r:id="rId8"/>
    <p:sldMasterId id="2147483747" r:id="rId9"/>
    <p:sldMasterId id="2147483759" r:id="rId10"/>
    <p:sldMasterId id="2147483771" r:id="rId11"/>
    <p:sldMasterId id="2147483783" r:id="rId12"/>
    <p:sldMasterId id="2147483795" r:id="rId13"/>
    <p:sldMasterId id="2147483807" r:id="rId14"/>
    <p:sldMasterId id="2147483819" r:id="rId15"/>
    <p:sldMasterId id="2147483831" r:id="rId16"/>
    <p:sldMasterId id="2147483843" r:id="rId17"/>
    <p:sldMasterId id="2147483855" r:id="rId18"/>
    <p:sldMasterId id="2147483867" r:id="rId19"/>
    <p:sldMasterId id="2147483891" r:id="rId20"/>
    <p:sldMasterId id="2147483903" r:id="rId21"/>
    <p:sldMasterId id="2147483915" r:id="rId22"/>
    <p:sldMasterId id="2147483927" r:id="rId23"/>
    <p:sldMasterId id="2147483939" r:id="rId24"/>
    <p:sldMasterId id="2147483951" r:id="rId25"/>
    <p:sldMasterId id="2147483963" r:id="rId26"/>
    <p:sldMasterId id="2147483975" r:id="rId27"/>
    <p:sldMasterId id="2147483987" r:id="rId28"/>
    <p:sldMasterId id="2147483999" r:id="rId29"/>
    <p:sldMasterId id="2147484011" r:id="rId30"/>
    <p:sldMasterId id="2147484023" r:id="rId31"/>
    <p:sldMasterId id="2147484035" r:id="rId32"/>
    <p:sldMasterId id="2147484047" r:id="rId33"/>
  </p:sldMasterIdLst>
  <p:notesMasterIdLst>
    <p:notesMasterId r:id="rId49"/>
  </p:notesMasterIdLst>
  <p:handoutMasterIdLst>
    <p:handoutMasterId r:id="rId50"/>
  </p:handoutMasterIdLst>
  <p:sldIdLst>
    <p:sldId id="327" r:id="rId34"/>
    <p:sldId id="328" r:id="rId35"/>
    <p:sldId id="329" r:id="rId36"/>
    <p:sldId id="306" r:id="rId37"/>
    <p:sldId id="323" r:id="rId38"/>
    <p:sldId id="307" r:id="rId39"/>
    <p:sldId id="308" r:id="rId40"/>
    <p:sldId id="334" r:id="rId41"/>
    <p:sldId id="335" r:id="rId42"/>
    <p:sldId id="309" r:id="rId43"/>
    <p:sldId id="305" r:id="rId44"/>
    <p:sldId id="303" r:id="rId45"/>
    <p:sldId id="330" r:id="rId46"/>
    <p:sldId id="331" r:id="rId47"/>
    <p:sldId id="333" r:id="rId48"/>
  </p:sldIdLst>
  <p:sldSz cx="9144000" cy="6858000" type="screen4x3"/>
  <p:notesSz cx="9926638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CC0000"/>
    <a:srgbClr val="FFFF99"/>
    <a:srgbClr val="FFCC99"/>
    <a:srgbClr val="E5B9E3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54" autoAdjust="0"/>
    <p:restoredTop sz="86501" autoAdjust="0"/>
  </p:normalViewPr>
  <p:slideViewPr>
    <p:cSldViewPr>
      <p:cViewPr varScale="1">
        <p:scale>
          <a:sx n="74" d="100"/>
          <a:sy n="74" d="100"/>
        </p:scale>
        <p:origin x="-14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9.xml"/><Relationship Id="rId18" Type="http://schemas.openxmlformats.org/officeDocument/2006/relationships/slideMaster" Target="slideMasters/slideMaster14.xml"/><Relationship Id="rId26" Type="http://schemas.openxmlformats.org/officeDocument/2006/relationships/slideMaster" Target="slideMasters/slideMaster22.xml"/><Relationship Id="rId39" Type="http://schemas.openxmlformats.org/officeDocument/2006/relationships/slide" Target="slides/slide6.xml"/><Relationship Id="rId21" Type="http://schemas.openxmlformats.org/officeDocument/2006/relationships/slideMaster" Target="slideMasters/slideMaster17.xml"/><Relationship Id="rId34" Type="http://schemas.openxmlformats.org/officeDocument/2006/relationships/slide" Target="slides/slide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50" Type="http://schemas.openxmlformats.org/officeDocument/2006/relationships/handoutMaster" Target="handoutMasters/handoutMaster1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2.xml"/><Relationship Id="rId29" Type="http://schemas.openxmlformats.org/officeDocument/2006/relationships/slideMaster" Target="slideMasters/slideMaster25.xml"/><Relationship Id="rId11" Type="http://schemas.openxmlformats.org/officeDocument/2006/relationships/slideMaster" Target="slideMasters/slideMaster7.xml"/><Relationship Id="rId24" Type="http://schemas.openxmlformats.org/officeDocument/2006/relationships/slideMaster" Target="slideMasters/slideMaster20.xml"/><Relationship Id="rId32" Type="http://schemas.openxmlformats.org/officeDocument/2006/relationships/slideMaster" Target="slideMasters/slideMaster28.xml"/><Relationship Id="rId37" Type="http://schemas.openxmlformats.org/officeDocument/2006/relationships/slide" Target="slides/slide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slideMaster" Target="slideMasters/slideMaster6.xml"/><Relationship Id="rId19" Type="http://schemas.openxmlformats.org/officeDocument/2006/relationships/slideMaster" Target="slideMasters/slideMaster15.xml"/><Relationship Id="rId31" Type="http://schemas.openxmlformats.org/officeDocument/2006/relationships/slideMaster" Target="slideMasters/slideMaster27.xml"/><Relationship Id="rId44" Type="http://schemas.openxmlformats.org/officeDocument/2006/relationships/slide" Target="slides/slide11.xml"/><Relationship Id="rId52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Master" Target="slideMasters/slideMaster10.xml"/><Relationship Id="rId22" Type="http://schemas.openxmlformats.org/officeDocument/2006/relationships/slideMaster" Target="slideMasters/slideMaster18.xml"/><Relationship Id="rId27" Type="http://schemas.openxmlformats.org/officeDocument/2006/relationships/slideMaster" Target="slideMasters/slideMaster23.xml"/><Relationship Id="rId30" Type="http://schemas.openxmlformats.org/officeDocument/2006/relationships/slideMaster" Target="slideMasters/slideMaster26.xml"/><Relationship Id="rId35" Type="http://schemas.openxmlformats.org/officeDocument/2006/relationships/slide" Target="slides/slide2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8" Type="http://schemas.openxmlformats.org/officeDocument/2006/relationships/slideMaster" Target="slideMasters/slideMaster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8.xml"/><Relationship Id="rId17" Type="http://schemas.openxmlformats.org/officeDocument/2006/relationships/slideMaster" Target="slideMasters/slideMaster13.xml"/><Relationship Id="rId25" Type="http://schemas.openxmlformats.org/officeDocument/2006/relationships/slideMaster" Target="slideMasters/slideMaster21.xml"/><Relationship Id="rId33" Type="http://schemas.openxmlformats.org/officeDocument/2006/relationships/slideMaster" Target="slideMasters/slideMaster29.xml"/><Relationship Id="rId38" Type="http://schemas.openxmlformats.org/officeDocument/2006/relationships/slide" Target="slides/slide5.xml"/><Relationship Id="rId46" Type="http://schemas.openxmlformats.org/officeDocument/2006/relationships/slide" Target="slides/slide13.xml"/><Relationship Id="rId20" Type="http://schemas.openxmlformats.org/officeDocument/2006/relationships/slideMaster" Target="slideMasters/slideMaster16.xml"/><Relationship Id="rId41" Type="http://schemas.openxmlformats.org/officeDocument/2006/relationships/slide" Target="slides/slide8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Master" Target="slideMasters/slideMaster11.xml"/><Relationship Id="rId23" Type="http://schemas.openxmlformats.org/officeDocument/2006/relationships/slideMaster" Target="slideMasters/slideMaster19.xml"/><Relationship Id="rId28" Type="http://schemas.openxmlformats.org/officeDocument/2006/relationships/slideMaster" Target="slideMasters/slideMaster24.xml"/><Relationship Id="rId36" Type="http://schemas.openxmlformats.org/officeDocument/2006/relationships/slide" Target="slides/slide3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pPr>
              <a:defRPr/>
            </a:pPr>
            <a:fld id="{955C2656-9E51-4E18-8481-E62AFBBC501A}" type="datetimeFigureOut">
              <a:rPr lang="en-GB"/>
              <a:pPr>
                <a:defRPr/>
              </a:pPr>
              <a:t>03/09/2019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0538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513" y="6456363"/>
            <a:ext cx="4300537" cy="339725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pPr>
              <a:defRPr/>
            </a:pPr>
            <a:fld id="{33E3C93C-82DC-44E4-9E46-3A39033E68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2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11175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8975"/>
            <a:ext cx="7939088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6363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2" tIns="47891" rIns="95782" bIns="47891" numCol="1" anchor="b" anchorCtr="0" compatLnSpc="1">
            <a:prstTxWarp prst="textNoShape">
              <a:avLst/>
            </a:prstTxWarp>
          </a:bodyPr>
          <a:lstStyle>
            <a:lvl1pPr algn="r" defTabSz="957664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F0B7BEE-BDE2-49C2-B90B-C7062729F0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380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https://mathsbot.com/gcseQuestions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74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MyMaths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319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MyMaths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157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MyMaths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577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https://ssddproblems.com/the-sphere-and-the-cylinder-part-1/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188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188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 students to discuss in pairs and consider what questions could be asked about the above image. Encourage students to be imaginative</a:t>
            </a:r>
            <a:r>
              <a:rPr lang="en-GB" baseline="0" dirty="0" smtClean="0"/>
              <a:t> and creative.</a:t>
            </a:r>
          </a:p>
          <a:p>
            <a:r>
              <a:rPr lang="en-GB" baseline="0" dirty="0" smtClean="0"/>
              <a:t>All students should be able to contribute some questions, even if it’s just “what is x” or “what is r”.</a:t>
            </a:r>
          </a:p>
          <a:p>
            <a:r>
              <a:rPr lang="en-GB" dirty="0" smtClean="0"/>
              <a:t>Note down all potential</a:t>
            </a:r>
            <a:r>
              <a:rPr lang="en-GB" baseline="0" dirty="0" smtClean="0"/>
              <a:t> questions on the slide/whiteboard and ask students to answer them in pairs.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0B7BEE-BDE2-49C2-B90B-C7062729F016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188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11175"/>
            <a:ext cx="3398838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973CF-0582-44F8-A2FD-E23FDF5F9944}" type="slidenum">
              <a:rPr lang="en-GB" smtClean="0">
                <a:solidFill>
                  <a:prstClr val="black"/>
                </a:solidFill>
              </a:rPr>
              <a:pPr/>
              <a:t>15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23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Trebuchet MS" panose="020B0603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7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846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3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1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06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86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0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462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8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8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7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3153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271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4590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4238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72890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925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57527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28733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58992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52290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61914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7817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174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33951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72710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37663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01506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481369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2305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4137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43521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F8678-12A7-47BB-B173-24747574B25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03/09/2019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21B0A-07AF-4742-A729-B3E06EE32A6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0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058B5EA-6C48-449E-938C-48D3777E6206}" type="datetimeFigureOut">
              <a:rPr lang="en-GB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03/09/2019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927F384-CA92-446D-99E2-DF82E8D23D8E}" type="slidenum">
              <a:rPr lang="en-GB" smtClean="0">
                <a:solidFill>
                  <a:srgbClr val="000000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2" name="Picture 2" descr="\\bca.internal\Homes\Core\Staff\acodd\My Pictures\Final-Trust-logo-Blue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38825"/>
            <a:ext cx="87981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3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entury Gothic" panose="020B050202020202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rebuchet MS" panose="020B0603020202020204" pitchFamily="34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rebuchet MS" panose="020B0603020202020204" pitchFamily="34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rebuchet MS" panose="020B0603020202020204" pitchFamily="34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8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03/09/2019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9/3/2019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6B62A93-E731-4507-92B0-192FA4C5B8B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9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2.wp.com/ssddproblems.com/wp-content/uploads/2018/03/16.-21.3.18.png?fit=740%2C555&amp;ssl=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6" t="3813" r="2189" b="14405"/>
          <a:stretch/>
        </p:blipFill>
        <p:spPr bwMode="auto">
          <a:xfrm>
            <a:off x="179512" y="194289"/>
            <a:ext cx="8712968" cy="562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96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1.wp.com/ssddproblems.com/wp-content/uploads/2018/03/Slide27-6.png?resize=960%2C720&amp;ssl=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6" t="3246" r="17121" b="8171"/>
          <a:stretch/>
        </p:blipFill>
        <p:spPr bwMode="auto">
          <a:xfrm>
            <a:off x="467544" y="116632"/>
            <a:ext cx="7200800" cy="650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11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rebuchet MS" panose="020B0603020202020204" pitchFamily="34" charset="0"/>
              </a:rPr>
              <a:t>Exam Question</a:t>
            </a:r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496944" cy="4111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3356992"/>
            <a:ext cx="6480720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91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13"/>
          <a:stretch/>
        </p:blipFill>
        <p:spPr bwMode="auto">
          <a:xfrm>
            <a:off x="204788" y="1052736"/>
            <a:ext cx="8734425" cy="2933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4788" y="188640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On your whiteboards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38" r="17882"/>
          <a:stretch/>
        </p:blipFill>
        <p:spPr bwMode="auto">
          <a:xfrm>
            <a:off x="236927" y="3986241"/>
            <a:ext cx="7172501" cy="210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8813" y="1954916"/>
            <a:ext cx="3600400" cy="203132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	    A : B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LSF	   5  :  6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ASF	 25  :  36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VSF	125 :  216</a:t>
            </a:r>
          </a:p>
          <a:p>
            <a:endParaRPr lang="en-GB" dirty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Volume of B = 5000 ÷ 125 x 216</a:t>
            </a:r>
          </a:p>
          <a:p>
            <a:r>
              <a:rPr lang="en-GB" dirty="0">
                <a:latin typeface="Trebuchet MS" panose="020B0603020202020204" pitchFamily="34" charset="0"/>
              </a:rPr>
              <a:t>	 </a:t>
            </a:r>
            <a:r>
              <a:rPr lang="en-GB" dirty="0" smtClean="0">
                <a:latin typeface="Trebuchet MS" panose="020B0603020202020204" pitchFamily="34" charset="0"/>
              </a:rPr>
              <a:t>     = 8640 cm</a:t>
            </a:r>
            <a:r>
              <a:rPr lang="en-GB" baseline="30000" dirty="0" smtClean="0">
                <a:latin typeface="Trebuchet MS" panose="020B0603020202020204" pitchFamily="34" charset="0"/>
              </a:rPr>
              <a:t>3</a:t>
            </a:r>
            <a:endParaRPr lang="en-GB" baseline="300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8813" y="4653136"/>
            <a:ext cx="3600400" cy="203132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	X : Y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LSF	2 : 3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ASF	</a:t>
            </a:r>
            <a:r>
              <a:rPr lang="en-GB" dirty="0">
                <a:latin typeface="Trebuchet MS" panose="020B0603020202020204" pitchFamily="34" charset="0"/>
              </a:rPr>
              <a:t>4</a:t>
            </a:r>
            <a:r>
              <a:rPr lang="en-GB" dirty="0" smtClean="0">
                <a:latin typeface="Trebuchet MS" panose="020B0603020202020204" pitchFamily="34" charset="0"/>
              </a:rPr>
              <a:t> : 9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VSF	8 : 27</a:t>
            </a:r>
          </a:p>
          <a:p>
            <a:endParaRPr lang="en-GB" dirty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SA of </a:t>
            </a:r>
            <a:r>
              <a:rPr lang="en-GB" dirty="0">
                <a:latin typeface="Trebuchet MS" panose="020B0603020202020204" pitchFamily="34" charset="0"/>
              </a:rPr>
              <a:t>X</a:t>
            </a:r>
            <a:r>
              <a:rPr lang="en-GB" dirty="0" smtClean="0">
                <a:latin typeface="Trebuchet MS" panose="020B0603020202020204" pitchFamily="34" charset="0"/>
              </a:rPr>
              <a:t> 	= 225 </a:t>
            </a:r>
            <a:r>
              <a:rPr lang="en-GB" dirty="0">
                <a:latin typeface="Trebuchet MS" panose="020B0603020202020204" pitchFamily="34" charset="0"/>
              </a:rPr>
              <a:t>÷ </a:t>
            </a:r>
            <a:r>
              <a:rPr lang="en-GB" dirty="0" smtClean="0">
                <a:latin typeface="Trebuchet MS" panose="020B0603020202020204" pitchFamily="34" charset="0"/>
              </a:rPr>
              <a:t>9 x 4</a:t>
            </a:r>
          </a:p>
          <a:p>
            <a:r>
              <a:rPr lang="en-GB" dirty="0">
                <a:latin typeface="Trebuchet MS" panose="020B0603020202020204" pitchFamily="34" charset="0"/>
              </a:rPr>
              <a:t>	</a:t>
            </a:r>
            <a:r>
              <a:rPr lang="en-GB" dirty="0" smtClean="0">
                <a:latin typeface="Trebuchet MS" panose="020B0603020202020204" pitchFamily="34" charset="0"/>
              </a:rPr>
              <a:t>= 100 cm</a:t>
            </a:r>
            <a:r>
              <a:rPr lang="en-GB" baseline="30000" dirty="0" smtClean="0">
                <a:latin typeface="Trebuchet MS" panose="020B0603020202020204" pitchFamily="34" charset="0"/>
              </a:rPr>
              <a:t>2</a:t>
            </a:r>
            <a:endParaRPr lang="en-GB" baseline="30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28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64" y="332656"/>
            <a:ext cx="8828665" cy="6336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4" r="1905"/>
          <a:stretch/>
        </p:blipFill>
        <p:spPr bwMode="auto">
          <a:xfrm>
            <a:off x="324370" y="1412776"/>
            <a:ext cx="8598854" cy="3087745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59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" y="548680"/>
            <a:ext cx="8734425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5445224"/>
            <a:ext cx="4824536" cy="1200329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	Small : Large</a:t>
            </a:r>
          </a:p>
          <a:p>
            <a:r>
              <a:rPr lang="en-GB" dirty="0">
                <a:latin typeface="Trebuchet MS" panose="020B0603020202020204" pitchFamily="34" charset="0"/>
              </a:rPr>
              <a:t>ASF	      1 : 1.44 	(44% increase)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LSF	      1 : 1.2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Height	10cm : 12cm	(10cm x 1.2)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28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0574"/>
            <a:ext cx="8640960" cy="471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7270" y="1988840"/>
            <a:ext cx="8819225" cy="1754326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	Small : Large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LSF	   </a:t>
            </a:r>
            <a:r>
              <a:rPr lang="en-GB" baseline="30000" dirty="0" smtClean="0">
                <a:latin typeface="Trebuchet MS" panose="020B0603020202020204" pitchFamily="34" charset="0"/>
              </a:rPr>
              <a:t>1</a:t>
            </a:r>
            <a:r>
              <a:rPr lang="en-GB" dirty="0" smtClean="0">
                <a:latin typeface="Trebuchet MS" panose="020B0603020202020204" pitchFamily="34" charset="0"/>
              </a:rPr>
              <a:t>/</a:t>
            </a:r>
            <a:r>
              <a:rPr lang="en-GB" baseline="-25000" dirty="0" smtClean="0">
                <a:latin typeface="Trebuchet MS" panose="020B0603020202020204" pitchFamily="34" charset="0"/>
              </a:rPr>
              <a:t>5</a:t>
            </a:r>
            <a:r>
              <a:rPr lang="en-GB" dirty="0" smtClean="0">
                <a:latin typeface="Trebuchet MS" panose="020B0603020202020204" pitchFamily="34" charset="0"/>
              </a:rPr>
              <a:t> : 1		(</a:t>
            </a:r>
            <a:r>
              <a:rPr lang="en-GB" baseline="30000" dirty="0">
                <a:latin typeface="Trebuchet MS" panose="020B0603020202020204" pitchFamily="34" charset="0"/>
              </a:rPr>
              <a:t>1</a:t>
            </a:r>
            <a:r>
              <a:rPr lang="en-GB" dirty="0">
                <a:latin typeface="Trebuchet MS" panose="020B0603020202020204" pitchFamily="34" charset="0"/>
              </a:rPr>
              <a:t>/</a:t>
            </a:r>
            <a:r>
              <a:rPr lang="en-GB" baseline="-25000" dirty="0">
                <a:latin typeface="Trebuchet MS" panose="020B0603020202020204" pitchFamily="34" charset="0"/>
              </a:rPr>
              <a:t>5</a:t>
            </a:r>
            <a:r>
              <a:rPr lang="en-GB" dirty="0" smtClean="0">
                <a:latin typeface="Trebuchet MS" panose="020B0603020202020204" pitchFamily="34" charset="0"/>
              </a:rPr>
              <a:t> of the original)</a:t>
            </a:r>
          </a:p>
          <a:p>
            <a:r>
              <a:rPr lang="en-GB" dirty="0">
                <a:latin typeface="Trebuchet MS" panose="020B0603020202020204" pitchFamily="34" charset="0"/>
              </a:rPr>
              <a:t>V</a:t>
            </a:r>
            <a:r>
              <a:rPr lang="en-GB" dirty="0" smtClean="0">
                <a:latin typeface="Trebuchet MS" panose="020B0603020202020204" pitchFamily="34" charset="0"/>
              </a:rPr>
              <a:t>SF	 </a:t>
            </a:r>
            <a:r>
              <a:rPr lang="en-GB" baseline="30000" dirty="0" smtClean="0">
                <a:latin typeface="Trebuchet MS" panose="020B0603020202020204" pitchFamily="34" charset="0"/>
              </a:rPr>
              <a:t>1</a:t>
            </a:r>
            <a:r>
              <a:rPr lang="en-GB" dirty="0" smtClean="0">
                <a:latin typeface="Trebuchet MS" panose="020B0603020202020204" pitchFamily="34" charset="0"/>
              </a:rPr>
              <a:t>/</a:t>
            </a:r>
            <a:r>
              <a:rPr lang="en-GB" baseline="-25000" dirty="0" smtClean="0">
                <a:latin typeface="Trebuchet MS" panose="020B0603020202020204" pitchFamily="34" charset="0"/>
              </a:rPr>
              <a:t>125</a:t>
            </a:r>
            <a:r>
              <a:rPr lang="en-GB" dirty="0" smtClean="0">
                <a:latin typeface="Trebuchet MS" panose="020B0603020202020204" pitchFamily="34" charset="0"/>
              </a:rPr>
              <a:t> : 1		(</a:t>
            </a:r>
            <a:r>
              <a:rPr lang="en-GB" baseline="30000" dirty="0">
                <a:latin typeface="Trebuchet MS" panose="020B0603020202020204" pitchFamily="34" charset="0"/>
              </a:rPr>
              <a:t>1</a:t>
            </a:r>
            <a:r>
              <a:rPr lang="en-GB" dirty="0">
                <a:latin typeface="Trebuchet MS" panose="020B0603020202020204" pitchFamily="34" charset="0"/>
              </a:rPr>
              <a:t>/</a:t>
            </a:r>
            <a:r>
              <a:rPr lang="en-GB" baseline="-25000" dirty="0">
                <a:latin typeface="Trebuchet MS" panose="020B0603020202020204" pitchFamily="34" charset="0"/>
              </a:rPr>
              <a:t>5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cubed)</a:t>
            </a:r>
          </a:p>
          <a:p>
            <a:r>
              <a:rPr lang="en-GB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Mass </a:t>
            </a:r>
            <a:r>
              <a:rPr lang="en-GB" i="1" dirty="0">
                <a:solidFill>
                  <a:srgbClr val="FF0000"/>
                </a:solidFill>
                <a:latin typeface="Trebuchet MS" panose="020B0603020202020204" pitchFamily="34" charset="0"/>
              </a:rPr>
              <a:t>is directly proportional to volume. So the mass will increase by the same factor as the volume if the two spheres have the same density</a:t>
            </a:r>
            <a:r>
              <a:rPr lang="en-GB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.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Mass of smaller spheres = 375 x 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baseline="30000" dirty="0">
                <a:latin typeface="Trebuchet MS" panose="020B0603020202020204" pitchFamily="34" charset="0"/>
              </a:rPr>
              <a:t>1</a:t>
            </a:r>
            <a:r>
              <a:rPr lang="en-GB" dirty="0">
                <a:latin typeface="Trebuchet MS" panose="020B0603020202020204" pitchFamily="34" charset="0"/>
              </a:rPr>
              <a:t>/</a:t>
            </a:r>
            <a:r>
              <a:rPr lang="en-GB" baseline="-25000" dirty="0">
                <a:latin typeface="Trebuchet MS" panose="020B0603020202020204" pitchFamily="34" charset="0"/>
              </a:rPr>
              <a:t>125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= 3kg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4581128"/>
            <a:ext cx="8784976" cy="2123658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	Small : Large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LSF	   </a:t>
            </a:r>
            <a:r>
              <a:rPr lang="en-GB" baseline="30000" dirty="0" smtClean="0">
                <a:latin typeface="Trebuchet MS" panose="020B0603020202020204" pitchFamily="34" charset="0"/>
              </a:rPr>
              <a:t>1</a:t>
            </a:r>
            <a:r>
              <a:rPr lang="en-GB" dirty="0" smtClean="0">
                <a:latin typeface="Trebuchet MS" panose="020B0603020202020204" pitchFamily="34" charset="0"/>
              </a:rPr>
              <a:t>/</a:t>
            </a:r>
            <a:r>
              <a:rPr lang="en-GB" baseline="-25000" dirty="0" smtClean="0">
                <a:latin typeface="Trebuchet MS" panose="020B0603020202020204" pitchFamily="34" charset="0"/>
              </a:rPr>
              <a:t>5</a:t>
            </a:r>
            <a:r>
              <a:rPr lang="en-GB" dirty="0" smtClean="0">
                <a:latin typeface="Trebuchet MS" panose="020B0603020202020204" pitchFamily="34" charset="0"/>
              </a:rPr>
              <a:t> : 1		(</a:t>
            </a:r>
            <a:r>
              <a:rPr lang="en-GB" baseline="30000" dirty="0">
                <a:latin typeface="Trebuchet MS" panose="020B0603020202020204" pitchFamily="34" charset="0"/>
              </a:rPr>
              <a:t>1</a:t>
            </a:r>
            <a:r>
              <a:rPr lang="en-GB" dirty="0">
                <a:latin typeface="Trebuchet MS" panose="020B0603020202020204" pitchFamily="34" charset="0"/>
              </a:rPr>
              <a:t>/</a:t>
            </a:r>
            <a:r>
              <a:rPr lang="en-GB" baseline="-25000" dirty="0">
                <a:latin typeface="Trebuchet MS" panose="020B0603020202020204" pitchFamily="34" charset="0"/>
              </a:rPr>
              <a:t>5</a:t>
            </a:r>
            <a:r>
              <a:rPr lang="en-GB" dirty="0" smtClean="0">
                <a:latin typeface="Trebuchet MS" panose="020B0603020202020204" pitchFamily="34" charset="0"/>
              </a:rPr>
              <a:t> of the original)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ASF	  </a:t>
            </a:r>
            <a:r>
              <a:rPr lang="en-GB" baseline="30000" dirty="0" smtClean="0">
                <a:latin typeface="Trebuchet MS" panose="020B0603020202020204" pitchFamily="34" charset="0"/>
              </a:rPr>
              <a:t>1</a:t>
            </a:r>
            <a:r>
              <a:rPr lang="en-GB" dirty="0" smtClean="0">
                <a:latin typeface="Trebuchet MS" panose="020B0603020202020204" pitchFamily="34" charset="0"/>
              </a:rPr>
              <a:t>/</a:t>
            </a:r>
            <a:r>
              <a:rPr lang="en-GB" baseline="-25000" dirty="0" smtClean="0">
                <a:latin typeface="Trebuchet MS" panose="020B0603020202020204" pitchFamily="34" charset="0"/>
              </a:rPr>
              <a:t>25</a:t>
            </a:r>
            <a:r>
              <a:rPr lang="en-GB" dirty="0" smtClean="0">
                <a:latin typeface="Trebuchet MS" panose="020B0603020202020204" pitchFamily="34" charset="0"/>
              </a:rPr>
              <a:t> : 1		(</a:t>
            </a:r>
            <a:r>
              <a:rPr lang="en-GB" baseline="30000" dirty="0">
                <a:latin typeface="Trebuchet MS" panose="020B0603020202020204" pitchFamily="34" charset="0"/>
              </a:rPr>
              <a:t>1</a:t>
            </a:r>
            <a:r>
              <a:rPr lang="en-GB" dirty="0">
                <a:latin typeface="Trebuchet MS" panose="020B0603020202020204" pitchFamily="34" charset="0"/>
              </a:rPr>
              <a:t>/</a:t>
            </a:r>
            <a:r>
              <a:rPr lang="en-GB" baseline="-25000" dirty="0">
                <a:latin typeface="Trebuchet MS" panose="020B0603020202020204" pitchFamily="34" charset="0"/>
              </a:rPr>
              <a:t>5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squared)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SA of 1 smaller sphere = 8000 x 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baseline="30000" dirty="0" smtClean="0">
                <a:latin typeface="Trebuchet MS" panose="020B0603020202020204" pitchFamily="34" charset="0"/>
              </a:rPr>
              <a:t>1</a:t>
            </a:r>
            <a:r>
              <a:rPr lang="en-GB" dirty="0" smtClean="0">
                <a:latin typeface="Trebuchet MS" panose="020B0603020202020204" pitchFamily="34" charset="0"/>
              </a:rPr>
              <a:t>/</a:t>
            </a:r>
            <a:r>
              <a:rPr lang="en-GB" baseline="-25000" dirty="0" smtClean="0">
                <a:latin typeface="Trebuchet MS" panose="020B0603020202020204" pitchFamily="34" charset="0"/>
              </a:rPr>
              <a:t>25</a:t>
            </a:r>
            <a:r>
              <a:rPr lang="en-GB" dirty="0" smtClean="0">
                <a:latin typeface="Trebuchet MS" panose="020B0603020202020204" pitchFamily="34" charset="0"/>
              </a:rPr>
              <a:t> = 320 cm</a:t>
            </a:r>
            <a:r>
              <a:rPr lang="en-GB" baseline="30000" dirty="0" smtClean="0">
                <a:latin typeface="Trebuchet MS" panose="020B0603020202020204" pitchFamily="34" charset="0"/>
              </a:rPr>
              <a:t>2</a:t>
            </a:r>
          </a:p>
          <a:p>
            <a:endParaRPr lang="en-GB" sz="2400" dirty="0" smtClean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If each small sphere has a volume </a:t>
            </a:r>
            <a:r>
              <a:rPr lang="en-GB" baseline="30000" dirty="0">
                <a:latin typeface="Trebuchet MS" panose="020B0603020202020204" pitchFamily="34" charset="0"/>
              </a:rPr>
              <a:t>1</a:t>
            </a:r>
            <a:r>
              <a:rPr lang="en-GB" dirty="0">
                <a:latin typeface="Trebuchet MS" panose="020B0603020202020204" pitchFamily="34" charset="0"/>
              </a:rPr>
              <a:t>/</a:t>
            </a:r>
            <a:r>
              <a:rPr lang="en-GB" baseline="-25000" dirty="0">
                <a:latin typeface="Trebuchet MS" panose="020B0603020202020204" pitchFamily="34" charset="0"/>
              </a:rPr>
              <a:t>125 </a:t>
            </a:r>
            <a:r>
              <a:rPr lang="en-GB" baseline="-25000" dirty="0" smtClean="0">
                <a:latin typeface="Trebuchet MS" panose="020B0603020202020204" pitchFamily="34" charset="0"/>
              </a:rPr>
              <a:t> </a:t>
            </a:r>
            <a:r>
              <a:rPr lang="en-GB" dirty="0" smtClean="0">
                <a:latin typeface="Trebuchet MS" panose="020B0603020202020204" pitchFamily="34" charset="0"/>
              </a:rPr>
              <a:t>of the original, then there must be 125 smaller spheres. Thus, the total SA = 125 x 320 = 40,000 cm</a:t>
            </a:r>
            <a:r>
              <a:rPr lang="en-GB" baseline="30000" dirty="0" smtClean="0">
                <a:latin typeface="Trebuchet MS" panose="020B0603020202020204" pitchFamily="34" charset="0"/>
              </a:rPr>
              <a:t>2</a:t>
            </a:r>
            <a:r>
              <a:rPr lang="en-GB" dirty="0" smtClean="0">
                <a:latin typeface="Trebuchet MS" panose="020B0603020202020204" pitchFamily="34" charset="0"/>
              </a:rPr>
              <a:t>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92080" y="270574"/>
            <a:ext cx="3600400" cy="830997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Did you expect these answers?</a:t>
            </a:r>
            <a:endParaRPr lang="en-GB" sz="2400" i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28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2.wp.com/ssddproblems.com/wp-content/uploads/2018/03/Slide9-11.png?fit=740%2C555&amp;ssl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91" y="116632"/>
            <a:ext cx="8736971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86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2.wp.com/ssddproblems.com/wp-content/uploads/2018/03/Slide10-11.png?resize=960%2C720&amp;ssl=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3"/>
          <a:stretch/>
        </p:blipFill>
        <p:spPr bwMode="auto">
          <a:xfrm>
            <a:off x="69612" y="188639"/>
            <a:ext cx="8894876" cy="653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50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12968" cy="4406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3645024"/>
            <a:ext cx="6840759" cy="3000821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If the total height is 3h, then the height of the tip of the cone (which is similar to the whole cone) is 1h.</a:t>
            </a:r>
          </a:p>
          <a:p>
            <a:endParaRPr lang="en-GB" sz="800" dirty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		Tip of Cone : Whole Cone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LSF			1 : 3</a:t>
            </a:r>
          </a:p>
          <a:p>
            <a:r>
              <a:rPr lang="en-GB" dirty="0" smtClean="0">
                <a:latin typeface="Trebuchet MS" panose="020B0603020202020204" pitchFamily="34" charset="0"/>
              </a:rPr>
              <a:t>VSF			1 : 27</a:t>
            </a:r>
          </a:p>
          <a:p>
            <a:endParaRPr lang="en-GB" sz="900" dirty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The volume of the whole cone is 27 times bigger than the tip.</a:t>
            </a:r>
          </a:p>
          <a:p>
            <a:endParaRPr lang="en-GB" sz="800" dirty="0" smtClean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Volume of small cone 	= 459cm</a:t>
            </a:r>
            <a:r>
              <a:rPr lang="en-GB" baseline="30000" dirty="0" smtClean="0">
                <a:latin typeface="Trebuchet MS" panose="020B0603020202020204" pitchFamily="34" charset="0"/>
              </a:rPr>
              <a:t>3</a:t>
            </a:r>
            <a:r>
              <a:rPr lang="en-GB" dirty="0" smtClean="0">
                <a:latin typeface="Trebuchet MS" panose="020B0603020202020204" pitchFamily="34" charset="0"/>
              </a:rPr>
              <a:t> ÷ 27</a:t>
            </a:r>
          </a:p>
          <a:p>
            <a:r>
              <a:rPr lang="en-GB" dirty="0">
                <a:latin typeface="Trebuchet MS" panose="020B0603020202020204" pitchFamily="34" charset="0"/>
              </a:rPr>
              <a:t>	</a:t>
            </a:r>
            <a:r>
              <a:rPr lang="en-GB" dirty="0" smtClean="0">
                <a:latin typeface="Trebuchet MS" panose="020B0603020202020204" pitchFamily="34" charset="0"/>
              </a:rPr>
              <a:t>	 	= 17cm</a:t>
            </a:r>
            <a:r>
              <a:rPr lang="en-GB" baseline="30000" dirty="0">
                <a:latin typeface="Trebuchet MS" panose="020B0603020202020204" pitchFamily="34" charset="0"/>
              </a:rPr>
              <a:t>3</a:t>
            </a:r>
            <a:endParaRPr lang="en-GB" dirty="0" smtClean="0">
              <a:latin typeface="Trebuchet MS" panose="020B0603020202020204" pitchFamily="34" charset="0"/>
            </a:endParaRPr>
          </a:p>
          <a:p>
            <a:r>
              <a:rPr lang="en-GB" dirty="0" smtClean="0">
                <a:latin typeface="Trebuchet MS" panose="020B0603020202020204" pitchFamily="34" charset="0"/>
              </a:rPr>
              <a:t>Volume of cup (a “frustum”)  = 459 – 17 = 442</a:t>
            </a:r>
            <a:r>
              <a:rPr lang="en-GB" dirty="0">
                <a:latin typeface="Trebuchet MS" panose="020B0603020202020204" pitchFamily="34" charset="0"/>
              </a:rPr>
              <a:t>cm</a:t>
            </a:r>
            <a:r>
              <a:rPr lang="en-GB" baseline="30000" dirty="0">
                <a:latin typeface="Trebuchet MS" panose="020B0603020202020204" pitchFamily="34" charset="0"/>
              </a:rPr>
              <a:t>3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62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the question?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7"/>
            <a:ext cx="4642817" cy="571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51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" t="6817" r="30898"/>
          <a:stretch/>
        </p:blipFill>
        <p:spPr bwMode="auto">
          <a:xfrm>
            <a:off x="182338" y="1124744"/>
            <a:ext cx="6409023" cy="4987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25152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Challenge</a:t>
            </a:r>
            <a:endParaRPr lang="en-GB" kern="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03" t="6131" r="1289" b="7180"/>
          <a:stretch/>
        </p:blipFill>
        <p:spPr bwMode="auto">
          <a:xfrm>
            <a:off x="6591361" y="159287"/>
            <a:ext cx="2474248" cy="446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477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" t="6817" r="30898"/>
          <a:stretch/>
        </p:blipFill>
        <p:spPr bwMode="auto">
          <a:xfrm>
            <a:off x="182338" y="1124744"/>
            <a:ext cx="6409023" cy="4987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25152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Challenge</a:t>
            </a:r>
            <a:endParaRPr lang="en-GB" kern="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03" t="6131" r="1289" b="7180"/>
          <a:stretch/>
        </p:blipFill>
        <p:spPr bwMode="auto">
          <a:xfrm>
            <a:off x="6591361" y="159287"/>
            <a:ext cx="2474248" cy="446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9512" y="3140968"/>
                <a:ext cx="6840759" cy="3575915"/>
              </a:xfrm>
              <a:prstGeom prst="rect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Total volume of all 3 parts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125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GB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r>
                  <a:rPr lang="en-GB" dirty="0" smtClean="0">
                    <a:latin typeface="Trebuchet MS" panose="020B0603020202020204" pitchFamily="34" charset="0"/>
                  </a:rPr>
                  <a:t>All parts have same volume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125</m:t>
                        </m:r>
                      </m:num>
                      <m:den>
                        <m:r>
                          <a:rPr lang="en-GB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GB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÷ 3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125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12</m:t>
                        </m:r>
                      </m:den>
                    </m:f>
                    <m:r>
                      <a:rPr lang="en-GB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endParaRPr lang="en-GB" dirty="0">
                  <a:latin typeface="Trebuchet MS" panose="020B0603020202020204" pitchFamily="34" charset="0"/>
                </a:endParaRPr>
              </a:p>
              <a:p>
                <a:r>
                  <a:rPr lang="en-GB" dirty="0" smtClean="0">
                    <a:latin typeface="Trebuchet MS" panose="020B0603020202020204" pitchFamily="34" charset="0"/>
                  </a:rPr>
                  <a:t>Volume of Hemisphere 	=</a:t>
                </a: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r>
                      <a:rPr lang="en-GB" i="1">
                        <a:latin typeface="Cambria Math"/>
                        <a:ea typeface="Cambria Math"/>
                      </a:rPr>
                      <m:t>𝜋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125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12</m:t>
                        </m:r>
                      </m:den>
                    </m:f>
                    <m:r>
                      <a:rPr lang="en-GB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en-GB" dirty="0" smtClean="0">
                  <a:latin typeface="Trebuchet MS" panose="020B0603020202020204" pitchFamily="34" charset="0"/>
                  <a:ea typeface="Cambria Math"/>
                </a:endParaRPr>
              </a:p>
              <a:p>
                <a:endParaRPr lang="en-GB" dirty="0" smtClean="0">
                  <a:latin typeface="Trebuchet MS" panose="020B0603020202020204" pitchFamily="34" charset="0"/>
                  <a:ea typeface="Cambria Math"/>
                </a:endParaRPr>
              </a:p>
              <a:p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			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GB" i="1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en-GB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p>
                        <m:r>
                          <a:rPr lang="en-GB" i="1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dirty="0">
                    <a:latin typeface="Trebuchet MS" panose="020B0603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125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12</m:t>
                        </m:r>
                      </m:den>
                    </m:f>
                  </m:oMath>
                </a14:m>
                <a:endParaRPr lang="en-GB" dirty="0" smtClean="0">
                  <a:latin typeface="Trebuchet MS" panose="020B0603020202020204" pitchFamily="34" charset="0"/>
                  <a:ea typeface="Cambria Math"/>
                </a:endParaRPr>
              </a:p>
              <a:p>
                <a:endParaRPr lang="en-GB" dirty="0">
                  <a:latin typeface="Trebuchet MS" panose="020B0603020202020204" pitchFamily="34" charset="0"/>
                  <a:ea typeface="Cambria Math"/>
                </a:endParaRPr>
              </a:p>
              <a:p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			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p>
                        <m:r>
                          <a:rPr lang="en-GB" i="1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dirty="0">
                    <a:latin typeface="Trebuchet MS" panose="020B0603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375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24</m:t>
                        </m:r>
                      </m:den>
                    </m:f>
                  </m:oMath>
                </a14:m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12</m:t>
                        </m:r>
                        <m:r>
                          <a:rPr lang="en-GB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endParaRPr lang="en-GB" dirty="0" smtClean="0">
                  <a:latin typeface="Trebuchet MS" panose="020B0603020202020204" pitchFamily="34" charset="0"/>
                  <a:ea typeface="Cambria Math"/>
                </a:endParaRPr>
              </a:p>
              <a:p>
                <a:endParaRPr lang="en-GB" dirty="0">
                  <a:latin typeface="Trebuchet MS" panose="020B0603020202020204" pitchFamily="34" charset="0"/>
                  <a:ea typeface="Cambria Math"/>
                </a:endParaRPr>
              </a:p>
              <a:p>
                <a:r>
                  <a:rPr lang="en-GB" dirty="0">
                    <a:latin typeface="Trebuchet MS" panose="020B0603020202020204" pitchFamily="34" charset="0"/>
                    <a:ea typeface="Cambria Math"/>
                  </a:rPr>
                  <a:t>			     </a:t>
                </a:r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r>
                  <a:rPr lang="en-GB" dirty="0">
                    <a:latin typeface="Trebuchet MS" panose="020B0603020202020204" pitchFamily="34" charset="0"/>
                  </a:rPr>
                  <a:t> </a:t>
                </a:r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GB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140968"/>
                <a:ext cx="6840759" cy="3575915"/>
              </a:xfrm>
              <a:prstGeom prst="rect">
                <a:avLst/>
              </a:prstGeom>
              <a:blipFill rotWithShape="1">
                <a:blip r:embed="rId4"/>
                <a:stretch>
                  <a:fillRect l="-532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631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" t="6817" r="30898" b="83161"/>
          <a:stretch/>
        </p:blipFill>
        <p:spPr bwMode="auto">
          <a:xfrm>
            <a:off x="182338" y="1124744"/>
            <a:ext cx="6409023" cy="53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25152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Challenge</a:t>
            </a:r>
            <a:endParaRPr lang="en-GB" kern="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03" t="6131" r="1289" b="7180"/>
          <a:stretch/>
        </p:blipFill>
        <p:spPr bwMode="auto">
          <a:xfrm>
            <a:off x="6591361" y="159287"/>
            <a:ext cx="2474248" cy="446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" t="53409" r="30898"/>
          <a:stretch/>
        </p:blipFill>
        <p:spPr bwMode="auto">
          <a:xfrm>
            <a:off x="182338" y="1642870"/>
            <a:ext cx="6409023" cy="2493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9513" y="3140968"/>
                <a:ext cx="5184576" cy="3619709"/>
              </a:xfrm>
              <a:prstGeom prst="rect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All parts have same volume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125</m:t>
                        </m:r>
                      </m:num>
                      <m:den>
                        <m:r>
                          <a:rPr lang="en-GB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GB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÷ 3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125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12</m:t>
                        </m:r>
                      </m:den>
                    </m:f>
                    <m:r>
                      <a:rPr lang="en-GB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endParaRPr lang="en-GB" dirty="0">
                  <a:latin typeface="Trebuchet MS" panose="020B0603020202020204" pitchFamily="34" charset="0"/>
                </a:endParaRPr>
              </a:p>
              <a:p>
                <a:r>
                  <a:rPr lang="en-GB" dirty="0" smtClean="0">
                    <a:latin typeface="Trebuchet MS" panose="020B0603020202020204" pitchFamily="34" charset="0"/>
                  </a:rPr>
                  <a:t>Length of the hemisphere is the radius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GB" dirty="0" smtClean="0">
                  <a:latin typeface="Trebuchet MS" panose="020B0603020202020204" pitchFamily="34" charset="0"/>
                  <a:ea typeface="Cambria Math"/>
                </a:endParaRPr>
              </a:p>
              <a:p>
                <a:r>
                  <a:rPr lang="en-GB" dirty="0" smtClean="0">
                    <a:latin typeface="Trebuchet MS" panose="020B0603020202020204" pitchFamily="34" charset="0"/>
                  </a:rPr>
                  <a:t>Length of the cylinder is the height	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 smtClean="0">
                    <a:latin typeface="Trebuchet MS" panose="020B0603020202020204" pitchFamily="34" charset="0"/>
                  </a:rPr>
                  <a:t> </a:t>
                </a:r>
                <a:r>
                  <a:rPr lang="en-GB" sz="3200" dirty="0" smtClean="0"/>
                  <a:t>↗</a:t>
                </a:r>
              </a:p>
              <a:p>
                <a:r>
                  <a:rPr lang="en-GB" dirty="0" smtClean="0">
                    <a:latin typeface="Trebuchet MS" panose="020B0603020202020204" pitchFamily="34" charset="0"/>
                  </a:rPr>
                  <a:t>Length </a:t>
                </a:r>
                <a:r>
                  <a:rPr lang="en-GB" dirty="0">
                    <a:latin typeface="Trebuchet MS" panose="020B0603020202020204" pitchFamily="34" charset="0"/>
                  </a:rPr>
                  <a:t>of the </a:t>
                </a:r>
                <a:r>
                  <a:rPr lang="en-GB" dirty="0" smtClean="0">
                    <a:latin typeface="Trebuchet MS" panose="020B0603020202020204" pitchFamily="34" charset="0"/>
                  </a:rPr>
                  <a:t>cone </a:t>
                </a:r>
                <a:r>
                  <a:rPr lang="en-GB" dirty="0">
                    <a:latin typeface="Trebuchet MS" panose="020B0603020202020204" pitchFamily="34" charset="0"/>
                  </a:rPr>
                  <a:t>is the height	      =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5</m:t>
                    </m:r>
                  </m:oMath>
                </a14:m>
                <a:r>
                  <a:rPr lang="en-GB" dirty="0">
                    <a:latin typeface="Trebuchet MS" panose="020B0603020202020204" pitchFamily="34" charset="0"/>
                  </a:rPr>
                  <a:t> </a:t>
                </a:r>
                <a:r>
                  <a:rPr lang="en-GB" sz="3200" dirty="0"/>
                  <a:t>→</a:t>
                </a:r>
              </a:p>
              <a:p>
                <a:endParaRPr lang="en-GB" sz="1050" dirty="0" smtClean="0">
                  <a:latin typeface="Trebuchet MS" panose="020B0603020202020204" pitchFamily="34" charset="0"/>
                  <a:ea typeface="Cambria Math"/>
                </a:endParaRPr>
              </a:p>
              <a:p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hemisphere :   cylinder : cone</a:t>
                </a:r>
              </a:p>
              <a:p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/>
                      </a:rPr>
                      <m:t>        </m:t>
                    </m:r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	     : 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      </a:t>
                </a:r>
                <a:r>
                  <a:rPr lang="en-GB" sz="1200" dirty="0" smtClean="0">
                    <a:latin typeface="Trebuchet MS" panose="020B0603020202020204" pitchFamily="34" charset="0"/>
                    <a:ea typeface="Cambria Math"/>
                  </a:rPr>
                  <a:t> </a:t>
                </a:r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:</a:t>
                </a:r>
                <a:r>
                  <a:rPr lang="en-GB" dirty="0">
                    <a:latin typeface="Trebuchet MS" panose="020B0603020202020204" pitchFamily="34" charset="0"/>
                    <a:ea typeface="Cambria Math"/>
                  </a:rPr>
                  <a:t> </a:t>
                </a:r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   5	(x6)</a:t>
                </a:r>
              </a:p>
              <a:p>
                <a:r>
                  <a:rPr lang="en-GB" dirty="0">
                    <a:latin typeface="Trebuchet MS" panose="020B0603020202020204" pitchFamily="34" charset="0"/>
                    <a:ea typeface="Cambria Math"/>
                  </a:rPr>
                  <a:t> </a:t>
                </a:r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     15	     :	10     </a:t>
                </a:r>
                <a:r>
                  <a:rPr lang="en-GB" sz="600" dirty="0" smtClean="0">
                    <a:latin typeface="Trebuchet MS" panose="020B0603020202020204" pitchFamily="34" charset="0"/>
                    <a:ea typeface="Cambria Math"/>
                  </a:rPr>
                  <a:t> </a:t>
                </a:r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:	30	(÷5)</a:t>
                </a:r>
                <a:endParaRPr lang="en-GB" dirty="0">
                  <a:latin typeface="Trebuchet MS" panose="020B0603020202020204" pitchFamily="34" charset="0"/>
                  <a:ea typeface="Cambria Math"/>
                </a:endParaRPr>
              </a:p>
              <a:p>
                <a:r>
                  <a:rPr lang="en-GB" dirty="0">
                    <a:latin typeface="Trebuchet MS" panose="020B0603020202020204" pitchFamily="34" charset="0"/>
                    <a:ea typeface="Cambria Math"/>
                  </a:rPr>
                  <a:t> </a:t>
                </a:r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      </a:t>
                </a:r>
                <a:r>
                  <a:rPr lang="en-GB" b="1" dirty="0" smtClean="0">
                    <a:latin typeface="Trebuchet MS" panose="020B0603020202020204" pitchFamily="34" charset="0"/>
                    <a:ea typeface="Cambria Math"/>
                  </a:rPr>
                  <a:t>3	     :	 2     </a:t>
                </a:r>
                <a:r>
                  <a:rPr lang="en-GB" sz="1600" b="1" dirty="0" smtClean="0">
                    <a:latin typeface="Trebuchet MS" panose="020B0603020202020204" pitchFamily="34" charset="0"/>
                    <a:ea typeface="Cambria Math"/>
                  </a:rPr>
                  <a:t> </a:t>
                </a:r>
                <a:r>
                  <a:rPr lang="en-GB" b="1" dirty="0" smtClean="0">
                    <a:latin typeface="Trebuchet MS" panose="020B0603020202020204" pitchFamily="34" charset="0"/>
                    <a:ea typeface="Cambria Math"/>
                  </a:rPr>
                  <a:t>:    6 </a:t>
                </a:r>
                <a:endParaRPr lang="en-GB" b="1" dirty="0">
                  <a:latin typeface="Trebuchet MS" panose="020B0603020202020204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3" y="3140968"/>
                <a:ext cx="5184576" cy="3619709"/>
              </a:xfrm>
              <a:prstGeom prst="rect">
                <a:avLst/>
              </a:prstGeom>
              <a:blipFill rotWithShape="1">
                <a:blip r:embed="rId4"/>
                <a:stretch>
                  <a:fillRect l="-702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64090" y="159287"/>
                <a:ext cx="3648240" cy="3725892"/>
              </a:xfrm>
              <a:prstGeom prst="rect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Volume of cylinder:</a:t>
                </a:r>
              </a:p>
              <a:p>
                <a:endParaRPr lang="en-GB" sz="700" dirty="0" smtClean="0">
                  <a:latin typeface="Trebuchet MS" panose="020B0603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smtClean="0">
                          <a:latin typeface="Cambria Math"/>
                          <a:ea typeface="Cambria Math"/>
                        </a:rPr>
                        <m:t>𝜋</m:t>
                      </m:r>
                      <m:sSup>
                        <m:sSupPr>
                          <m:ctrlPr>
                            <a:rPr lang="en-GB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𝑙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125</m:t>
                          </m:r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12</m:t>
                          </m:r>
                        </m:den>
                      </m:f>
                      <m:r>
                        <a:rPr lang="en-GB" i="1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endParaRPr lang="en-GB" dirty="0">
                  <a:latin typeface="Trebuchet MS" panose="020B0603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/>
                          <a:ea typeface="Cambria Math"/>
                        </a:rPr>
                        <m:t>𝑙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125</m:t>
                          </m:r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endParaRPr lang="en-GB" dirty="0" smtClean="0">
                  <a:latin typeface="Trebuchet MS" panose="020B0603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/>
                          <a:ea typeface="Cambria Math"/>
                        </a:rPr>
                        <m:t>𝑙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125</m:t>
                          </m:r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 smtClean="0">
                  <a:latin typeface="Trebuchet MS" panose="020B0603020202020204" pitchFamily="34" charset="0"/>
                </a:endParaRPr>
              </a:p>
              <a:p>
                <a:endParaRPr lang="en-GB" dirty="0" smtClean="0">
                  <a:latin typeface="Trebuchet MS" panose="020B0603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  <a:ea typeface="Cambria Math"/>
                        </a:rPr>
                        <m:t>𝑙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125</m:t>
                          </m:r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12</m:t>
                          </m:r>
                        </m:den>
                      </m:f>
                      <m:r>
                        <a:rPr lang="en-GB" i="1" smtClean="0">
                          <a:latin typeface="Cambria Math"/>
                          <a:ea typeface="Cambria Math"/>
                        </a:rPr>
                        <m:t>÷</m:t>
                      </m:r>
                      <m:sSup>
                        <m:sSupPr>
                          <m:ctrlPr>
                            <a:rPr lang="en-GB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Trebuchet MS" panose="020B0603020202020204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90" y="159287"/>
                <a:ext cx="3648240" cy="3725892"/>
              </a:xfrm>
              <a:prstGeom prst="rect">
                <a:avLst/>
              </a:prstGeom>
              <a:blipFill rotWithShape="1">
                <a:blip r:embed="rId5"/>
                <a:stretch>
                  <a:fillRect l="-1163" t="-650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364090" y="3885179"/>
            <a:ext cx="3648240" cy="286232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>
                <a:latin typeface="Trebuchet MS" panose="020B0603020202020204" pitchFamily="34" charset="0"/>
              </a:rPr>
              <a:t>Volume of cone:</a:t>
            </a:r>
          </a:p>
          <a:p>
            <a:endParaRPr lang="en-GB" dirty="0">
              <a:latin typeface="Trebuchet MS" panose="020B0603020202020204" pitchFamily="34" charset="0"/>
            </a:endParaRPr>
          </a:p>
          <a:p>
            <a:r>
              <a:rPr lang="en-GB" i="1" dirty="0" smtClean="0">
                <a:latin typeface="Trebuchet MS" panose="020B0603020202020204" pitchFamily="34" charset="0"/>
              </a:rPr>
              <a:t>The volume of a cone is 1/3 of the volume of a cylinder with the same base and height.</a:t>
            </a:r>
          </a:p>
          <a:p>
            <a:endParaRPr lang="en-GB" i="1" dirty="0">
              <a:latin typeface="Trebuchet MS" panose="020B0603020202020204" pitchFamily="34" charset="0"/>
            </a:endParaRPr>
          </a:p>
          <a:p>
            <a:r>
              <a:rPr lang="en-GB" i="1" dirty="0" smtClean="0">
                <a:latin typeface="Trebuchet MS" panose="020B0603020202020204" pitchFamily="34" charset="0"/>
              </a:rPr>
              <a:t>If a cone and cylinder with the same base also have the same volume, then the height must be 3 times bigger. Check it!</a:t>
            </a:r>
            <a:endParaRPr lang="en-GB" sz="1050" dirty="0">
              <a:latin typeface="Trebuchet MS" panose="020B0603020202020204" pitchFamily="34" charset="0"/>
              <a:ea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97631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" t="6817" r="30898" b="83161"/>
          <a:stretch/>
        </p:blipFill>
        <p:spPr bwMode="auto">
          <a:xfrm>
            <a:off x="182338" y="1124744"/>
            <a:ext cx="6409023" cy="53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25152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2060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Challenge</a:t>
            </a:r>
            <a:endParaRPr lang="en-GB" kern="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03" t="6131" r="1289" b="7180"/>
          <a:stretch/>
        </p:blipFill>
        <p:spPr bwMode="auto">
          <a:xfrm>
            <a:off x="6591361" y="159287"/>
            <a:ext cx="2474248" cy="446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" t="53409" r="30898"/>
          <a:stretch/>
        </p:blipFill>
        <p:spPr bwMode="auto">
          <a:xfrm>
            <a:off x="182338" y="1642870"/>
            <a:ext cx="6409023" cy="2493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93620" y="4293095"/>
                <a:ext cx="5545400" cy="2258375"/>
              </a:xfrm>
              <a:prstGeom prst="rect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Trebuchet MS" panose="020B0603020202020204" pitchFamily="34" charset="0"/>
                  </a:rPr>
                  <a:t>Length of the hemisphere is the radius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 cm</a:t>
                </a:r>
              </a:p>
              <a:p>
                <a:r>
                  <a:rPr lang="en-GB" dirty="0" smtClean="0">
                    <a:latin typeface="Trebuchet MS" panose="020B0603020202020204" pitchFamily="34" charset="0"/>
                  </a:rPr>
                  <a:t>Length of the cylinder is the height	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 smtClean="0">
                    <a:latin typeface="Trebuchet MS" panose="020B0603020202020204" pitchFamily="34" charset="0"/>
                  </a:rPr>
                  <a:t> </a:t>
                </a:r>
                <a:r>
                  <a:rPr lang="en-GB" dirty="0">
                    <a:latin typeface="Trebuchet MS" panose="020B0603020202020204" pitchFamily="34" charset="0"/>
                    <a:ea typeface="Cambria Math"/>
                  </a:rPr>
                  <a:t>cm</a:t>
                </a:r>
                <a:endParaRPr lang="en-GB" dirty="0" smtClean="0"/>
              </a:p>
              <a:p>
                <a:r>
                  <a:rPr lang="en-GB" dirty="0" smtClean="0">
                    <a:latin typeface="Trebuchet MS" panose="020B0603020202020204" pitchFamily="34" charset="0"/>
                  </a:rPr>
                  <a:t>Length </a:t>
                </a:r>
                <a:r>
                  <a:rPr lang="en-GB" dirty="0">
                    <a:latin typeface="Trebuchet MS" panose="020B0603020202020204" pitchFamily="34" charset="0"/>
                  </a:rPr>
                  <a:t>of the </a:t>
                </a:r>
                <a:r>
                  <a:rPr lang="en-GB" dirty="0" smtClean="0">
                    <a:latin typeface="Trebuchet MS" panose="020B0603020202020204" pitchFamily="34" charset="0"/>
                  </a:rPr>
                  <a:t>cone </a:t>
                </a:r>
                <a:r>
                  <a:rPr lang="en-GB" dirty="0">
                    <a:latin typeface="Trebuchet MS" panose="020B0603020202020204" pitchFamily="34" charset="0"/>
                  </a:rPr>
                  <a:t>is the height	      =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5</m:t>
                    </m:r>
                  </m:oMath>
                </a14:m>
                <a:r>
                  <a:rPr lang="en-GB" dirty="0">
                    <a:latin typeface="Trebuchet MS" panose="020B0603020202020204" pitchFamily="34" charset="0"/>
                  </a:rPr>
                  <a:t> </a:t>
                </a:r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cm</a:t>
                </a:r>
              </a:p>
              <a:p>
                <a:endParaRPr lang="en-GB" dirty="0">
                  <a:latin typeface="Trebuchet MS" panose="020B0603020202020204" pitchFamily="34" charset="0"/>
                  <a:ea typeface="Cambria Math"/>
                </a:endParaRPr>
              </a:p>
              <a:p>
                <a:r>
                  <a:rPr lang="en-GB" dirty="0" smtClean="0">
                    <a:latin typeface="Trebuchet MS" panose="020B0603020202020204" pitchFamily="34" charset="0"/>
                    <a:ea typeface="Cambria Math"/>
                  </a:rPr>
                  <a:t>Total length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GB" sz="2400" b="0" i="1" smtClean="0">
                        <a:latin typeface="Cambria Math"/>
                      </a:rPr>
                      <m:t>+5</m:t>
                    </m:r>
                    <m:r>
                      <a:rPr lang="en-GB" sz="24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55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GB" sz="2400" b="0" i="1" smtClean="0">
                        <a:latin typeface="Cambria Math"/>
                      </a:rPr>
                      <m:t>=9.1</m:t>
                    </m:r>
                    <m:acc>
                      <m:accPr>
                        <m:chr m:val="̇"/>
                        <m:ctrlPr>
                          <a:rPr lang="en-GB" sz="24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GB" sz="2400" b="0" i="1" smtClean="0">
                            <a:latin typeface="Cambria Math"/>
                          </a:rPr>
                          <m:t>6 </m:t>
                        </m:r>
                      </m:e>
                    </m:acc>
                    <m:r>
                      <a:rPr lang="en-GB" sz="2400" b="0" i="1" smtClean="0">
                        <a:latin typeface="Cambria Math"/>
                      </a:rPr>
                      <m:t>𝑐𝑚</m:t>
                    </m:r>
                  </m:oMath>
                </a14:m>
                <a:endParaRPr lang="en-GB" dirty="0" smtClean="0">
                  <a:latin typeface="Trebuchet MS" panose="020B0603020202020204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620" y="4293095"/>
                <a:ext cx="5545400" cy="2258375"/>
              </a:xfrm>
              <a:prstGeom prst="rect">
                <a:avLst/>
              </a:prstGeom>
              <a:blipFill rotWithShape="1">
                <a:blip r:embed="rId4"/>
                <a:stretch>
                  <a:fillRect l="-656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83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AC7BB6A3B34E4FBDC35DBC21560F23" ma:contentTypeVersion="9" ma:contentTypeDescription="Create a new document." ma:contentTypeScope="" ma:versionID="d0117662ab1b7ecd7b9f6b30ba6ed1c9">
  <xsd:schema xmlns:xsd="http://www.w3.org/2001/XMLSchema" xmlns:p="http://schemas.microsoft.com/office/2006/metadata/properties" xmlns:ns2="e2e12665-0a52-44fa-93fc-755654ed6771" targetNamespace="http://schemas.microsoft.com/office/2006/metadata/properties" ma:root="true" ma:fieldsID="e2c2631dead83a0ad53e82feee9622f1" ns2:_="">
    <xsd:import namespace="e2e12665-0a52-44fa-93fc-755654ed6771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InUnits" minOccurs="0"/>
                <xsd:element ref="ns2:Comments" minOccurs="0"/>
                <xsd:element ref="ns2:OldUnits" minOccurs="0"/>
                <xsd:element ref="ns2:OID" minOccurs="0"/>
                <xsd:element ref="ns2:ForStudent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2e12665-0a52-44fa-93fc-755654ed6771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InUnits" ma:index="9" nillable="true" ma:displayName="InUnits" ma:list="{a76a41e2-bde4-4dbd-aa10-df71d00745ba}" ma:internalName="InUnit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ents" ma:index="10" nillable="true" ma:displayName="Comments" ma:internalName="Comments">
      <xsd:simpleType>
        <xsd:restriction base="dms:Note"/>
      </xsd:simpleType>
    </xsd:element>
    <xsd:element name="OldUnits" ma:index="11" nillable="true" ma:displayName="OldUnits" ma:internalName="OldUnits">
      <xsd:simpleType>
        <xsd:restriction base="dms:Note"/>
      </xsd:simpleType>
    </xsd:element>
    <xsd:element name="OID" ma:index="12" nillable="true" ma:displayName="OID" ma:internalName="OID">
      <xsd:simpleType>
        <xsd:restriction base="dms:Text">
          <xsd:maxLength value="255"/>
        </xsd:restriction>
      </xsd:simpleType>
    </xsd:element>
    <xsd:element name="ForStudents" ma:index="13" nillable="true" ma:displayName="ForStudents" ma:default="0" ma:description="Set to yes if students are to have access to the resource." ma:internalName="ForStude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e12665-0a52-44fa-93fc-755654ed6771" xsi:nil="true"/>
    <OldUnits xmlns="e2e12665-0a52-44fa-93fc-755654ed6771">Roots of equations;#204</OldUnits>
    <Description0 xmlns="e2e12665-0a52-44fa-93fc-755654ed6771" xsi:nil="true"/>
    <InUnits xmlns="e2e12665-0a52-44fa-93fc-755654ed6771">
      <Value>195</Value>
      <Value>326</Value>
    </InUnits>
    <OID xmlns="e2e12665-0a52-44fa-93fc-755654ed6771">1333</OID>
    <ForStudents xmlns="e2e12665-0a52-44fa-93fc-755654ed6771">false</ForStudents>
  </documentManagement>
</p:properties>
</file>

<file path=customXml/itemProps1.xml><?xml version="1.0" encoding="utf-8"?>
<ds:datastoreItem xmlns:ds="http://schemas.openxmlformats.org/officeDocument/2006/customXml" ds:itemID="{3974BD0D-988D-4B9F-B025-DD2AE5054CE7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BB3865BD-E109-4E8F-B3A1-582FA800F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e12665-0a52-44fa-93fc-755654ed677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7F995F38-2128-4026-80F6-8529813A7EC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A164691-E97F-4D0F-8408-005A73EE6A0E}">
  <ds:schemaRefs>
    <ds:schemaRef ds:uri="http://purl.org/dc/terms/"/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e2e12665-0a52-44fa-93fc-755654ed6771"/>
    <ds:schemaRef ds:uri="http://schemas.microsoft.com/office/2006/metadata/properties"/>
    <ds:schemaRef ds:uri="http://purl.org/dc/elements/1.1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2124</TotalTime>
  <Words>344</Words>
  <Application>Microsoft Office PowerPoint</Application>
  <PresentationFormat>On-screen Show (4:3)</PresentationFormat>
  <Paragraphs>106</Paragraphs>
  <Slides>15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29</vt:i4>
      </vt:variant>
      <vt:variant>
        <vt:lpstr>Slide Titles</vt:lpstr>
      </vt:variant>
      <vt:variant>
        <vt:i4>15</vt:i4>
      </vt:variant>
    </vt:vector>
  </HeadingPairs>
  <TitlesOfParts>
    <vt:vector size="44" baseType="lpstr">
      <vt:lpstr>1_Archway</vt:lpstr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2_Archway</vt:lpstr>
      <vt:lpstr>3_Archway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4_Archway</vt:lpstr>
      <vt:lpstr>PowerPoint Presentation</vt:lpstr>
      <vt:lpstr>PowerPoint Presentation</vt:lpstr>
      <vt:lpstr>Exam Question</vt:lpstr>
      <vt:lpstr>On your whiteboards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the question?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BWA; A Codd</dc:creator>
  <cp:lastModifiedBy>A Codd</cp:lastModifiedBy>
  <cp:revision>168</cp:revision>
  <cp:lastPrinted>2019-07-08T08:42:29Z</cp:lastPrinted>
  <dcterms:created xsi:type="dcterms:W3CDTF">2006-01-15T18:04:06Z</dcterms:created>
  <dcterms:modified xsi:type="dcterms:W3CDTF">2019-09-03T09:50:17Z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ts">
    <vt:lpwstr>204;#Roots of equations</vt:lpwstr>
  </property>
  <property fmtid="{D5CDD505-2E9C-101B-9397-08002B2CF9AE}" pid="3" name="ContentType">
    <vt:lpwstr>Document</vt:lpwstr>
  </property>
  <property fmtid="{D5CDD505-2E9C-101B-9397-08002B2CF9AE}" pid="4" name="Objectives">
    <vt:lpwstr/>
  </property>
  <property fmtid="{D5CDD505-2E9C-101B-9397-08002B2CF9AE}" pid="5" name="Order">
    <vt:lpwstr>133300.000000000</vt:lpwstr>
  </property>
</Properties>
</file>