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5"/>
    <p:sldMasterId id="2147483711" r:id="rId6"/>
    <p:sldMasterId id="2147483723" r:id="rId7"/>
    <p:sldMasterId id="2147483735" r:id="rId8"/>
    <p:sldMasterId id="2147483747" r:id="rId9"/>
    <p:sldMasterId id="2147483759" r:id="rId10"/>
    <p:sldMasterId id="2147483771" r:id="rId11"/>
    <p:sldMasterId id="2147483783" r:id="rId12"/>
    <p:sldMasterId id="2147483795" r:id="rId13"/>
    <p:sldMasterId id="2147483807" r:id="rId14"/>
    <p:sldMasterId id="2147483819" r:id="rId15"/>
    <p:sldMasterId id="2147483831" r:id="rId16"/>
    <p:sldMasterId id="2147483843" r:id="rId17"/>
    <p:sldMasterId id="2147483855" r:id="rId18"/>
    <p:sldMasterId id="2147483867" r:id="rId19"/>
    <p:sldMasterId id="2147483891" r:id="rId20"/>
    <p:sldMasterId id="2147483903" r:id="rId21"/>
    <p:sldMasterId id="2147483915" r:id="rId22"/>
    <p:sldMasterId id="2147483927" r:id="rId23"/>
    <p:sldMasterId id="2147483939" r:id="rId24"/>
    <p:sldMasterId id="2147483951" r:id="rId25"/>
    <p:sldMasterId id="2147483963" r:id="rId26"/>
    <p:sldMasterId id="2147483975" r:id="rId27"/>
    <p:sldMasterId id="2147483987" r:id="rId28"/>
    <p:sldMasterId id="2147483999" r:id="rId29"/>
    <p:sldMasterId id="2147484011" r:id="rId30"/>
    <p:sldMasterId id="2147484023" r:id="rId31"/>
    <p:sldMasterId id="2147484035" r:id="rId32"/>
    <p:sldMasterId id="2147484047" r:id="rId33"/>
  </p:sldMasterIdLst>
  <p:notesMasterIdLst>
    <p:notesMasterId r:id="rId48"/>
  </p:notesMasterIdLst>
  <p:handoutMasterIdLst>
    <p:handoutMasterId r:id="rId49"/>
  </p:handoutMasterIdLst>
  <p:sldIdLst>
    <p:sldId id="316" r:id="rId34"/>
    <p:sldId id="320" r:id="rId35"/>
    <p:sldId id="321" r:id="rId36"/>
    <p:sldId id="328" r:id="rId37"/>
    <p:sldId id="323" r:id="rId38"/>
    <p:sldId id="326" r:id="rId39"/>
    <p:sldId id="318" r:id="rId40"/>
    <p:sldId id="314" r:id="rId41"/>
    <p:sldId id="319" r:id="rId42"/>
    <p:sldId id="317" r:id="rId43"/>
    <p:sldId id="331" r:id="rId44"/>
    <p:sldId id="330" r:id="rId45"/>
    <p:sldId id="312" r:id="rId46"/>
    <p:sldId id="329" r:id="rId47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54" autoAdjust="0"/>
    <p:restoredTop sz="85080" autoAdjust="0"/>
  </p:normalViewPr>
  <p:slideViewPr>
    <p:cSldViewPr>
      <p:cViewPr varScale="1">
        <p:scale>
          <a:sx n="73" d="100"/>
          <a:sy n="73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Master" Target="slideMasters/slideMaster22.xml"/><Relationship Id="rId39" Type="http://schemas.openxmlformats.org/officeDocument/2006/relationships/slide" Target="slides/slide6.xml"/><Relationship Id="rId21" Type="http://schemas.openxmlformats.org/officeDocument/2006/relationships/slideMaster" Target="slideMasters/slideMaster17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9" Type="http://schemas.openxmlformats.org/officeDocument/2006/relationships/slideMaster" Target="slideMasters/slideMaster25.xml"/><Relationship Id="rId11" Type="http://schemas.openxmlformats.org/officeDocument/2006/relationships/slideMaster" Target="slideMasters/slideMaster7.xml"/><Relationship Id="rId24" Type="http://schemas.openxmlformats.org/officeDocument/2006/relationships/slideMaster" Target="slideMasters/slideMaster20.xml"/><Relationship Id="rId32" Type="http://schemas.openxmlformats.org/officeDocument/2006/relationships/slideMaster" Target="slideMasters/slideMaster28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slideMaster" Target="slideMasters/slideMaster6.xml"/><Relationship Id="rId19" Type="http://schemas.openxmlformats.org/officeDocument/2006/relationships/slideMaster" Target="slideMasters/slideMaster15.xml"/><Relationship Id="rId31" Type="http://schemas.openxmlformats.org/officeDocument/2006/relationships/slideMaster" Target="slideMasters/slideMaster27.xml"/><Relationship Id="rId44" Type="http://schemas.openxmlformats.org/officeDocument/2006/relationships/slide" Target="slides/slide11.xml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Master" Target="slideMasters/slideMaster18.xml"/><Relationship Id="rId27" Type="http://schemas.openxmlformats.org/officeDocument/2006/relationships/slideMaster" Target="slideMasters/slideMaster23.xml"/><Relationship Id="rId30" Type="http://schemas.openxmlformats.org/officeDocument/2006/relationships/slideMaster" Target="slideMasters/slideMaster26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Master" Target="slideMasters/slideMaster21.xml"/><Relationship Id="rId33" Type="http://schemas.openxmlformats.org/officeDocument/2006/relationships/slideMaster" Target="slideMasters/slideMaster29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20" Type="http://schemas.openxmlformats.org/officeDocument/2006/relationships/slideMaster" Target="slideMasters/slideMaster16.xml"/><Relationship Id="rId41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Master" Target="slideMasters/slideMaster11.xml"/><Relationship Id="rId23" Type="http://schemas.openxmlformats.org/officeDocument/2006/relationships/slideMaster" Target="slideMasters/slideMaster19.xml"/><Relationship Id="rId28" Type="http://schemas.openxmlformats.org/officeDocument/2006/relationships/slideMaster" Target="slideMasters/slideMaster24.xml"/><Relationship Id="rId36" Type="http://schemas.openxmlformats.org/officeDocument/2006/relationships/slide" Target="slides/slide3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03/09/2019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851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FOR STUDENTS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70DA00-38B9-47B0-AAE5-D23DA375C89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940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FOR STUDENTS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70DA00-38B9-47B0-AAE5-D23DA375C89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940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Edexcel</a:t>
            </a:r>
          </a:p>
          <a:p>
            <a:r>
              <a:rPr lang="en-GB" baseline="0" dirty="0" smtClean="0"/>
              <a:t>Students may have attempted this in an </a:t>
            </a:r>
            <a:r>
              <a:rPr lang="en-GB" baseline="0" smtClean="0"/>
              <a:t>earlier lesson.</a:t>
            </a: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Trebuchet MS" panose="020B0603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15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4590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23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89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5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52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3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899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229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91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817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3395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71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766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50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136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305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4137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3521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2" descr="\\bca.internal\Homes\Core\Staff\acodd\My Pictures\Final-Trust-logo-Blue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38825"/>
            <a:ext cx="87981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entury Gothic" panose="020B0502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.uk/url?sa=i&amp;rct=j&amp;q=&amp;esrc=s&amp;frm=1&amp;source=images&amp;cd=&amp;cad=rja&amp;docid=FzAQkx6JR9df_M&amp;tbnid=-VcibyBquttAiM:&amp;ved=0CAUQjRw&amp;url=http://blog.friday-nite.com/?p%3D1999&amp;ei=qKNlUvLrFJOa0AWCioGoCg&amp;bvm=bv.54934254,d.d2k&amp;psig=AFQjCNEu2x9_8xmoW_qNo-iiuoI3C4mUIg&amp;ust=138247912854207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94828" y="260648"/>
            <a:ext cx="7689540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</a:pPr>
            <a:r>
              <a:rPr lang="en-GB" sz="2600" kern="0" dirty="0" smtClean="0"/>
              <a:t>Will all of the sand in a 10cm cube-shaped box fit into a box measuring 4cm by 5cm by 20cm?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sz="2600" kern="0" dirty="0" smtClean="0"/>
              <a:t>Doubling the dimensions of a three dimensional figure will increase its volume by a factor of: 2, 4, 6 or 8?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sz="2600" kern="0" dirty="0" smtClean="0"/>
              <a:t>A rectangular prism has side lengths in the ratio 2 : 3 : 5. If the volume of the prism is 1,920 cubic units, what could be the length of one of its sides: 4cm, 5cm, 12cm, 15cm?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sz="2600" kern="0" dirty="0" smtClean="0"/>
              <a:t>How many cubic centimetres are in a cubic metre? (HINT: There are 100cm in 1m)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4828" y="5229200"/>
            <a:ext cx="8769660" cy="14773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Answers</a:t>
            </a:r>
          </a:p>
          <a:p>
            <a:r>
              <a:rPr lang="en-GB" dirty="0">
                <a:latin typeface="Trebuchet MS" panose="020B0603020202020204" pitchFamily="34" charset="0"/>
              </a:rPr>
              <a:t>1. No -  the new box is too small (400 cm</a:t>
            </a:r>
            <a:r>
              <a:rPr lang="en-GB" baseline="30000" dirty="0">
                <a:latin typeface="Trebuchet MS" panose="020B0603020202020204" pitchFamily="34" charset="0"/>
              </a:rPr>
              <a:t>3</a:t>
            </a:r>
            <a:r>
              <a:rPr lang="en-GB" dirty="0">
                <a:latin typeface="Trebuchet MS" panose="020B0603020202020204" pitchFamily="34" charset="0"/>
              </a:rPr>
              <a:t> c.f. 1000 cm</a:t>
            </a:r>
            <a:r>
              <a:rPr lang="en-GB" baseline="30000" dirty="0">
                <a:latin typeface="Trebuchet MS" panose="020B0603020202020204" pitchFamily="34" charset="0"/>
              </a:rPr>
              <a:t>3</a:t>
            </a:r>
            <a:r>
              <a:rPr lang="en-GB" dirty="0">
                <a:latin typeface="Trebuchet MS" panose="020B0603020202020204" pitchFamily="34" charset="0"/>
              </a:rPr>
              <a:t>).</a:t>
            </a:r>
          </a:p>
          <a:p>
            <a:r>
              <a:rPr lang="en-GB" dirty="0">
                <a:latin typeface="Trebuchet MS" panose="020B0603020202020204" pitchFamily="34" charset="0"/>
              </a:rPr>
              <a:t>2. SF = </a:t>
            </a:r>
            <a:r>
              <a:rPr lang="en-GB" dirty="0" smtClean="0">
                <a:latin typeface="Trebuchet MS" panose="020B0603020202020204" pitchFamily="34" charset="0"/>
              </a:rPr>
              <a:t>8</a:t>
            </a:r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>
                <a:latin typeface="Trebuchet MS" panose="020B0603020202020204" pitchFamily="34" charset="0"/>
              </a:rPr>
              <a:t>3. 12cm since </a:t>
            </a:r>
            <a:r>
              <a:rPr lang="en-GB" dirty="0" smtClean="0">
                <a:latin typeface="Trebuchet MS" panose="020B0603020202020204" pitchFamily="34" charset="0"/>
              </a:rPr>
              <a:t>LSF </a:t>
            </a:r>
            <a:r>
              <a:rPr lang="en-GB" dirty="0">
                <a:latin typeface="Trebuchet MS" panose="020B0603020202020204" pitchFamily="34" charset="0"/>
              </a:rPr>
              <a:t>= 4 (</a:t>
            </a:r>
            <a:r>
              <a:rPr lang="en-GB" dirty="0" smtClean="0">
                <a:latin typeface="Trebuchet MS" panose="020B0603020202020204" pitchFamily="34" charset="0"/>
              </a:rPr>
              <a:t>4 x 3cm = 12cm</a:t>
            </a:r>
            <a:r>
              <a:rPr lang="en-GB" dirty="0">
                <a:latin typeface="Trebuchet MS" panose="020B0603020202020204" pitchFamily="34" charset="0"/>
              </a:rPr>
              <a:t>)</a:t>
            </a:r>
          </a:p>
          <a:p>
            <a:r>
              <a:rPr lang="en-GB" dirty="0">
                <a:latin typeface="Trebuchet MS" panose="020B0603020202020204" pitchFamily="34" charset="0"/>
              </a:rPr>
              <a:t>4. 100 x 100 x 100 = 1,000,000</a:t>
            </a:r>
          </a:p>
        </p:txBody>
      </p:sp>
    </p:spTree>
    <p:extLst>
      <p:ext uri="{BB962C8B-B14F-4D97-AF65-F5344CB8AC3E}">
        <p14:creationId xmlns:p14="http://schemas.microsoft.com/office/powerpoint/2010/main" val="216354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648072"/>
          </a:xfrm>
        </p:spPr>
        <p:txBody>
          <a:bodyPr/>
          <a:lstStyle/>
          <a:p>
            <a:r>
              <a:rPr lang="en-GB" sz="3600" dirty="0" smtClean="0"/>
              <a:t>Enlargement and Reduction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108012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If the side of the small cube is D cm long, complete the table below: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</p:txBody>
      </p:sp>
      <p:pic>
        <p:nvPicPr>
          <p:cNvPr id="2050" name="Picture 2" descr="Image result for cube scale factor 2 cube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25" r="36862"/>
          <a:stretch/>
        </p:blipFill>
        <p:spPr bwMode="auto">
          <a:xfrm>
            <a:off x="5221557" y="4221088"/>
            <a:ext cx="3800799" cy="249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732607"/>
              </p:ext>
            </p:extLst>
          </p:nvPr>
        </p:nvGraphicFramePr>
        <p:xfrm>
          <a:off x="899592" y="2060847"/>
          <a:ext cx="6096000" cy="1555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42848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Small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Big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SF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Length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Area cm </a:t>
                      </a:r>
                      <a:r>
                        <a:rPr lang="en-GB" baseline="300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2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Volume cm </a:t>
                      </a:r>
                      <a:r>
                        <a:rPr lang="en-GB" baseline="300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3</a:t>
                      </a:r>
                      <a:endParaRPr lang="en-GB" baseline="300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583107" y="4005064"/>
            <a:ext cx="4629113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What are the scale factors in going from big to small?</a:t>
            </a:r>
          </a:p>
          <a:p>
            <a:pPr marL="0" indent="0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There are two ways of saying this. What are they?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30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1301496"/>
                  </p:ext>
                </p:extLst>
              </p:nvPr>
            </p:nvGraphicFramePr>
            <p:xfrm>
              <a:off x="899592" y="2060847"/>
              <a:ext cx="6096000" cy="15553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442848"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Small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Big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SF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Length cm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 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Area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Volume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8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1301496"/>
                  </p:ext>
                </p:extLst>
              </p:nvPr>
            </p:nvGraphicFramePr>
            <p:xfrm>
              <a:off x="899592" y="2060847"/>
              <a:ext cx="6096000" cy="15553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442848"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Small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Big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SF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Length cm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 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400" t="-131667" b="-22666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Area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400" t="-227869" b="-1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Volume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8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400" t="-327869" b="-2295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Curved Up Arrow 6"/>
          <p:cNvSpPr/>
          <p:nvPr/>
        </p:nvSpPr>
        <p:spPr>
          <a:xfrm>
            <a:off x="3491880" y="2636912"/>
            <a:ext cx="864096" cy="288032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Curved Up Arrow 7"/>
          <p:cNvSpPr/>
          <p:nvPr/>
        </p:nvSpPr>
        <p:spPr>
          <a:xfrm>
            <a:off x="3491880" y="2996952"/>
            <a:ext cx="864096" cy="288032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Curved Up Arrow 8"/>
          <p:cNvSpPr/>
          <p:nvPr/>
        </p:nvSpPr>
        <p:spPr>
          <a:xfrm>
            <a:off x="3491880" y="3356992"/>
            <a:ext cx="864096" cy="288032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648072"/>
          </a:xfrm>
        </p:spPr>
        <p:txBody>
          <a:bodyPr/>
          <a:lstStyle/>
          <a:p>
            <a:r>
              <a:rPr lang="en-GB" sz="3600" dirty="0" smtClean="0"/>
              <a:t>Enlargement and Reduction</a:t>
            </a:r>
            <a:endParaRPr lang="en-GB" sz="3600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108012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If the side of the small cube is D cm long, complete the table below:</a:t>
            </a:r>
            <a:endParaRPr lang="en-GB" sz="2800" dirty="0"/>
          </a:p>
        </p:txBody>
      </p:sp>
      <p:pic>
        <p:nvPicPr>
          <p:cNvPr id="14" name="Picture 2" descr="Image result for cube scale factor 2 cub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25" r="36862"/>
          <a:stretch/>
        </p:blipFill>
        <p:spPr bwMode="auto">
          <a:xfrm>
            <a:off x="5221557" y="4221088"/>
            <a:ext cx="3800799" cy="249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583107" y="4005064"/>
            <a:ext cx="4629113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What are the scale factors in going from big to small?</a:t>
            </a:r>
          </a:p>
          <a:p>
            <a:pPr marL="0" indent="0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There are two ways of saying this. What are they?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42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2348184"/>
                  </p:ext>
                </p:extLst>
              </p:nvPr>
            </p:nvGraphicFramePr>
            <p:xfrm>
              <a:off x="899592" y="2060847"/>
              <a:ext cx="6096000" cy="15553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442848"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Small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Big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SF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Length cm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 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Area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Volume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8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2348184"/>
                  </p:ext>
                </p:extLst>
              </p:nvPr>
            </p:nvGraphicFramePr>
            <p:xfrm>
              <a:off x="899592" y="2060847"/>
              <a:ext cx="6096000" cy="15553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442848"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Small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Big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SF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Length cm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 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400" t="-131667" b="-22666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Area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400" t="-227869" b="-1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Volume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8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400" t="-327869" b="-2295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648072"/>
          </a:xfrm>
        </p:spPr>
        <p:txBody>
          <a:bodyPr/>
          <a:lstStyle/>
          <a:p>
            <a:r>
              <a:rPr lang="en-GB" sz="3600" dirty="0" smtClean="0"/>
              <a:t>Enlargement and Reduction</a:t>
            </a:r>
            <a:endParaRPr lang="en-GB" sz="3600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108012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If the side of the small cube is D cm long, complete the table below:</a:t>
            </a:r>
            <a:endParaRPr lang="en-GB" sz="2800" dirty="0"/>
          </a:p>
        </p:txBody>
      </p:sp>
      <p:pic>
        <p:nvPicPr>
          <p:cNvPr id="14" name="Picture 2" descr="Image result for cube scale factor 2 cub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25" r="36862"/>
          <a:stretch/>
        </p:blipFill>
        <p:spPr bwMode="auto">
          <a:xfrm>
            <a:off x="5221557" y="4221088"/>
            <a:ext cx="3800799" cy="249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583107" y="4005064"/>
            <a:ext cx="4629113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What are the scale factors in going from big to small?</a:t>
            </a:r>
          </a:p>
          <a:p>
            <a:pPr marL="0" indent="0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There are two ways of saying this. What are they?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10" name="Curved Up Arrow 9"/>
          <p:cNvSpPr/>
          <p:nvPr/>
        </p:nvSpPr>
        <p:spPr>
          <a:xfrm rot="10800000">
            <a:off x="3491880" y="2420887"/>
            <a:ext cx="864096" cy="288032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Curved Up Arrow 10"/>
          <p:cNvSpPr/>
          <p:nvPr/>
        </p:nvSpPr>
        <p:spPr>
          <a:xfrm rot="10800000">
            <a:off x="3491880" y="2780927"/>
            <a:ext cx="864096" cy="288032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Curved Up Arrow 15"/>
          <p:cNvSpPr/>
          <p:nvPr/>
        </p:nvSpPr>
        <p:spPr>
          <a:xfrm rot="10800000">
            <a:off x="3491880" y="3140967"/>
            <a:ext cx="864096" cy="288032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9557" y="5433350"/>
            <a:ext cx="4572000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Divide by 2, 4 or 8</a:t>
            </a:r>
          </a:p>
          <a:p>
            <a:r>
              <a:rPr lang="en-GB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Multiply by ½, ¼, or ⅛ </a:t>
            </a:r>
          </a:p>
        </p:txBody>
      </p:sp>
    </p:spTree>
    <p:extLst>
      <p:ext uri="{BB962C8B-B14F-4D97-AF65-F5344CB8AC3E}">
        <p14:creationId xmlns:p14="http://schemas.microsoft.com/office/powerpoint/2010/main" val="320512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231" y="188640"/>
            <a:ext cx="8815799" cy="108012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Consider the scale factor tables that we have looked at previously: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8417033"/>
                  </p:ext>
                </p:extLst>
              </p:nvPr>
            </p:nvGraphicFramePr>
            <p:xfrm>
              <a:off x="278884" y="1296512"/>
              <a:ext cx="6096000" cy="15553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4428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Table 1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Small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Large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SF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Length cm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 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Area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16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 4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Volume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baseline="3000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64</a:t>
                          </a:r>
                          <a:endParaRPr lang="en-GB" baseline="3000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 8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8417033"/>
                  </p:ext>
                </p:extLst>
              </p:nvPr>
            </p:nvGraphicFramePr>
            <p:xfrm>
              <a:off x="278884" y="1296512"/>
              <a:ext cx="6096000" cy="15553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4428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Table 1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Small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Large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SF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Length cm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400" t="-131667" b="-22666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Area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16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400" t="-227869" b="-1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Volume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baseline="3000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64</a:t>
                          </a:r>
                          <a:endParaRPr lang="en-GB" baseline="3000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400" t="-327869" b="-2295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4888754"/>
                  </p:ext>
                </p:extLst>
              </p:nvPr>
            </p:nvGraphicFramePr>
            <p:xfrm>
              <a:off x="278884" y="2952696"/>
              <a:ext cx="6096000" cy="15553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4428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Table 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Small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Large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SF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Length cm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 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 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Area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 4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Volume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8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 8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4888754"/>
                  </p:ext>
                </p:extLst>
              </p:nvPr>
            </p:nvGraphicFramePr>
            <p:xfrm>
              <a:off x="278884" y="2952696"/>
              <a:ext cx="6096000" cy="15553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4428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Table 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Small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Large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SF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Length cm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 D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400" t="-129508" b="-2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Area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400" t="-229508" b="-1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Volume cm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baseline="30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8 D </a:t>
                          </a:r>
                          <a:r>
                            <a:rPr lang="en-GB" baseline="30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400" t="-329508" b="-2295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" name="Content Placeholder 2"/>
          <p:cNvSpPr txBox="1">
            <a:spLocks/>
          </p:cNvSpPr>
          <p:nvPr/>
        </p:nvSpPr>
        <p:spPr>
          <a:xfrm>
            <a:off x="278884" y="4725144"/>
            <a:ext cx="8229600" cy="158685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GB" sz="3800" dirty="0" smtClean="0">
                <a:latin typeface="Trebuchet MS" panose="020B0603020202020204" pitchFamily="34" charset="0"/>
              </a:rPr>
              <a:t>What are the scale factors following the red arrows? What is the connection between the small and the big SF following this direction? Why is this?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Curved Right Arrow 6"/>
          <p:cNvSpPr/>
          <p:nvPr/>
        </p:nvSpPr>
        <p:spPr>
          <a:xfrm>
            <a:off x="2223100" y="1872576"/>
            <a:ext cx="216024" cy="504056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Curved Right Arrow 12"/>
          <p:cNvSpPr/>
          <p:nvPr/>
        </p:nvSpPr>
        <p:spPr>
          <a:xfrm>
            <a:off x="2223100" y="2232616"/>
            <a:ext cx="216024" cy="504056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Curved Right Arrow 16"/>
          <p:cNvSpPr/>
          <p:nvPr/>
        </p:nvSpPr>
        <p:spPr>
          <a:xfrm>
            <a:off x="2151092" y="3528760"/>
            <a:ext cx="216024" cy="504056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Curved Right Arrow 17"/>
          <p:cNvSpPr/>
          <p:nvPr/>
        </p:nvSpPr>
        <p:spPr>
          <a:xfrm>
            <a:off x="2151092" y="3888800"/>
            <a:ext cx="216024" cy="504056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Curved Right Arrow 18"/>
          <p:cNvSpPr/>
          <p:nvPr/>
        </p:nvSpPr>
        <p:spPr>
          <a:xfrm>
            <a:off x="3664964" y="1880960"/>
            <a:ext cx="216024" cy="504056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Curved Right Arrow 19"/>
          <p:cNvSpPr/>
          <p:nvPr/>
        </p:nvSpPr>
        <p:spPr>
          <a:xfrm>
            <a:off x="3664964" y="2241000"/>
            <a:ext cx="216024" cy="504056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Curved Right Arrow 20"/>
          <p:cNvSpPr/>
          <p:nvPr/>
        </p:nvSpPr>
        <p:spPr>
          <a:xfrm>
            <a:off x="3548312" y="3526974"/>
            <a:ext cx="216024" cy="504056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Curved Right Arrow 21"/>
          <p:cNvSpPr/>
          <p:nvPr/>
        </p:nvSpPr>
        <p:spPr>
          <a:xfrm>
            <a:off x="3548312" y="3887014"/>
            <a:ext cx="216024" cy="504056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3" name="Picture 2" descr="Image result for cube scale factor 2 cube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25" r="36862"/>
          <a:stretch/>
        </p:blipFill>
        <p:spPr bwMode="auto">
          <a:xfrm>
            <a:off x="6471572" y="3220297"/>
            <a:ext cx="2290284" cy="150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572" y="1340768"/>
            <a:ext cx="2525484" cy="139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/>
              <p:cNvSpPr txBox="1">
                <a:spLocks/>
              </p:cNvSpPr>
              <p:nvPr/>
            </p:nvSpPr>
            <p:spPr>
              <a:xfrm>
                <a:off x="249513" y="4725144"/>
                <a:ext cx="8747543" cy="2016224"/>
              </a:xfrm>
              <a:prstGeom prst="rect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Table 1: Small SF = </a:t>
                </a:r>
                <a14:m>
                  <m:oMath xmlns:m="http://schemas.openxmlformats.org/officeDocument/2006/math">
                    <m:r>
                      <a:rPr lang="en-GB" sz="2200" i="1" dirty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200" i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 2 every time. </a:t>
                </a:r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Large = </a:t>
                </a:r>
                <a14:m>
                  <m:oMath xmlns:m="http://schemas.openxmlformats.org/officeDocument/2006/math">
                    <m:r>
                      <a:rPr lang="en-GB" sz="2200" i="1" dirty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en-GB" sz="2200" i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4 every </a:t>
                </a:r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time.</a:t>
                </a:r>
                <a:endParaRPr lang="en-GB" sz="2200" i="1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pPr marL="0" indent="0">
                  <a:spcBef>
                    <a:spcPts val="0"/>
                  </a:spcBef>
                  <a:buNone/>
                  <a:defRPr/>
                </a:pPr>
                <a:r>
                  <a:rPr lang="en-GB" sz="2200" i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Table </a:t>
                </a:r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2: </a:t>
                </a:r>
                <a:r>
                  <a:rPr lang="en-GB" sz="2200" i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Small SF = </a:t>
                </a:r>
                <a14:m>
                  <m:oMath xmlns:m="http://schemas.openxmlformats.org/officeDocument/2006/math">
                    <m:r>
                      <a:rPr lang="en-GB" sz="2200" i="1" dirty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en-GB" sz="2200" i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D every time. </a:t>
                </a:r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Large = </a:t>
                </a:r>
                <a14:m>
                  <m:oMath xmlns:m="http://schemas.openxmlformats.org/officeDocument/2006/math">
                    <m:r>
                      <a:rPr lang="en-GB" sz="2200" i="1" dirty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en-GB" sz="2200" i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2D every </a:t>
                </a:r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time.</a:t>
                </a:r>
                <a:endParaRPr lang="en-GB" sz="2200" i="1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sz="2200" i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Connection: the </a:t>
                </a:r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large SF </a:t>
                </a:r>
                <a:r>
                  <a:rPr lang="en-GB" sz="2200" i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is always twice that of the </a:t>
                </a:r>
                <a:r>
                  <a:rPr lang="en-GB" sz="2200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small, as the larger shape has been enlarged by a scale factor of 2 in all dimensions.</a:t>
                </a:r>
                <a:endParaRPr lang="en-GB" sz="2200" i="1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13" y="4725144"/>
                <a:ext cx="8747543" cy="2016224"/>
              </a:xfrm>
              <a:prstGeom prst="rect">
                <a:avLst/>
              </a:prstGeom>
              <a:blipFill rotWithShape="1">
                <a:blip r:embed="rId7"/>
                <a:stretch>
                  <a:fillRect l="-764" t="-1493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333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8264" y="2185700"/>
            <a:ext cx="8784976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Area Scale Factor</a:t>
            </a:r>
            <a:r>
              <a:rPr lang="en-GB" sz="2800" dirty="0">
                <a:latin typeface="Trebuchet MS" panose="020B0603020202020204" pitchFamily="34" charset="0"/>
              </a:rPr>
              <a:t> </a:t>
            </a:r>
            <a:r>
              <a:rPr lang="en-GB" sz="2800" dirty="0" smtClean="0">
                <a:latin typeface="Trebuchet MS" panose="020B0603020202020204" pitchFamily="34" charset="0"/>
              </a:rPr>
              <a:t>= (</a:t>
            </a:r>
            <a:r>
              <a:rPr lang="en-GB" sz="2800" b="1" i="1" dirty="0">
                <a:solidFill>
                  <a:srgbClr val="FF0000"/>
                </a:solidFill>
                <a:latin typeface="Trebuchet MS" panose="020B0603020202020204" pitchFamily="34" charset="0"/>
              </a:rPr>
              <a:t>Linear Scale </a:t>
            </a:r>
            <a:r>
              <a:rPr lang="en-GB" sz="28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Factor</a:t>
            </a:r>
            <a:r>
              <a:rPr lang="en-GB" sz="2800" dirty="0" smtClean="0">
                <a:latin typeface="Trebuchet MS" panose="020B0603020202020204" pitchFamily="34" charset="0"/>
              </a:rPr>
              <a:t>)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2080" y="2833772"/>
            <a:ext cx="8791159" cy="5539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200" b="1" i="1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8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Volume Scale Factor</a:t>
            </a:r>
            <a:r>
              <a:rPr lang="en-GB" sz="2800" dirty="0">
                <a:latin typeface="Trebuchet MS" panose="020B0603020202020204" pitchFamily="34" charset="0"/>
              </a:rPr>
              <a:t> </a:t>
            </a:r>
            <a:r>
              <a:rPr lang="en-GB" sz="2800" dirty="0" smtClean="0">
                <a:latin typeface="Trebuchet MS" panose="020B0603020202020204" pitchFamily="34" charset="0"/>
              </a:rPr>
              <a:t>= (</a:t>
            </a:r>
            <a:r>
              <a:rPr lang="en-GB" sz="2800" b="1" i="1" dirty="0">
                <a:solidFill>
                  <a:srgbClr val="FF0000"/>
                </a:solidFill>
                <a:latin typeface="Trebuchet MS" panose="020B0603020202020204" pitchFamily="34" charset="0"/>
              </a:rPr>
              <a:t>Linear Scale </a:t>
            </a:r>
            <a:r>
              <a:rPr lang="en-GB" sz="28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Factor</a:t>
            </a:r>
            <a:r>
              <a:rPr lang="en-GB" sz="2800" dirty="0" smtClean="0">
                <a:latin typeface="Trebuchet MS" panose="020B0603020202020204" pitchFamily="34" charset="0"/>
              </a:rPr>
              <a:t>)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8339" y="908720"/>
            <a:ext cx="8744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Previously we learned about the connection between a linear scale factor and the area and volume scale factors of similar objects: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8074" y="188640"/>
            <a:ext cx="8776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Volume, </a:t>
            </a:r>
            <a:r>
              <a:rPr lang="en-GB" sz="2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Area </a:t>
            </a:r>
            <a:r>
              <a:rPr lang="en-GB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and </a:t>
            </a:r>
            <a:r>
              <a:rPr lang="en-GB" sz="2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Linear Scale Factors combined</a:t>
            </a:r>
            <a:endParaRPr lang="en-GB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8338" y="3734900"/>
            <a:ext cx="87448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Discuss: </a:t>
            </a:r>
            <a:r>
              <a:rPr lang="en-GB" sz="2400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if we know the volume scale factor, how could we calculate the area scale factor?</a:t>
            </a:r>
            <a:endParaRPr lang="en-GB" sz="2400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37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farm4.static.flickr.com/3431/3955349689_4f98581a6c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6" t="10230" r="13006" b="11189"/>
          <a:stretch/>
        </p:blipFill>
        <p:spPr bwMode="auto">
          <a:xfrm>
            <a:off x="4932040" y="2708920"/>
            <a:ext cx="3743559" cy="284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260648"/>
            <a:ext cx="8568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srgbClr val="FF0000"/>
                </a:solidFill>
                <a:latin typeface="Trebuchet MS" panose="020B0603020202020204" pitchFamily="34" charset="0"/>
                <a:cs typeface="+mn-cs"/>
              </a:rPr>
              <a:t>Volume, area and linear scale factors together: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The larger tin of beans has a mass of 400g while the smaller tin has a mass of 50g.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The label on the smaller tin has an area of 150cm</a:t>
            </a:r>
            <a:r>
              <a:rPr lang="en-GB" sz="2400" b="1" baseline="300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2</a:t>
            </a:r>
            <a:r>
              <a:rPr lang="en-GB" sz="24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Assuming </a:t>
            </a:r>
            <a:r>
              <a:rPr lang="en-GB" sz="24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that all dimensions are similar, c</a:t>
            </a:r>
            <a:r>
              <a:rPr lang="en-GB" sz="24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alculate </a:t>
            </a:r>
            <a:r>
              <a:rPr lang="en-GB" sz="24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the area of the label on the larger tin.</a:t>
            </a:r>
            <a:endParaRPr lang="en-GB" sz="2400" b="1" dirty="0">
              <a:solidFill>
                <a:prstClr val="black"/>
              </a:solidFill>
              <a:latin typeface="Trebuchet MS" panose="020B0603020202020204" pitchFamily="34" charset="0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51520" y="3212976"/>
                <a:ext cx="8568952" cy="3345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VSF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</m:ctrlPr>
                      </m:fPr>
                      <m:num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𝐵𝑖𝑔</m:t>
                        </m:r>
                      </m:num>
                      <m:den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𝑆𝑚𝑎𝑙𝑙</m:t>
                        </m:r>
                      </m:den>
                    </m:f>
                    <m:r>
                      <a:rPr lang="en-GB" sz="2800" i="1" smtClean="0">
                        <a:solidFill>
                          <a:srgbClr val="00B050"/>
                        </a:solidFill>
                        <a:latin typeface="Cambria Math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</m:ctrlPr>
                      </m:fPr>
                      <m:num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400</m:t>
                        </m:r>
                      </m:num>
                      <m:den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50</m:t>
                        </m:r>
                      </m:den>
                    </m:f>
                    <m:r>
                      <a:rPr lang="en-GB" sz="2800" i="1" smtClean="0">
                        <a:solidFill>
                          <a:srgbClr val="00B050"/>
                        </a:solidFill>
                        <a:latin typeface="Cambria Math"/>
                        <a:cs typeface="+mn-cs"/>
                      </a:rPr>
                      <m:t>=8</m:t>
                    </m:r>
                  </m:oMath>
                </a14:m>
                <a:endParaRPr lang="en-GB" sz="2800" dirty="0" smtClean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800" dirty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L</a:t>
                </a: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SF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</m:ctrlPr>
                      </m:radPr>
                      <m:deg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3</m:t>
                        </m:r>
                      </m:deg>
                      <m:e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8</m:t>
                        </m:r>
                      </m:e>
                    </m:rad>
                    <m:r>
                      <a:rPr lang="en-GB" sz="2800" i="1" smtClean="0">
                        <a:solidFill>
                          <a:srgbClr val="00B050"/>
                        </a:solidFill>
                        <a:latin typeface="Cambria Math"/>
                        <a:cs typeface="+mn-cs"/>
                      </a:rPr>
                      <m:t>=2</m:t>
                    </m:r>
                  </m:oMath>
                </a14:m>
                <a:endParaRPr lang="en-GB" sz="2800" dirty="0" smtClean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800" dirty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ASF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</m:ctrlPr>
                      </m:sSupPr>
                      <m:e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2</m:t>
                        </m:r>
                      </m:e>
                      <m:sup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2</m:t>
                        </m:r>
                      </m:sup>
                    </m:sSup>
                    <m:r>
                      <a:rPr lang="en-GB" sz="2800" i="1" smtClean="0">
                        <a:solidFill>
                          <a:srgbClr val="00B050"/>
                        </a:solidFill>
                        <a:latin typeface="Cambria Math"/>
                        <a:cs typeface="+mn-cs"/>
                      </a:rPr>
                      <m:t>=4</m:t>
                    </m:r>
                  </m:oMath>
                </a14:m>
                <a:endParaRPr lang="en-GB" sz="2800" dirty="0" smtClean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800" dirty="0" smtClean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Area of label = 4 x 150 = 600cm</a:t>
                </a:r>
                <a:r>
                  <a:rPr lang="en-GB" sz="2800" baseline="300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2</a:t>
                </a:r>
                <a:endParaRPr lang="en-GB" sz="2800" baseline="30000" dirty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212976"/>
                <a:ext cx="8568952" cy="3345468"/>
              </a:xfrm>
              <a:prstGeom prst="rect">
                <a:avLst/>
              </a:prstGeom>
              <a:blipFill rotWithShape="1">
                <a:blip r:embed="rId4"/>
                <a:stretch>
                  <a:fillRect l="-1422" b="-41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162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31" y="1099468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919" y="533871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719" y="484932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199" y="1148407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60" y="5566171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951635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948" y="5023643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919" y="4983624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427984" y="0"/>
            <a:ext cx="0" cy="6858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7105" y="3429000"/>
            <a:ext cx="9144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88431" y="1959876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2447" y="1872406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4</a:t>
            </a:r>
            <a:r>
              <a:rPr lang="en-GB" sz="2000" dirty="0" smtClean="0"/>
              <a:t>cm</a:t>
            </a:r>
            <a:endParaRPr lang="en-GB" sz="20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900599" y="1953097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04655" y="187240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79" y="127098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64695" y="96371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645015" y="104014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3247" y="1319919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804315" y="573768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8531" y="557009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516488" y="547714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35343" y="5155136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388431" y="2469376"/>
            <a:ext cx="4286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A is 12cm³.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B is 96cm³.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Find the length x.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825307" y="197403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5367" y="1830015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x</a:t>
            </a:r>
            <a:endParaRPr lang="en-GB" sz="2400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309583" y="2025109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453599" y="1937639"/>
            <a:ext cx="1071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30cm</a:t>
            </a:r>
            <a:endParaRPr lang="en-GB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4825307" y="2469376"/>
            <a:ext cx="3879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A is 800cm³.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B is 172.8cm³.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Find the length x.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49271" y="3645024"/>
            <a:ext cx="3879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A is 13m³.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B is 351m³.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surface area of solid A is 24cm².  Calculate the surface area of solid B.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879405" y="3655454"/>
            <a:ext cx="3879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A is 288cm³.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B is 4.5cm³.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surface area of solid A is 322cm². 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Calculate the surface area of solid B.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34761" y="533871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entury Gothic" panose="020B0502020202020204" pitchFamily="34" charset="0"/>
              </a:rPr>
              <a:t>1</a:t>
            </a:r>
            <a:endParaRPr lang="en-GB" dirty="0"/>
          </a:p>
        </p:txBody>
      </p:sp>
      <p:sp>
        <p:nvSpPr>
          <p:cNvPr id="47" name="Rectangle 46"/>
          <p:cNvSpPr/>
          <p:nvPr/>
        </p:nvSpPr>
        <p:spPr>
          <a:xfrm>
            <a:off x="4564895" y="453884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entury Gothic" panose="020B0502020202020204" pitchFamily="34" charset="0"/>
              </a:rPr>
              <a:t>2</a:t>
            </a:r>
            <a:endParaRPr lang="en-GB" dirty="0"/>
          </a:p>
        </p:txBody>
      </p:sp>
      <p:sp>
        <p:nvSpPr>
          <p:cNvPr id="48" name="Rectangle 47"/>
          <p:cNvSpPr/>
          <p:nvPr/>
        </p:nvSpPr>
        <p:spPr>
          <a:xfrm>
            <a:off x="117030" y="3628536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entury Gothic" panose="020B0502020202020204" pitchFamily="34" charset="0"/>
              </a:rPr>
              <a:t>3</a:t>
            </a:r>
            <a:endParaRPr lang="en-GB" dirty="0"/>
          </a:p>
        </p:txBody>
      </p:sp>
      <p:sp>
        <p:nvSpPr>
          <p:cNvPr id="49" name="Rectangle 48"/>
          <p:cNvSpPr/>
          <p:nvPr/>
        </p:nvSpPr>
        <p:spPr>
          <a:xfrm>
            <a:off x="4585392" y="364177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787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31" y="1099468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919" y="533871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719" y="484932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199" y="1148407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60" y="5566171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951635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948" y="5023643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919" y="4983624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427984" y="0"/>
            <a:ext cx="0" cy="6858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7105" y="3429000"/>
            <a:ext cx="9144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88431" y="1959876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2447" y="1872406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4</a:t>
            </a:r>
            <a:r>
              <a:rPr lang="en-GB" sz="2000" dirty="0" smtClean="0"/>
              <a:t>cm</a:t>
            </a:r>
            <a:endParaRPr lang="en-GB" sz="20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900599" y="1953097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04655" y="187240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79" y="127098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64695" y="96371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645015" y="104014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3247" y="1319919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804315" y="573768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8531" y="557009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516488" y="547714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35343" y="5155136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388431" y="2469376"/>
            <a:ext cx="4286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A is 12cm³.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B is 96cm³.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Find the length x.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825307" y="197403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5367" y="1830015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x</a:t>
            </a:r>
            <a:endParaRPr lang="en-GB" sz="2400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309583" y="2025109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453599" y="1937639"/>
            <a:ext cx="1071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30cm</a:t>
            </a:r>
            <a:endParaRPr lang="en-GB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4825307" y="2469376"/>
            <a:ext cx="3879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A is 800cm³.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B is 172.8cm³.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Find the length x.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49271" y="3645024"/>
            <a:ext cx="3879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A is 13m³.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B is 351m³.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surface area of solid A is 24cm².  Calculate the surface area of solid B.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879405" y="3655454"/>
            <a:ext cx="3879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A is 288cm³.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volume of solid B is 4.5cm³.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The surface area of solid A is 322cm². </a:t>
            </a:r>
          </a:p>
          <a:p>
            <a:r>
              <a:rPr lang="en-GB" sz="1600" b="1" dirty="0" smtClean="0">
                <a:latin typeface="Trebuchet MS" panose="020B0603020202020204" pitchFamily="34" charset="0"/>
              </a:rPr>
              <a:t>Calculate the surface area of solid B.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34761" y="533871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entury Gothic" panose="020B0502020202020204" pitchFamily="34" charset="0"/>
              </a:rPr>
              <a:t>1</a:t>
            </a:r>
            <a:endParaRPr lang="en-GB" dirty="0"/>
          </a:p>
        </p:txBody>
      </p:sp>
      <p:sp>
        <p:nvSpPr>
          <p:cNvPr id="47" name="Rectangle 46"/>
          <p:cNvSpPr/>
          <p:nvPr/>
        </p:nvSpPr>
        <p:spPr>
          <a:xfrm>
            <a:off x="4564895" y="453884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entury Gothic" panose="020B0502020202020204" pitchFamily="34" charset="0"/>
              </a:rPr>
              <a:t>2</a:t>
            </a:r>
            <a:endParaRPr lang="en-GB" dirty="0"/>
          </a:p>
        </p:txBody>
      </p:sp>
      <p:sp>
        <p:nvSpPr>
          <p:cNvPr id="48" name="Rectangle 47"/>
          <p:cNvSpPr/>
          <p:nvPr/>
        </p:nvSpPr>
        <p:spPr>
          <a:xfrm>
            <a:off x="117030" y="3628536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entury Gothic" panose="020B0502020202020204" pitchFamily="34" charset="0"/>
              </a:rPr>
              <a:t>3</a:t>
            </a:r>
            <a:endParaRPr lang="en-GB" dirty="0"/>
          </a:p>
        </p:txBody>
      </p:sp>
      <p:sp>
        <p:nvSpPr>
          <p:cNvPr id="49" name="Rectangle 48"/>
          <p:cNvSpPr/>
          <p:nvPr/>
        </p:nvSpPr>
        <p:spPr>
          <a:xfrm>
            <a:off x="4585392" y="364177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4</a:t>
            </a:r>
            <a:endParaRPr lang="en-GB" dirty="0"/>
          </a:p>
        </p:txBody>
      </p:sp>
      <p:sp>
        <p:nvSpPr>
          <p:cNvPr id="36" name="Rectangle 35"/>
          <p:cNvSpPr/>
          <p:nvPr/>
        </p:nvSpPr>
        <p:spPr>
          <a:xfrm>
            <a:off x="3646533" y="2986669"/>
            <a:ext cx="67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8cm</a:t>
            </a:r>
            <a:endParaRPr lang="en-GB" dirty="0"/>
          </a:p>
        </p:txBody>
      </p:sp>
      <p:sp>
        <p:nvSpPr>
          <p:cNvPr id="37" name="Rectangle 36"/>
          <p:cNvSpPr/>
          <p:nvPr/>
        </p:nvSpPr>
        <p:spPr>
          <a:xfrm>
            <a:off x="8121217" y="3023805"/>
            <a:ext cx="808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50cm</a:t>
            </a:r>
            <a:endParaRPr lang="en-GB" dirty="0"/>
          </a:p>
        </p:txBody>
      </p:sp>
      <p:sp>
        <p:nvSpPr>
          <p:cNvPr id="38" name="Rectangle 37"/>
          <p:cNvSpPr/>
          <p:nvPr/>
        </p:nvSpPr>
        <p:spPr>
          <a:xfrm>
            <a:off x="3306805" y="6370861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207cm²</a:t>
            </a:r>
            <a:endParaRPr lang="en-GB" dirty="0"/>
          </a:p>
        </p:txBody>
      </p:sp>
      <p:sp>
        <p:nvSpPr>
          <p:cNvPr id="39" name="Rectangle 38"/>
          <p:cNvSpPr/>
          <p:nvPr/>
        </p:nvSpPr>
        <p:spPr>
          <a:xfrm>
            <a:off x="6661255" y="630335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20.125cm²</a:t>
            </a:r>
            <a:endParaRPr lang="en-GB" dirty="0"/>
          </a:p>
        </p:txBody>
      </p:sp>
      <p:sp>
        <p:nvSpPr>
          <p:cNvPr id="40" name="Rectangle 39"/>
          <p:cNvSpPr/>
          <p:nvPr/>
        </p:nvSpPr>
        <p:spPr>
          <a:xfrm>
            <a:off x="136211" y="179348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SOLUTIONS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18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/>
          <p:cNvSpPr txBox="1">
            <a:spLocks/>
          </p:cNvSpPr>
          <p:nvPr/>
        </p:nvSpPr>
        <p:spPr bwMode="auto">
          <a:xfrm>
            <a:off x="203605" y="169019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Exam Question</a:t>
            </a:r>
            <a:endParaRPr lang="en-GB" kern="0" dirty="0"/>
          </a:p>
        </p:txBody>
      </p:sp>
      <p:sp>
        <p:nvSpPr>
          <p:cNvPr id="11" name="TextBox 10"/>
          <p:cNvSpPr txBox="1"/>
          <p:nvPr/>
        </p:nvSpPr>
        <p:spPr>
          <a:xfrm>
            <a:off x="203604" y="1078423"/>
            <a:ext cx="8724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Two solid cones are mathematically similar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>
                <a:latin typeface="Trebuchet MS" panose="020B0603020202020204" pitchFamily="34" charset="0"/>
              </a:rPr>
              <a:t>Cone A has a volume of 120 </a:t>
            </a:r>
            <a:r>
              <a:rPr lang="en-GB" sz="2400" dirty="0" smtClean="0">
                <a:latin typeface="Trebuchet MS" panose="020B0603020202020204" pitchFamily="34" charset="0"/>
              </a:rPr>
              <a:t>cm</a:t>
            </a:r>
            <a:r>
              <a:rPr lang="en-GB" sz="2400" baseline="30000" dirty="0">
                <a:latin typeface="Trebuchet MS" panose="020B0603020202020204" pitchFamily="34" charset="0"/>
              </a:rPr>
              <a:t>3</a:t>
            </a:r>
            <a:r>
              <a:rPr lang="en-GB" sz="2400" dirty="0">
                <a:latin typeface="Trebuchet MS" panose="020B0603020202020204" pitchFamily="34" charset="0"/>
              </a:rPr>
              <a:t/>
            </a:r>
            <a:br>
              <a:rPr lang="en-GB" sz="2400" dirty="0">
                <a:latin typeface="Trebuchet MS" panose="020B0603020202020204" pitchFamily="34" charset="0"/>
              </a:rPr>
            </a:br>
            <a:r>
              <a:rPr lang="en-GB" sz="2400" dirty="0">
                <a:latin typeface="Trebuchet MS" panose="020B0603020202020204" pitchFamily="34" charset="0"/>
              </a:rPr>
              <a:t>Cone B has a volume of 960 </a:t>
            </a:r>
            <a:r>
              <a:rPr lang="en-GB" sz="2400" dirty="0" smtClean="0">
                <a:latin typeface="Trebuchet MS" panose="020B0603020202020204" pitchFamily="34" charset="0"/>
              </a:rPr>
              <a:t>cm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3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>
                <a:latin typeface="Trebuchet MS" panose="020B0603020202020204" pitchFamily="34" charset="0"/>
              </a:rPr>
              <a:t>Work out the ratio of the surface area of cone A to the surface area of cone B.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06" y="4581128"/>
            <a:ext cx="863217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89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/>
          <p:cNvSpPr txBox="1">
            <a:spLocks/>
          </p:cNvSpPr>
          <p:nvPr/>
        </p:nvSpPr>
        <p:spPr bwMode="auto">
          <a:xfrm>
            <a:off x="203605" y="169019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Exam Question</a:t>
            </a:r>
            <a:endParaRPr lang="en-GB" kern="0" dirty="0"/>
          </a:p>
        </p:txBody>
      </p:sp>
      <p:sp>
        <p:nvSpPr>
          <p:cNvPr id="11" name="TextBox 10"/>
          <p:cNvSpPr txBox="1"/>
          <p:nvPr/>
        </p:nvSpPr>
        <p:spPr>
          <a:xfrm>
            <a:off x="203604" y="1078423"/>
            <a:ext cx="87248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A company makes monsters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dirty="0">
                <a:latin typeface="Trebuchet MS" panose="020B0603020202020204" pitchFamily="34" charset="0"/>
              </a:rPr>
              <a:t>company makes small </a:t>
            </a:r>
            <a:r>
              <a:rPr lang="en-GB" sz="2400" dirty="0" smtClean="0">
                <a:latin typeface="Trebuchet MS" panose="020B0603020202020204" pitchFamily="34" charset="0"/>
              </a:rPr>
              <a:t>monsters</a:t>
            </a:r>
          </a:p>
          <a:p>
            <a:r>
              <a:rPr lang="en-GB" sz="2400" dirty="0" smtClean="0">
                <a:latin typeface="Trebuchet MS" panose="020B0603020202020204" pitchFamily="34" charset="0"/>
              </a:rPr>
              <a:t>with </a:t>
            </a:r>
            <a:r>
              <a:rPr lang="en-GB" sz="2400" dirty="0">
                <a:latin typeface="Trebuchet MS" panose="020B0603020202020204" pitchFamily="34" charset="0"/>
              </a:rPr>
              <a:t>a height of 20 cm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A </a:t>
            </a:r>
            <a:r>
              <a:rPr lang="en-GB" sz="2400" dirty="0">
                <a:latin typeface="Trebuchet MS" panose="020B0603020202020204" pitchFamily="34" charset="0"/>
              </a:rPr>
              <a:t>small monster has a surface area of 300 cm</a:t>
            </a:r>
            <a:r>
              <a:rPr lang="en-GB" sz="2400" baseline="30000" dirty="0">
                <a:latin typeface="Trebuchet MS" panose="020B0603020202020204" pitchFamily="34" charset="0"/>
              </a:rPr>
              <a:t>2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dirty="0">
                <a:latin typeface="Trebuchet MS" panose="020B0603020202020204" pitchFamily="34" charset="0"/>
              </a:rPr>
              <a:t>company also makes large monsters with a height of </a:t>
            </a:r>
            <a:r>
              <a:rPr lang="en-GB" sz="2400" dirty="0" smtClean="0">
                <a:latin typeface="Trebuchet MS" panose="020B0603020202020204" pitchFamily="34" charset="0"/>
              </a:rPr>
              <a:t>120cm.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A </a:t>
            </a:r>
            <a:r>
              <a:rPr lang="en-GB" sz="2400" dirty="0">
                <a:latin typeface="Trebuchet MS" panose="020B0603020202020204" pitchFamily="34" charset="0"/>
              </a:rPr>
              <a:t>small monster and a large monster are mathematically similar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Work </a:t>
            </a:r>
            <a:r>
              <a:rPr lang="en-GB" sz="2400" dirty="0">
                <a:latin typeface="Trebuchet MS" panose="020B0603020202020204" pitchFamily="34" charset="0"/>
              </a:rPr>
              <a:t>out the surface area of a large monster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332655"/>
            <a:ext cx="3492388" cy="2043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91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www.abcteach.com/free/c/conebn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188" y="4020051"/>
            <a:ext cx="266429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abcteach.com/free/c/conebn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79991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508104" y="2989843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</a:t>
            </a:r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273721" y="3574541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3604" y="1078423"/>
            <a:ext cx="8724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The surface area of cone B is 12.25 times bigger than cone A. If the volume of cone B is 380cm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3</a:t>
            </a:r>
            <a:r>
              <a:rPr lang="en-GB" sz="2400" dirty="0" smtClean="0">
                <a:latin typeface="Trebuchet MS" panose="020B0603020202020204" pitchFamily="34" charset="0"/>
              </a:rPr>
              <a:t>, calculate the volume of cone A. Give your answer correct to 3 significant figures.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 bwMode="auto">
          <a:xfrm>
            <a:off x="203605" y="169019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Exam Question</a:t>
            </a: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39553" y="2534599"/>
                <a:ext cx="4326491" cy="35034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GB" sz="2400" dirty="0" smtClean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ASF = 12.25</a:t>
                </a:r>
              </a:p>
              <a:p>
                <a:endParaRPr lang="en-GB" sz="2400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LSF	A </a:t>
                </a:r>
                <a:r>
                  <a:rPr lang="en-GB" sz="24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to B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12.25</m:t>
                        </m:r>
                      </m:e>
                    </m:rad>
                  </m:oMath>
                </a14:m>
                <a:r>
                  <a:rPr lang="en-GB" sz="24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 = 3.5</a:t>
                </a:r>
              </a:p>
              <a:p>
                <a:endParaRPr lang="en-GB" sz="2400" dirty="0" smtClean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VSF 	A </a:t>
                </a:r>
                <a:r>
                  <a:rPr lang="en-GB" sz="24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to B = </a:t>
                </a:r>
                <a:r>
                  <a:rPr lang="en-GB" sz="24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3.5</a:t>
                </a:r>
                <a:r>
                  <a:rPr lang="en-GB" sz="2400" baseline="300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3</a:t>
                </a:r>
                <a:r>
                  <a:rPr lang="en-GB" sz="24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 = 42.875</a:t>
                </a:r>
                <a:endParaRPr lang="en-GB" sz="2400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endParaRPr lang="en-GB" sz="2400" dirty="0" smtClean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380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42.875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 = </a:t>
                </a:r>
                <a:r>
                  <a:rPr lang="en-GB" sz="24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8.86cm</a:t>
                </a:r>
                <a:r>
                  <a:rPr lang="en-GB" sz="2400" baseline="300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3</a:t>
                </a:r>
                <a:r>
                  <a:rPr lang="en-GB" sz="24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 (3 sig fig)</a:t>
                </a:r>
                <a:endParaRPr lang="en-GB" sz="2400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553" y="2534599"/>
                <a:ext cx="4326491" cy="3503460"/>
              </a:xfrm>
              <a:prstGeom prst="rect">
                <a:avLst/>
              </a:prstGeom>
              <a:blipFill rotWithShape="1">
                <a:blip r:embed="rId4"/>
                <a:stretch>
                  <a:fillRect l="-2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15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907" y="3645024"/>
            <a:ext cx="4787310" cy="302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2"/>
          <p:cNvSpPr txBox="1">
            <a:spLocks/>
          </p:cNvSpPr>
          <p:nvPr/>
        </p:nvSpPr>
        <p:spPr bwMode="auto">
          <a:xfrm>
            <a:off x="203605" y="169019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Exam Question</a:t>
            </a:r>
            <a:endParaRPr lang="en-GB" kern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012" y="1024353"/>
            <a:ext cx="8592459" cy="17849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 smtClean="0"/>
              <a:t>Two </a:t>
            </a:r>
            <a:r>
              <a:rPr lang="en-GB" sz="2800" dirty="0"/>
              <a:t>similar pyramids A and B have surface areas 180 cm</a:t>
            </a:r>
            <a:r>
              <a:rPr lang="en-GB" sz="2800" baseline="30000" dirty="0"/>
              <a:t>2</a:t>
            </a:r>
            <a:r>
              <a:rPr lang="en-GB" sz="2800" dirty="0"/>
              <a:t> and 80 cm</a:t>
            </a:r>
            <a:r>
              <a:rPr lang="en-GB" sz="2800" baseline="30000" dirty="0"/>
              <a:t>2</a:t>
            </a:r>
            <a:r>
              <a:rPr lang="en-GB" sz="2800" dirty="0"/>
              <a:t> </a:t>
            </a:r>
            <a:r>
              <a:rPr lang="en-GB" sz="2800" dirty="0" smtClean="0"/>
              <a:t>respectively.</a:t>
            </a:r>
          </a:p>
          <a:p>
            <a:pPr marL="0" indent="0">
              <a:buNone/>
            </a:pPr>
            <a:r>
              <a:rPr lang="en-GB" sz="2800" dirty="0"/>
              <a:t>The volume of pyramid A is 810 cm</a:t>
            </a:r>
            <a:r>
              <a:rPr lang="en-GB" sz="2800" baseline="30000" dirty="0"/>
              <a:t>3</a:t>
            </a:r>
            <a:r>
              <a:rPr lang="en-GB" sz="2800" dirty="0"/>
              <a:t>. </a:t>
            </a:r>
          </a:p>
          <a:p>
            <a:pPr marL="0" indent="0">
              <a:buNone/>
            </a:pPr>
            <a:r>
              <a:rPr lang="en-GB" sz="2800" dirty="0"/>
              <a:t>Show that the volume of pyramid B is 240 cm</a:t>
            </a:r>
            <a:r>
              <a:rPr lang="en-GB" sz="2800" baseline="30000" dirty="0"/>
              <a:t>3</a:t>
            </a:r>
            <a:r>
              <a:rPr lang="en-GB" sz="2800" dirty="0" smtClean="0"/>
              <a:t>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2106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907" y="3645024"/>
            <a:ext cx="4787310" cy="302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2"/>
          <p:cNvSpPr txBox="1">
            <a:spLocks/>
          </p:cNvSpPr>
          <p:nvPr/>
        </p:nvSpPr>
        <p:spPr bwMode="auto">
          <a:xfrm>
            <a:off x="203605" y="169019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Exam Question</a:t>
            </a:r>
            <a:endParaRPr lang="en-GB" kern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012" y="1024353"/>
            <a:ext cx="8592459" cy="17849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 smtClean="0"/>
              <a:t>Two </a:t>
            </a:r>
            <a:r>
              <a:rPr lang="en-GB" sz="2800" dirty="0"/>
              <a:t>similar pyramids A and B have surface areas 180 cm</a:t>
            </a:r>
            <a:r>
              <a:rPr lang="en-GB" sz="2800" baseline="30000" dirty="0"/>
              <a:t>2</a:t>
            </a:r>
            <a:r>
              <a:rPr lang="en-GB" sz="2800" dirty="0"/>
              <a:t> and 80 cm</a:t>
            </a:r>
            <a:r>
              <a:rPr lang="en-GB" sz="2800" baseline="30000" dirty="0"/>
              <a:t>2</a:t>
            </a:r>
            <a:r>
              <a:rPr lang="en-GB" sz="2800" dirty="0"/>
              <a:t> </a:t>
            </a:r>
            <a:r>
              <a:rPr lang="en-GB" sz="2800" dirty="0" smtClean="0"/>
              <a:t>respectively.</a:t>
            </a:r>
          </a:p>
          <a:p>
            <a:pPr marL="0" indent="0">
              <a:buNone/>
            </a:pPr>
            <a:r>
              <a:rPr lang="en-GB" sz="2800" dirty="0"/>
              <a:t>The volume of pyramid A is 810 cm</a:t>
            </a:r>
            <a:r>
              <a:rPr lang="en-GB" sz="2800" baseline="30000" dirty="0"/>
              <a:t>3</a:t>
            </a:r>
            <a:r>
              <a:rPr lang="en-GB" sz="2800" dirty="0"/>
              <a:t>. </a:t>
            </a:r>
          </a:p>
          <a:p>
            <a:pPr marL="0" indent="0">
              <a:buNone/>
            </a:pPr>
            <a:r>
              <a:rPr lang="en-GB" sz="2800" dirty="0"/>
              <a:t>Show that the volume of pyramid B is 240 cm</a:t>
            </a:r>
            <a:r>
              <a:rPr lang="en-GB" sz="2800" baseline="30000" dirty="0"/>
              <a:t>3</a:t>
            </a:r>
            <a:r>
              <a:rPr lang="en-GB" sz="2800" dirty="0" smtClean="0"/>
              <a:t>.</a:t>
            </a:r>
            <a:endParaRPr lang="en-GB" sz="28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05" y="3140968"/>
            <a:ext cx="4152900" cy="343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9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9A164691-E97F-4D0F-8408-005A73EE6A0E}">
  <ds:schemaRefs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e2e12665-0a52-44fa-93fc-755654ed6771"/>
    <ds:schemaRef ds:uri="http://schemas.microsoft.com/office/2006/metadata/properties"/>
    <ds:schemaRef ds:uri="http://purl.org/dc/elements/1.1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2152</TotalTime>
  <Words>1183</Words>
  <Application>Microsoft Office PowerPoint</Application>
  <PresentationFormat>On-screen Show (4:3)</PresentationFormat>
  <Paragraphs>236</Paragraphs>
  <Slides>14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29</vt:i4>
      </vt:variant>
      <vt:variant>
        <vt:lpstr>Slide Titles</vt:lpstr>
      </vt:variant>
      <vt:variant>
        <vt:i4>14</vt:i4>
      </vt:variant>
    </vt:vector>
  </HeadingPairs>
  <TitlesOfParts>
    <vt:vector size="43" baseType="lpstr">
      <vt:lpstr>1_Archway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4_Archway</vt:lpstr>
      <vt:lpstr>PowerPoint Presentation</vt:lpstr>
      <vt:lpstr>Enlargement and Reduction</vt:lpstr>
      <vt:lpstr>Enlargement and Reduction</vt:lpstr>
      <vt:lpstr>Enlargement and Reduction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BWA; K Tilson; K; Roper; A Codd</dc:creator>
  <cp:lastModifiedBy>A Codd</cp:lastModifiedBy>
  <cp:revision>164</cp:revision>
  <cp:lastPrinted>2019-07-08T08:42:29Z</cp:lastPrinted>
  <dcterms:created xsi:type="dcterms:W3CDTF">2006-01-15T18:04:06Z</dcterms:created>
  <dcterms:modified xsi:type="dcterms:W3CDTF">2019-09-03T09:56:52Z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