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5"/>
    <p:sldMasterId id="2147483711" r:id="rId6"/>
    <p:sldMasterId id="2147483723" r:id="rId7"/>
    <p:sldMasterId id="2147483735" r:id="rId8"/>
    <p:sldMasterId id="2147483747" r:id="rId9"/>
    <p:sldMasterId id="2147483759" r:id="rId10"/>
    <p:sldMasterId id="2147483771" r:id="rId11"/>
    <p:sldMasterId id="2147483783" r:id="rId12"/>
    <p:sldMasterId id="2147483795" r:id="rId13"/>
    <p:sldMasterId id="2147483807" r:id="rId14"/>
    <p:sldMasterId id="2147483819" r:id="rId15"/>
    <p:sldMasterId id="2147483831" r:id="rId16"/>
    <p:sldMasterId id="2147483843" r:id="rId17"/>
    <p:sldMasterId id="2147483855" r:id="rId18"/>
    <p:sldMasterId id="2147483867" r:id="rId19"/>
    <p:sldMasterId id="2147483891" r:id="rId20"/>
    <p:sldMasterId id="2147483903" r:id="rId21"/>
    <p:sldMasterId id="2147483915" r:id="rId22"/>
    <p:sldMasterId id="2147483927" r:id="rId23"/>
    <p:sldMasterId id="2147483939" r:id="rId24"/>
    <p:sldMasterId id="2147483951" r:id="rId25"/>
    <p:sldMasterId id="2147483963" r:id="rId26"/>
    <p:sldMasterId id="2147483975" r:id="rId27"/>
    <p:sldMasterId id="2147483987" r:id="rId28"/>
    <p:sldMasterId id="2147483999" r:id="rId29"/>
    <p:sldMasterId id="2147484011" r:id="rId30"/>
    <p:sldMasterId id="2147484023" r:id="rId31"/>
    <p:sldMasterId id="2147484035" r:id="rId32"/>
    <p:sldMasterId id="2147484047" r:id="rId33"/>
  </p:sldMasterIdLst>
  <p:notesMasterIdLst>
    <p:notesMasterId r:id="rId51"/>
  </p:notesMasterIdLst>
  <p:handoutMasterIdLst>
    <p:handoutMasterId r:id="rId52"/>
  </p:handoutMasterIdLst>
  <p:sldIdLst>
    <p:sldId id="303" r:id="rId34"/>
    <p:sldId id="320" r:id="rId35"/>
    <p:sldId id="319" r:id="rId36"/>
    <p:sldId id="328" r:id="rId37"/>
    <p:sldId id="321" r:id="rId38"/>
    <p:sldId id="313" r:id="rId39"/>
    <p:sldId id="323" r:id="rId40"/>
    <p:sldId id="329" r:id="rId41"/>
    <p:sldId id="324" r:id="rId42"/>
    <p:sldId id="331" r:id="rId43"/>
    <p:sldId id="332" r:id="rId44"/>
    <p:sldId id="325" r:id="rId45"/>
    <p:sldId id="330" r:id="rId46"/>
    <p:sldId id="326" r:id="rId47"/>
    <p:sldId id="333" r:id="rId48"/>
    <p:sldId id="334" r:id="rId49"/>
    <p:sldId id="318" r:id="rId50"/>
  </p:sldIdLst>
  <p:sldSz cx="9144000" cy="6858000" type="screen4x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0000"/>
    <a:srgbClr val="FFFF99"/>
    <a:srgbClr val="FFCC99"/>
    <a:srgbClr val="E5B9E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54" autoAdjust="0"/>
    <p:restoredTop sz="89698" autoAdjust="0"/>
  </p:normalViewPr>
  <p:slideViewPr>
    <p:cSldViewPr>
      <p:cViewPr varScale="1">
        <p:scale>
          <a:sx n="66" d="100"/>
          <a:sy n="66" d="100"/>
        </p:scale>
        <p:origin x="-17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9.xml"/><Relationship Id="rId18" Type="http://schemas.openxmlformats.org/officeDocument/2006/relationships/slideMaster" Target="slideMasters/slideMaster14.xml"/><Relationship Id="rId26" Type="http://schemas.openxmlformats.org/officeDocument/2006/relationships/slideMaster" Target="slideMasters/slideMaster22.xml"/><Relationship Id="rId39" Type="http://schemas.openxmlformats.org/officeDocument/2006/relationships/slide" Target="slides/slide6.xml"/><Relationship Id="rId21" Type="http://schemas.openxmlformats.org/officeDocument/2006/relationships/slideMaster" Target="slideMasters/slideMaster17.xml"/><Relationship Id="rId34" Type="http://schemas.openxmlformats.org/officeDocument/2006/relationships/slide" Target="slides/slide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50" Type="http://schemas.openxmlformats.org/officeDocument/2006/relationships/slide" Target="slides/slide17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9" Type="http://schemas.openxmlformats.org/officeDocument/2006/relationships/slideMaster" Target="slideMasters/slideMaster25.xml"/><Relationship Id="rId11" Type="http://schemas.openxmlformats.org/officeDocument/2006/relationships/slideMaster" Target="slideMasters/slideMaster7.xml"/><Relationship Id="rId24" Type="http://schemas.openxmlformats.org/officeDocument/2006/relationships/slideMaster" Target="slideMasters/slideMaster20.xml"/><Relationship Id="rId32" Type="http://schemas.openxmlformats.org/officeDocument/2006/relationships/slideMaster" Target="slideMasters/slideMaster28.xml"/><Relationship Id="rId37" Type="http://schemas.openxmlformats.org/officeDocument/2006/relationships/slide" Target="slides/slide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slideMaster" Target="slideMasters/slideMaster6.xml"/><Relationship Id="rId19" Type="http://schemas.openxmlformats.org/officeDocument/2006/relationships/slideMaster" Target="slideMasters/slideMaster15.xml"/><Relationship Id="rId31" Type="http://schemas.openxmlformats.org/officeDocument/2006/relationships/slideMaster" Target="slideMasters/slideMaster27.xml"/><Relationship Id="rId44" Type="http://schemas.openxmlformats.org/officeDocument/2006/relationships/slide" Target="slides/slide11.xml"/><Relationship Id="rId52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Master" Target="slideMasters/slideMaster18.xml"/><Relationship Id="rId27" Type="http://schemas.openxmlformats.org/officeDocument/2006/relationships/slideMaster" Target="slideMasters/slideMaster23.xml"/><Relationship Id="rId30" Type="http://schemas.openxmlformats.org/officeDocument/2006/relationships/slideMaster" Target="slideMasters/slideMaster26.xml"/><Relationship Id="rId35" Type="http://schemas.openxmlformats.org/officeDocument/2006/relationships/slide" Target="slides/slide2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8.xml"/><Relationship Id="rId17" Type="http://schemas.openxmlformats.org/officeDocument/2006/relationships/slideMaster" Target="slideMasters/slideMaster13.xml"/><Relationship Id="rId25" Type="http://schemas.openxmlformats.org/officeDocument/2006/relationships/slideMaster" Target="slideMasters/slideMaster21.xml"/><Relationship Id="rId33" Type="http://schemas.openxmlformats.org/officeDocument/2006/relationships/slideMaster" Target="slideMasters/slideMaster29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20" Type="http://schemas.openxmlformats.org/officeDocument/2006/relationships/slideMaster" Target="slideMasters/slideMaster16.xml"/><Relationship Id="rId41" Type="http://schemas.openxmlformats.org/officeDocument/2006/relationships/slide" Target="slides/slide8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Master" Target="slideMasters/slideMaster11.xml"/><Relationship Id="rId23" Type="http://schemas.openxmlformats.org/officeDocument/2006/relationships/slideMaster" Target="slideMasters/slideMaster19.xml"/><Relationship Id="rId28" Type="http://schemas.openxmlformats.org/officeDocument/2006/relationships/slideMaster" Target="slideMasters/slideMaster24.xml"/><Relationship Id="rId36" Type="http://schemas.openxmlformats.org/officeDocument/2006/relationships/slide" Target="slides/slide3.xml"/><Relationship Id="rId49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pPr>
              <a:defRPr/>
            </a:pPr>
            <a:fld id="{955C2656-9E51-4E18-8481-E62AFBBC501A}" type="datetimeFigureOut">
              <a:rPr lang="en-GB"/>
              <a:pPr>
                <a:defRPr/>
              </a:pPr>
              <a:t>03/09/2019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pPr>
              <a:defRPr/>
            </a:pPr>
            <a:fld id="{33E3C93C-82DC-44E4-9E46-3A39033E68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2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39088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0B7BEE-BDE2-49C2-B90B-C7062729F0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80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901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901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901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466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466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466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466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FOR STUDENTS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70DA00-38B9-47B0-AAE5-D23DA375C89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940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70DA00-38B9-47B0-AAE5-D23DA375C89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940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466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466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466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4661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466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894E6-9AD6-4F1D-A4D8-40436611805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901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Trebuchet MS" panose="020B0603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7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84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3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1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6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6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0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6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8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7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153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271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4590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4238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2890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925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57527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8733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58992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2290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1914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7817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74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33951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72710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37663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0150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81369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305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4137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43521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0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927F384-CA92-446D-99E2-DF82E8D23D8E}" type="slidenum">
              <a:rPr lang="en-GB" smtClean="0">
                <a:solidFill>
                  <a:srgbClr val="000000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2" name="Picture 2" descr="\\bca.internal\Homes\Core\Staff\acodd\My Pictures\Final-Trust-logo-Blue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38825"/>
            <a:ext cx="87981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3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entury Gothic" panose="020B0502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8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9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6.jpeg"/><Relationship Id="rId4" Type="http://schemas.openxmlformats.org/officeDocument/2006/relationships/hyperlink" Target="http://www.google.co.uk/url?sa=i&amp;rct=j&amp;q=&amp;esrc=s&amp;source=images&amp;cd=&amp;ved=2ahUKEwi-07WP8JXjAhWRFxQKHVr9B34QjRx6BAgBEAU&amp;url=http://lasp.colorado.edu/~bagenal/MATH/AreaVolume.html&amp;psig=AOvVaw18gfQK8Y7dYZ2VggcST3r_&amp;ust=156214455819609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6.jpeg"/><Relationship Id="rId4" Type="http://schemas.openxmlformats.org/officeDocument/2006/relationships/hyperlink" Target="http://www.google.co.uk/url?sa=i&amp;rct=j&amp;q=&amp;esrc=s&amp;source=images&amp;cd=&amp;ved=2ahUKEwi-07WP8JXjAhWRFxQKHVr9B34QjRx6BAgBEAU&amp;url=http://lasp.colorado.edu/~bagenal/MATH/AreaVolume.html&amp;psig=AOvVaw18gfQK8Y7dYZ2VggcST3r_&amp;ust=156214455819609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hbHBGp49gORbcM&amp;tbnid=ouNrpVXWQHXd5M:&amp;ved=0CAUQjRw&amp;url=http://www.mysupermarket.co.uk/tesco-price-comparison/Cream/Tesco_British_Extra_Thick_Fresh_Double_Cream_600ml.html&amp;ei=KqJlUsiQDcSa0QXeoIDgDQ&amp;bvm=bv.54934254,d.d2k&amp;psig=AFQjCNF7LKUSKguVyXU4vjWP8T2352OClw&amp;ust=1382478747720675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3" t="21169" r="30622" b="40834"/>
          <a:stretch/>
        </p:blipFill>
        <p:spPr bwMode="auto">
          <a:xfrm>
            <a:off x="179512" y="2236040"/>
            <a:ext cx="8662621" cy="320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30" t="21169" r="10279" b="53313"/>
          <a:stretch/>
        </p:blipFill>
        <p:spPr bwMode="auto">
          <a:xfrm>
            <a:off x="5927147" y="248442"/>
            <a:ext cx="2914986" cy="2031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3"/>
          <p:cNvSpPr txBox="1">
            <a:spLocks/>
          </p:cNvSpPr>
          <p:nvPr/>
        </p:nvSpPr>
        <p:spPr>
          <a:xfrm>
            <a:off x="323527" y="308390"/>
            <a:ext cx="6768753" cy="1176394"/>
          </a:xfrm>
          <a:prstGeom prst="rect">
            <a:avLst/>
          </a:prstGeom>
        </p:spPr>
        <p:txBody>
          <a:bodyPr vert="horz" lIns="0" rIns="0" bIns="0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Can you find two different methods to answer this question?</a:t>
            </a:r>
            <a:endParaRPr lang="en-GB" sz="32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5445224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LSF:</a:t>
            </a:r>
            <a:r>
              <a:rPr lang="en-GB" sz="24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 	A </a:t>
            </a:r>
            <a:r>
              <a:rPr lang="en-GB" sz="2400" dirty="0">
                <a:solidFill>
                  <a:srgbClr val="00B050"/>
                </a:solidFill>
                <a:latin typeface="Trebuchet MS" panose="020B0603020202020204" pitchFamily="34" charset="0"/>
              </a:rPr>
              <a:t>to B = </a:t>
            </a:r>
            <a:r>
              <a:rPr lang="en-GB" sz="24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0.8	</a:t>
            </a:r>
            <a:r>
              <a:rPr lang="en-GB" sz="24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ASF</a:t>
            </a:r>
            <a:r>
              <a:rPr lang="en-GB" sz="2400" dirty="0">
                <a:solidFill>
                  <a:srgbClr val="00B050"/>
                </a:solidFill>
                <a:latin typeface="Trebuchet MS" panose="020B0603020202020204" pitchFamily="34" charset="0"/>
              </a:rPr>
              <a:t>:</a:t>
            </a:r>
            <a:r>
              <a:rPr lang="en-GB" sz="24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	A </a:t>
            </a:r>
            <a:r>
              <a:rPr lang="en-GB" sz="2400" dirty="0">
                <a:solidFill>
                  <a:srgbClr val="00B050"/>
                </a:solidFill>
                <a:latin typeface="Trebuchet MS" panose="020B0603020202020204" pitchFamily="34" charset="0"/>
              </a:rPr>
              <a:t>to B = </a:t>
            </a:r>
            <a:r>
              <a:rPr lang="en-GB" sz="24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(0.8)</a:t>
            </a:r>
            <a:r>
              <a:rPr lang="en-GB" sz="2400" baseline="300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</a:t>
            </a:r>
            <a:r>
              <a:rPr lang="en-GB" sz="24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 = 0.64</a:t>
            </a:r>
          </a:p>
          <a:p>
            <a:endParaRPr lang="en-GB" sz="2400" dirty="0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400" dirty="0">
                <a:solidFill>
                  <a:srgbClr val="00B050"/>
                </a:solidFill>
                <a:latin typeface="Trebuchet MS" panose="020B0603020202020204" pitchFamily="34" charset="0"/>
              </a:rPr>
              <a:t>3.27 </a:t>
            </a:r>
            <a:r>
              <a:rPr lang="en-GB" sz="24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x </a:t>
            </a:r>
            <a:r>
              <a:rPr lang="en-GB" sz="2400" dirty="0">
                <a:solidFill>
                  <a:srgbClr val="00B050"/>
                </a:solidFill>
                <a:latin typeface="Trebuchet MS" panose="020B0603020202020204" pitchFamily="34" charset="0"/>
              </a:rPr>
              <a:t>0.64 = 2.0928 </a:t>
            </a:r>
            <a:r>
              <a:rPr lang="en-GB" sz="24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m</a:t>
            </a:r>
            <a:r>
              <a:rPr lang="en-GB" sz="2400" baseline="30000" dirty="0">
                <a:solidFill>
                  <a:srgbClr val="00B050"/>
                </a:solidFill>
                <a:latin typeface="Trebuchet MS" panose="020B0603020202020204" pitchFamily="34" charset="0"/>
              </a:rPr>
              <a:t>2</a:t>
            </a:r>
            <a:r>
              <a:rPr lang="en-GB" sz="2400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  <a:endParaRPr lang="en-GB" sz="2400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7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356" y="2470244"/>
            <a:ext cx="85689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Previously, we learned that </a:t>
            </a:r>
            <a:r>
              <a:rPr lang="en-GB" sz="2400" dirty="0">
                <a:latin typeface="Trebuchet MS" panose="020B0603020202020204" pitchFamily="34" charset="0"/>
              </a:rPr>
              <a:t>t</a:t>
            </a:r>
            <a:r>
              <a:rPr lang="en-GB" sz="2400" dirty="0" smtClean="0">
                <a:latin typeface="Trebuchet MS" panose="020B0603020202020204" pitchFamily="34" charset="0"/>
              </a:rPr>
              <a:t>he </a:t>
            </a:r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Area Scale Factor </a:t>
            </a:r>
            <a:r>
              <a:rPr lang="en-GB" sz="2400" dirty="0" smtClean="0">
                <a:latin typeface="Trebuchet MS" panose="020B0603020202020204" pitchFamily="34" charset="0"/>
              </a:rPr>
              <a:t>is found by dividing the area of the larger shape by the area of the smaller shape.</a:t>
            </a:r>
          </a:p>
          <a:p>
            <a:endParaRPr lang="en-GB" sz="2400" dirty="0" smtClean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We also found that there was a connection between </a:t>
            </a:r>
            <a:r>
              <a:rPr lang="en-GB" sz="2400" dirty="0">
                <a:latin typeface="Trebuchet MS" panose="020B0603020202020204" pitchFamily="34" charset="0"/>
              </a:rPr>
              <a:t>the </a:t>
            </a:r>
            <a:r>
              <a:rPr lang="en-GB" sz="2400" b="1" i="1" dirty="0">
                <a:solidFill>
                  <a:srgbClr val="FF0000"/>
                </a:solidFill>
                <a:latin typeface="Trebuchet MS" panose="020B0603020202020204" pitchFamily="34" charset="0"/>
              </a:rPr>
              <a:t>Linear Scale Factor </a:t>
            </a:r>
            <a:r>
              <a:rPr lang="en-GB" sz="2400" dirty="0">
                <a:latin typeface="Trebuchet MS" panose="020B0603020202020204" pitchFamily="34" charset="0"/>
              </a:rPr>
              <a:t>and the </a:t>
            </a:r>
            <a:r>
              <a:rPr lang="en-GB" sz="2400" b="1" i="1" dirty="0">
                <a:solidFill>
                  <a:srgbClr val="FF0000"/>
                </a:solidFill>
                <a:latin typeface="Trebuchet MS" panose="020B0603020202020204" pitchFamily="34" charset="0"/>
              </a:rPr>
              <a:t>Area Scale </a:t>
            </a:r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Factor</a:t>
            </a:r>
            <a:r>
              <a:rPr lang="en-GB" sz="2400" dirty="0" smtClean="0">
                <a:latin typeface="Trebuchet MS" panose="020B0603020202020204" pitchFamily="34" charset="0"/>
              </a:rPr>
              <a:t>:</a:t>
            </a:r>
            <a:endParaRPr lang="en-GB" sz="2400" b="1" i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endParaRPr lang="en-GB" sz="2400" dirty="0" smtClean="0">
              <a:latin typeface="Trebuchet MS" panose="020B0603020202020204" pitchFamily="34" charset="0"/>
            </a:endParaRPr>
          </a:p>
          <a:p>
            <a:endParaRPr lang="en-GB" sz="2400" b="1" i="1" dirty="0">
              <a:latin typeface="Trebuchet MS" panose="020B0603020202020204" pitchFamily="34" charset="0"/>
            </a:endParaRPr>
          </a:p>
          <a:p>
            <a:endParaRPr lang="en-GB" sz="2400" b="1" i="1" dirty="0">
              <a:latin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6356" y="4978623"/>
            <a:ext cx="8568952" cy="4770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GB" sz="100" b="1" i="1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Area Scale Factor</a:t>
            </a:r>
            <a:r>
              <a:rPr lang="en-GB" sz="2400" dirty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= (</a:t>
            </a:r>
            <a:r>
              <a:rPr lang="en-GB" sz="2400" b="1" i="1" dirty="0">
                <a:solidFill>
                  <a:srgbClr val="FF0000"/>
                </a:solidFill>
                <a:latin typeface="Trebuchet MS" panose="020B0603020202020204" pitchFamily="34" charset="0"/>
              </a:rPr>
              <a:t>Linear Scale </a:t>
            </a:r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Factor</a:t>
            </a:r>
            <a:r>
              <a:rPr lang="en-GB" sz="2400" dirty="0" smtClean="0">
                <a:latin typeface="Trebuchet MS" panose="020B0603020202020204" pitchFamily="34" charset="0"/>
              </a:rPr>
              <a:t>)</a:t>
            </a:r>
            <a:r>
              <a:rPr lang="en-GB" sz="2400" baseline="30000" dirty="0" smtClean="0">
                <a:latin typeface="Trebuchet MS" panose="020B0603020202020204" pitchFamily="34" charset="0"/>
              </a:rPr>
              <a:t>2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550756" y="115557"/>
            <a:ext cx="6129827" cy="2349833"/>
            <a:chOff x="2854035" y="421182"/>
            <a:chExt cx="6129827" cy="2349833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74" t="25088" r="19967" b="35562"/>
            <a:stretch/>
          </p:blipFill>
          <p:spPr bwMode="auto">
            <a:xfrm>
              <a:off x="2854035" y="590459"/>
              <a:ext cx="6129827" cy="2180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3347864" y="1836503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  <a:latin typeface="Trebuchet MS" panose="020B0603020202020204" pitchFamily="34" charset="0"/>
                </a:rPr>
                <a:t>6cm</a:t>
              </a:r>
              <a:r>
                <a:rPr lang="en-GB" baseline="30000" dirty="0" smtClean="0">
                  <a:solidFill>
                    <a:srgbClr val="FF0000"/>
                  </a:solidFill>
                  <a:latin typeface="Trebuchet MS" panose="020B0603020202020204" pitchFamily="34" charset="0"/>
                </a:rPr>
                <a:t>2</a:t>
              </a:r>
              <a:endParaRPr lang="en-GB" baseline="30000" dirty="0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444208" y="1795882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  <a:latin typeface="Trebuchet MS" panose="020B0603020202020204" pitchFamily="34" charset="0"/>
                </a:rPr>
                <a:t>24cm</a:t>
              </a:r>
              <a:r>
                <a:rPr lang="en-GB" baseline="30000" dirty="0" smtClean="0">
                  <a:solidFill>
                    <a:srgbClr val="FF0000"/>
                  </a:solidFill>
                  <a:latin typeface="Trebuchet MS" panose="020B0603020202020204" pitchFamily="34" charset="0"/>
                </a:rPr>
                <a:t>2</a:t>
              </a:r>
              <a:endParaRPr lang="en-GB" baseline="30000" dirty="0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87403" y="1077524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A</a:t>
              </a:r>
              <a:endParaRPr lang="en-GB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86628" y="2293390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B</a:t>
              </a:r>
              <a:endParaRPr lang="en-GB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788024" y="2293390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C</a:t>
              </a:r>
              <a:endParaRPr lang="en-GB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580112" y="421182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D</a:t>
              </a:r>
              <a:endParaRPr lang="en-GB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746183" y="2293390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E</a:t>
              </a:r>
              <a:endParaRPr lang="en-GB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634274" y="2306857"/>
              <a:ext cx="30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987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0980" y="117623"/>
            <a:ext cx="8813507" cy="791097"/>
          </a:xfrm>
        </p:spPr>
        <p:txBody>
          <a:bodyPr/>
          <a:lstStyle/>
          <a:p>
            <a:r>
              <a:rPr lang="en-GB" dirty="0" smtClean="0"/>
              <a:t>Volume Scale Factor</a:t>
            </a:r>
            <a:endParaRPr lang="en-GB" dirty="0"/>
          </a:p>
        </p:txBody>
      </p:sp>
      <p:sp>
        <p:nvSpPr>
          <p:cNvPr id="28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5544616"/>
          </a:xfrm>
        </p:spPr>
        <p:txBody>
          <a:bodyPr>
            <a:noAutofit/>
          </a:bodyPr>
          <a:lstStyle/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Consider this cube.</a:t>
            </a:r>
          </a:p>
          <a:p>
            <a:r>
              <a:rPr lang="en-GB" sz="2800" dirty="0" smtClean="0"/>
              <a:t>If we enlarge its dimensions by a linear scale factor of 2, how will that affect its volume?</a:t>
            </a:r>
          </a:p>
          <a:p>
            <a:r>
              <a:rPr lang="en-GB" sz="2800" dirty="0" smtClean="0"/>
              <a:t>On your whiteboards, can you draw the enlarged cube? </a:t>
            </a:r>
            <a:endParaRPr lang="en-GB" sz="2800" dirty="0"/>
          </a:p>
          <a:p>
            <a:r>
              <a:rPr lang="en-GB" sz="2800" dirty="0" smtClean="0"/>
              <a:t>What is its volume?</a:t>
            </a:r>
          </a:p>
          <a:p>
            <a:r>
              <a:rPr lang="en-GB" sz="2800" dirty="0" smtClean="0"/>
              <a:t>Can you summarise how the Volume Scale Factor is connected to the Linear Scale Factor?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836712"/>
            <a:ext cx="3314706" cy="2252464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932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cube scale factor 2 cubed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44725" r="36862" b="13317"/>
          <a:stretch/>
        </p:blipFill>
        <p:spPr bwMode="auto">
          <a:xfrm>
            <a:off x="2661196" y="1462661"/>
            <a:ext cx="3209169" cy="189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0980" y="117623"/>
            <a:ext cx="8813507" cy="791097"/>
          </a:xfrm>
        </p:spPr>
        <p:txBody>
          <a:bodyPr/>
          <a:lstStyle/>
          <a:p>
            <a:r>
              <a:rPr lang="en-GB" dirty="0" smtClean="0"/>
              <a:t>Volume Scale Factor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How much bigger is Cube B compared to Cube A?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99772" y="3803848"/>
            <a:ext cx="84952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rebuchet MS" panose="020B0603020202020204" pitchFamily="34" charset="0"/>
              </a:rPr>
              <a:t>		</a:t>
            </a:r>
            <a:r>
              <a:rPr lang="en-GB" sz="2400" b="1" dirty="0">
                <a:latin typeface="Trebuchet MS" panose="020B0603020202020204" pitchFamily="34" charset="0"/>
              </a:rPr>
              <a:t> </a:t>
            </a:r>
            <a:r>
              <a:rPr lang="en-GB" sz="2400" b="1" dirty="0" smtClean="0">
                <a:latin typeface="Trebuchet MS" panose="020B0603020202020204" pitchFamily="34" charset="0"/>
              </a:rPr>
              <a:t>    A		 B		SF</a:t>
            </a:r>
          </a:p>
          <a:p>
            <a:r>
              <a:rPr lang="en-GB" sz="2400" b="1" dirty="0" smtClean="0">
                <a:latin typeface="Trebuchet MS" panose="020B0603020202020204" pitchFamily="34" charset="0"/>
              </a:rPr>
              <a:t>Edge Length:    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2cm</a:t>
            </a:r>
            <a:r>
              <a:rPr lang="en-GB" sz="2400" b="1" dirty="0">
                <a:latin typeface="Trebuchet MS" panose="020B0603020202020204" pitchFamily="34" charset="0"/>
                <a:sym typeface="Wingdings" panose="05000000000000000000" pitchFamily="2" charset="2"/>
              </a:rPr>
              <a:t> 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      4cm 		</a:t>
            </a:r>
            <a:r>
              <a:rPr lang="en-GB" sz="2400" b="1" dirty="0" smtClean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</a:t>
            </a:r>
          </a:p>
          <a:p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Surface Area</a:t>
            </a:r>
            <a:r>
              <a:rPr lang="en-GB" sz="2400" b="1" dirty="0">
                <a:latin typeface="Trebuchet MS" panose="020B0603020202020204" pitchFamily="34" charset="0"/>
                <a:sym typeface="Wingdings" panose="05000000000000000000" pitchFamily="2" charset="2"/>
              </a:rPr>
              <a:t>:   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24cm</a:t>
            </a:r>
            <a:r>
              <a:rPr lang="en-GB" sz="2400" b="1" baseline="300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2</a:t>
            </a:r>
            <a:r>
              <a:rPr lang="en-GB" sz="2400" b="1" dirty="0">
                <a:latin typeface="Trebuchet MS" panose="020B0603020202020204" pitchFamily="34" charset="0"/>
                <a:sym typeface="Wingdings" panose="05000000000000000000" pitchFamily="2" charset="2"/>
              </a:rPr>
              <a:t> 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   96cm</a:t>
            </a:r>
            <a:r>
              <a:rPr lang="en-GB" sz="2400" b="1" baseline="300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2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 	</a:t>
            </a:r>
            <a:r>
              <a:rPr lang="en-GB" sz="2400" b="1" dirty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4 = 2</a:t>
            </a:r>
            <a:r>
              <a:rPr lang="en-GB" sz="2400" b="1" baseline="30000" dirty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 </a:t>
            </a:r>
            <a:endParaRPr lang="en-GB" sz="2400" b="1" dirty="0" smtClean="0">
              <a:solidFill>
                <a:srgbClr val="FF0000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Total Volume:   8cm</a:t>
            </a:r>
            <a:r>
              <a:rPr lang="en-GB" sz="2400" b="1" baseline="300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3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     </a:t>
            </a:r>
            <a:r>
              <a:rPr lang="en-GB" sz="2400" b="1" dirty="0">
                <a:latin typeface="Trebuchet MS" panose="020B0603020202020204" pitchFamily="34" charset="0"/>
                <a:sym typeface="Wingdings" panose="05000000000000000000" pitchFamily="2" charset="2"/>
              </a:rPr>
              <a:t> 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64cm</a:t>
            </a:r>
            <a:r>
              <a:rPr lang="en-GB" sz="2400" b="1" baseline="300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3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	</a:t>
            </a:r>
            <a:r>
              <a:rPr lang="en-GB" sz="2400" b="1" dirty="0" smtClean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?</a:t>
            </a:r>
          </a:p>
          <a:p>
            <a:endParaRPr lang="en-GB" sz="2400" b="1" baseline="30000" dirty="0" smtClean="0">
              <a:solidFill>
                <a:srgbClr val="FF0000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9772" y="5445224"/>
            <a:ext cx="7728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Knowing what you do about </a:t>
            </a:r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Length</a:t>
            </a:r>
            <a:r>
              <a:rPr lang="en-GB" sz="2400" dirty="0" smtClean="0">
                <a:latin typeface="Trebuchet MS" panose="020B0603020202020204" pitchFamily="34" charset="0"/>
              </a:rPr>
              <a:t> to </a:t>
            </a:r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Area Scale Factors</a:t>
            </a:r>
            <a:r>
              <a:rPr lang="en-GB" sz="2400" dirty="0" smtClean="0">
                <a:latin typeface="Trebuchet MS" panose="020B0603020202020204" pitchFamily="34" charset="0"/>
              </a:rPr>
              <a:t>, what can you say about extending this idea for the </a:t>
            </a:r>
            <a:r>
              <a:rPr lang="en-GB" sz="24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Volume Scale Factor</a:t>
            </a:r>
            <a:r>
              <a:rPr lang="en-GB" sz="2400" dirty="0" smtClean="0">
                <a:latin typeface="Trebuchet MS" panose="020B0603020202020204" pitchFamily="34" charset="0"/>
              </a:rPr>
              <a:t>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50863" y="2564904"/>
            <a:ext cx="3600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 rot="18639274">
            <a:off x="2481176" y="2264704"/>
            <a:ext cx="3600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 rot="18995940">
            <a:off x="3930883" y="1573509"/>
            <a:ext cx="3600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379334" y="3342183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2cm</a:t>
            </a:r>
            <a:endParaRPr lang="en-GB" sz="2400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1731261" y="2752328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2cm</a:t>
            </a:r>
            <a:endParaRPr lang="en-GB" sz="2400" dirty="0"/>
          </a:p>
        </p:txBody>
      </p:sp>
      <p:sp>
        <p:nvSpPr>
          <p:cNvPr id="18" name="TextBox 17"/>
          <p:cNvSpPr txBox="1"/>
          <p:nvPr/>
        </p:nvSpPr>
        <p:spPr>
          <a:xfrm rot="18961120">
            <a:off x="2068060" y="225872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2cm</a:t>
            </a:r>
            <a:endParaRPr lang="en-GB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4110903" y="326375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4cm</a:t>
            </a:r>
            <a:endParaRPr lang="en-GB" sz="2400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3208343" y="2406079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4cm</a:t>
            </a:r>
            <a:endParaRPr lang="en-GB" sz="2400" dirty="0"/>
          </a:p>
        </p:txBody>
      </p:sp>
      <p:sp>
        <p:nvSpPr>
          <p:cNvPr id="21" name="TextBox 20"/>
          <p:cNvSpPr txBox="1"/>
          <p:nvPr/>
        </p:nvSpPr>
        <p:spPr>
          <a:xfrm rot="18961120">
            <a:off x="3412268" y="1573919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4cm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5785814" y="2086479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00B050"/>
                </a:solidFill>
              </a:rPr>
              <a:t>B</a:t>
            </a:r>
            <a:endParaRPr lang="en-GB" sz="3200" dirty="0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16451" y="1696451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00B050"/>
                </a:solidFill>
              </a:rPr>
              <a:t>A</a:t>
            </a:r>
            <a:endParaRPr lang="en-GB" sz="3200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024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cube scale factor 2 cubed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44725" r="36862" b="13317"/>
          <a:stretch/>
        </p:blipFill>
        <p:spPr bwMode="auto">
          <a:xfrm>
            <a:off x="2661196" y="1462661"/>
            <a:ext cx="3209169" cy="189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0980" y="117623"/>
            <a:ext cx="8813507" cy="791097"/>
          </a:xfrm>
        </p:spPr>
        <p:txBody>
          <a:bodyPr/>
          <a:lstStyle/>
          <a:p>
            <a:r>
              <a:rPr lang="en-GB" dirty="0" smtClean="0"/>
              <a:t>Volume Scale Factor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How much bigger is Cube B compared to Cube A?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99772" y="3803848"/>
            <a:ext cx="84952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rebuchet MS" panose="020B0603020202020204" pitchFamily="34" charset="0"/>
              </a:rPr>
              <a:t>		</a:t>
            </a:r>
            <a:r>
              <a:rPr lang="en-GB" sz="2400" b="1" dirty="0">
                <a:latin typeface="Trebuchet MS" panose="020B0603020202020204" pitchFamily="34" charset="0"/>
              </a:rPr>
              <a:t> </a:t>
            </a:r>
            <a:r>
              <a:rPr lang="en-GB" sz="2400" b="1" dirty="0" smtClean="0">
                <a:latin typeface="Trebuchet MS" panose="020B0603020202020204" pitchFamily="34" charset="0"/>
              </a:rPr>
              <a:t>    A		 B		SF</a:t>
            </a:r>
          </a:p>
          <a:p>
            <a:r>
              <a:rPr lang="en-GB" sz="2400" b="1" dirty="0" smtClean="0">
                <a:latin typeface="Trebuchet MS" panose="020B0603020202020204" pitchFamily="34" charset="0"/>
              </a:rPr>
              <a:t>Edge Length:    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2cm</a:t>
            </a:r>
            <a:r>
              <a:rPr lang="en-GB" sz="2400" b="1" dirty="0">
                <a:latin typeface="Trebuchet MS" panose="020B0603020202020204" pitchFamily="34" charset="0"/>
                <a:sym typeface="Wingdings" panose="05000000000000000000" pitchFamily="2" charset="2"/>
              </a:rPr>
              <a:t> 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      4cm 		</a:t>
            </a:r>
            <a:r>
              <a:rPr lang="en-GB" sz="2400" b="1" dirty="0" smtClean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</a:t>
            </a:r>
          </a:p>
          <a:p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Surface Area</a:t>
            </a:r>
            <a:r>
              <a:rPr lang="en-GB" sz="2400" b="1" dirty="0">
                <a:latin typeface="Trebuchet MS" panose="020B0603020202020204" pitchFamily="34" charset="0"/>
                <a:sym typeface="Wingdings" panose="05000000000000000000" pitchFamily="2" charset="2"/>
              </a:rPr>
              <a:t>:   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24cm</a:t>
            </a:r>
            <a:r>
              <a:rPr lang="en-GB" sz="2400" b="1" baseline="300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2</a:t>
            </a:r>
            <a:r>
              <a:rPr lang="en-GB" sz="2400" b="1" dirty="0">
                <a:latin typeface="Trebuchet MS" panose="020B0603020202020204" pitchFamily="34" charset="0"/>
                <a:sym typeface="Wingdings" panose="05000000000000000000" pitchFamily="2" charset="2"/>
              </a:rPr>
              <a:t> 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   96cm</a:t>
            </a:r>
            <a:r>
              <a:rPr lang="en-GB" sz="2400" b="1" baseline="300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2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 	</a:t>
            </a:r>
            <a:r>
              <a:rPr lang="en-GB" sz="2400" b="1" dirty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4 = 2</a:t>
            </a:r>
            <a:r>
              <a:rPr lang="en-GB" sz="2400" b="1" baseline="30000" dirty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2 </a:t>
            </a:r>
            <a:endParaRPr lang="en-GB" sz="2400" b="1" dirty="0" smtClean="0">
              <a:solidFill>
                <a:srgbClr val="FF0000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Total Volume:   8cm</a:t>
            </a:r>
            <a:r>
              <a:rPr lang="en-GB" sz="2400" b="1" baseline="300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3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     </a:t>
            </a:r>
            <a:r>
              <a:rPr lang="en-GB" sz="2400" b="1" dirty="0">
                <a:latin typeface="Trebuchet MS" panose="020B0603020202020204" pitchFamily="34" charset="0"/>
                <a:sym typeface="Wingdings" panose="05000000000000000000" pitchFamily="2" charset="2"/>
              </a:rPr>
              <a:t> 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64cm</a:t>
            </a:r>
            <a:r>
              <a:rPr lang="en-GB" sz="2400" b="1" baseline="300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3</a:t>
            </a:r>
            <a:r>
              <a:rPr lang="en-GB" sz="2400" b="1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	</a:t>
            </a:r>
            <a:r>
              <a:rPr lang="en-GB" sz="2400" b="1" dirty="0" smtClean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8 = 2</a:t>
            </a:r>
            <a:r>
              <a:rPr lang="en-GB" sz="2400" b="1" baseline="30000" dirty="0" smtClean="0">
                <a:solidFill>
                  <a:srgbClr val="FF0000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3 </a:t>
            </a:r>
            <a:endParaRPr lang="en-GB" sz="2400" b="1" dirty="0" smtClean="0">
              <a:solidFill>
                <a:srgbClr val="FF0000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endParaRPr lang="en-GB" sz="2400" b="1" baseline="30000" dirty="0" smtClean="0">
              <a:solidFill>
                <a:srgbClr val="FF0000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9772" y="5445224"/>
            <a:ext cx="76566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The volume of B is eight times as big as </a:t>
            </a:r>
            <a:r>
              <a:rPr lang="en-GB" sz="2400" dirty="0" smtClean="0">
                <a:latin typeface="Trebuchet MS" panose="020B0603020202020204" pitchFamily="34" charset="0"/>
              </a:rPr>
              <a:t>A.</a:t>
            </a:r>
          </a:p>
          <a:p>
            <a:r>
              <a:rPr lang="en-GB" sz="2400" dirty="0" smtClean="0">
                <a:latin typeface="Trebuchet MS" panose="020B0603020202020204" pitchFamily="34" charset="0"/>
              </a:rPr>
              <a:t>The </a:t>
            </a:r>
            <a:r>
              <a:rPr lang="en-GB" sz="2400" b="1" i="1" dirty="0">
                <a:solidFill>
                  <a:srgbClr val="FF0000"/>
                </a:solidFill>
                <a:latin typeface="Trebuchet MS" panose="020B0603020202020204" pitchFamily="34" charset="0"/>
              </a:rPr>
              <a:t>Volume Scale Factor</a:t>
            </a:r>
            <a:r>
              <a:rPr lang="en-GB" sz="2400" b="1" i="1" dirty="0">
                <a:latin typeface="Trebuchet MS" panose="020B0603020202020204" pitchFamily="34" charset="0"/>
              </a:rPr>
              <a:t> </a:t>
            </a:r>
            <a:r>
              <a:rPr lang="en-GB" sz="2400" dirty="0">
                <a:latin typeface="Trebuchet MS" panose="020B0603020202020204" pitchFamily="34" charset="0"/>
              </a:rPr>
              <a:t>is the </a:t>
            </a:r>
            <a:r>
              <a:rPr lang="en-GB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cube</a:t>
            </a:r>
            <a:r>
              <a:rPr lang="en-GB" sz="2400" dirty="0">
                <a:latin typeface="Trebuchet MS" panose="020B0603020202020204" pitchFamily="34" charset="0"/>
              </a:rPr>
              <a:t> of the linear scale factor.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50863" y="2564904"/>
            <a:ext cx="3600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 rot="18639274">
            <a:off x="2481176" y="2264704"/>
            <a:ext cx="3600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 rot="18995940">
            <a:off x="3930883" y="1573509"/>
            <a:ext cx="3600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379334" y="3342183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2cm</a:t>
            </a:r>
            <a:endParaRPr lang="en-GB" sz="2400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1731261" y="2752328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2cm</a:t>
            </a:r>
            <a:endParaRPr lang="en-GB" sz="2400" dirty="0"/>
          </a:p>
        </p:txBody>
      </p:sp>
      <p:sp>
        <p:nvSpPr>
          <p:cNvPr id="18" name="TextBox 17"/>
          <p:cNvSpPr txBox="1"/>
          <p:nvPr/>
        </p:nvSpPr>
        <p:spPr>
          <a:xfrm rot="18961120">
            <a:off x="2068060" y="225872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2cm</a:t>
            </a:r>
            <a:endParaRPr lang="en-GB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4110903" y="326375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4cm</a:t>
            </a:r>
            <a:endParaRPr lang="en-GB" sz="2400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3208343" y="2406079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4cm</a:t>
            </a:r>
            <a:endParaRPr lang="en-GB" sz="2400" dirty="0"/>
          </a:p>
        </p:txBody>
      </p:sp>
      <p:sp>
        <p:nvSpPr>
          <p:cNvPr id="21" name="TextBox 20"/>
          <p:cNvSpPr txBox="1"/>
          <p:nvPr/>
        </p:nvSpPr>
        <p:spPr>
          <a:xfrm rot="18961120">
            <a:off x="3412268" y="1573919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4cm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5785814" y="2086479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00B050"/>
                </a:solidFill>
              </a:rPr>
              <a:t>B</a:t>
            </a:r>
            <a:endParaRPr lang="en-GB" sz="3200" dirty="0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16451" y="1696451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00B050"/>
                </a:solidFill>
              </a:rPr>
              <a:t>A</a:t>
            </a:r>
            <a:endParaRPr lang="en-GB" sz="3200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779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GB" dirty="0" smtClean="0"/>
              <a:t>Volume Scale Factor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781552"/>
          </a:xfrm>
        </p:spPr>
        <p:txBody>
          <a:bodyPr/>
          <a:lstStyle/>
          <a:p>
            <a:pPr marL="0" indent="0">
              <a:buNone/>
            </a:pPr>
            <a:r>
              <a:rPr lang="en-GB" b="1" u="sng" dirty="0" smtClean="0">
                <a:solidFill>
                  <a:srgbClr val="FF0000"/>
                </a:solidFill>
              </a:rPr>
              <a:t>Volume Scale Factor (VSF):</a:t>
            </a:r>
            <a:endParaRPr lang="en-GB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i="1" dirty="0" smtClean="0"/>
              <a:t>The proportional increase in the volume of two similar shapes</a:t>
            </a:r>
          </a:p>
          <a:p>
            <a:endParaRPr lang="en-GB" dirty="0"/>
          </a:p>
        </p:txBody>
      </p:sp>
      <p:pic>
        <p:nvPicPr>
          <p:cNvPr id="11" name="Picture 10" descr="Image result for archway learning trus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273" y="5589240"/>
            <a:ext cx="981075" cy="9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299588" y="4005064"/>
            <a:ext cx="8568952" cy="5539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GB" sz="200" b="1" i="1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28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Volume Scale Factor</a:t>
            </a:r>
            <a:r>
              <a:rPr lang="en-GB" sz="2800" dirty="0">
                <a:latin typeface="Trebuchet MS" panose="020B0603020202020204" pitchFamily="34" charset="0"/>
              </a:rPr>
              <a:t> </a:t>
            </a:r>
            <a:r>
              <a:rPr lang="en-GB" sz="2800" dirty="0" smtClean="0">
                <a:latin typeface="Trebuchet MS" panose="020B0603020202020204" pitchFamily="34" charset="0"/>
              </a:rPr>
              <a:t>= (</a:t>
            </a:r>
            <a:r>
              <a:rPr lang="en-GB" sz="2800" b="1" i="1" dirty="0">
                <a:solidFill>
                  <a:srgbClr val="FF0000"/>
                </a:solidFill>
                <a:latin typeface="Trebuchet MS" panose="020B0603020202020204" pitchFamily="34" charset="0"/>
              </a:rPr>
              <a:t>Linear Scale </a:t>
            </a:r>
            <a:r>
              <a:rPr lang="en-GB" sz="2800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Factor</a:t>
            </a:r>
            <a:r>
              <a:rPr lang="en-GB" sz="2800" dirty="0" smtClean="0">
                <a:latin typeface="Trebuchet MS" panose="020B0603020202020204" pitchFamily="34" charset="0"/>
              </a:rPr>
              <a:t>)</a:t>
            </a:r>
            <a:r>
              <a:rPr lang="en-GB" sz="2800" baseline="30000" dirty="0" smtClean="0">
                <a:latin typeface="Trebuchet MS" panose="020B0603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5920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4572000" y="0"/>
            <a:ext cx="0" cy="7029400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-180528" y="753208"/>
            <a:ext cx="9324528" cy="0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95708" y="228772"/>
            <a:ext cx="4286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Example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72000" y="213649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Your </a:t>
            </a:r>
            <a:r>
              <a:rPr lang="en-GB" sz="24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Turn</a:t>
            </a:r>
            <a:endParaRPr lang="en-GB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95708" y="908720"/>
            <a:ext cx="42860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+mn-cs"/>
              </a:rPr>
              <a:t>The smaller cylinder has a volume of </a:t>
            </a:r>
            <a:r>
              <a:rPr lang="en-GB" sz="20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Arial"/>
              </a:rPr>
              <a:t>20cm</a:t>
            </a:r>
            <a:r>
              <a:rPr lang="en-GB" sz="2000" b="1" baseline="300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/>
              </a:rPr>
              <a:t>3</a:t>
            </a: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+mn-cs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+mn-cs"/>
              </a:rPr>
              <a:t>Calculate the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+mn-cs"/>
              </a:rPr>
              <a:t>volume of the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+mn-cs"/>
              </a:rPr>
              <a:t>larger cylinder. </a:t>
            </a:r>
            <a:endParaRPr lang="en-GB" sz="2000" b="1" dirty="0">
              <a:solidFill>
                <a:prstClr val="black"/>
              </a:solidFill>
              <a:latin typeface="Century Gothic" panose="020B0502020202020204" pitchFamily="34" charset="0"/>
              <a:cs typeface="+mn-cs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2556662" y="1262663"/>
            <a:ext cx="1891526" cy="2699227"/>
            <a:chOff x="1201854" y="1958645"/>
            <a:chExt cx="1891526" cy="2699227"/>
          </a:xfrm>
        </p:grpSpPr>
        <p:sp>
          <p:nvSpPr>
            <p:cNvPr id="66" name="Can 65"/>
            <p:cNvSpPr/>
            <p:nvPr/>
          </p:nvSpPr>
          <p:spPr>
            <a:xfrm>
              <a:off x="1273862" y="2622005"/>
              <a:ext cx="350247" cy="636438"/>
            </a:xfrm>
            <a:prstGeom prst="can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67" name="Can 66"/>
            <p:cNvSpPr/>
            <p:nvPr/>
          </p:nvSpPr>
          <p:spPr>
            <a:xfrm>
              <a:off x="1907704" y="2564325"/>
              <a:ext cx="1152128" cy="2093547"/>
            </a:xfrm>
            <a:prstGeom prst="can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cxnSp>
          <p:nvCxnSpPr>
            <p:cNvPr id="68" name="Straight Arrow Connector 67"/>
            <p:cNvCxnSpPr/>
            <p:nvPr/>
          </p:nvCxnSpPr>
          <p:spPr>
            <a:xfrm>
              <a:off x="1273862" y="2524073"/>
              <a:ext cx="35024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headEnd type="arrow" w="med" len="med"/>
              <a:tailEnd type="arrow" w="med" len="med"/>
            </a:ln>
            <a:effectLst/>
          </p:spPr>
        </p:cxnSp>
        <p:sp>
          <p:nvSpPr>
            <p:cNvPr id="69" name="TextBox 68"/>
            <p:cNvSpPr txBox="1"/>
            <p:nvPr/>
          </p:nvSpPr>
          <p:spPr>
            <a:xfrm>
              <a:off x="1201854" y="2062409"/>
              <a:ext cx="744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dirty="0">
                  <a:solidFill>
                    <a:prstClr val="black"/>
                  </a:solidFill>
                  <a:latin typeface="Trebuchet MS" panose="020B0603020202020204" pitchFamily="34" charset="0"/>
                  <a:cs typeface="+mn-cs"/>
                </a:rPr>
                <a:t>4</a:t>
              </a:r>
              <a:r>
                <a:rPr lang="en-GB" dirty="0" smtClean="0">
                  <a:solidFill>
                    <a:prstClr val="black"/>
                  </a:solidFill>
                  <a:latin typeface="Trebuchet MS" panose="020B0603020202020204" pitchFamily="34" charset="0"/>
                  <a:cs typeface="+mn-cs"/>
                </a:rPr>
                <a:t>cm</a:t>
              </a:r>
              <a:endParaRPr lang="en-GB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endParaRP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1955078" y="2420309"/>
              <a:ext cx="1138302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headEnd type="arrow" w="med" len="med"/>
              <a:tailEnd type="arrow" w="med" len="med"/>
            </a:ln>
            <a:effectLst/>
          </p:spPr>
        </p:cxnSp>
        <p:sp>
          <p:nvSpPr>
            <p:cNvPr id="71" name="TextBox 70"/>
            <p:cNvSpPr txBox="1"/>
            <p:nvPr/>
          </p:nvSpPr>
          <p:spPr>
            <a:xfrm>
              <a:off x="2051720" y="1958645"/>
              <a:ext cx="9765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dirty="0" smtClean="0">
                  <a:solidFill>
                    <a:prstClr val="black"/>
                  </a:solidFill>
                  <a:latin typeface="Trebuchet MS" panose="020B0603020202020204" pitchFamily="34" charset="0"/>
                  <a:cs typeface="+mn-cs"/>
                </a:rPr>
                <a:t>12cm</a:t>
              </a:r>
              <a:endParaRPr lang="en-GB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4610820" y="909640"/>
            <a:ext cx="42860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+mn-cs"/>
              </a:rPr>
              <a:t>The smaller cylinder has a volume of </a:t>
            </a:r>
            <a:r>
              <a:rPr lang="en-GB" sz="20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Arial"/>
              </a:rPr>
              <a:t>10cm</a:t>
            </a:r>
            <a:r>
              <a:rPr lang="en-GB" sz="2000" b="1" baseline="30000" dirty="0" smtClean="0">
                <a:solidFill>
                  <a:prstClr val="black"/>
                </a:solidFill>
                <a:latin typeface="Trebuchet MS" panose="020B0603020202020204" pitchFamily="34" charset="0"/>
                <a:cs typeface="Arial"/>
              </a:rPr>
              <a:t>3</a:t>
            </a: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+mn-cs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+mn-cs"/>
              </a:rPr>
              <a:t>Calculate the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+mn-cs"/>
              </a:rPr>
              <a:t>volume of the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+mn-cs"/>
              </a:rPr>
              <a:t>larger cylinder. </a:t>
            </a:r>
            <a:endParaRPr lang="en-GB" sz="2000" b="1" dirty="0">
              <a:solidFill>
                <a:prstClr val="black"/>
              </a:solidFill>
              <a:latin typeface="Century Gothic" panose="020B0502020202020204" pitchFamily="34" charset="0"/>
              <a:cs typeface="+mn-cs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6971774" y="1263583"/>
            <a:ext cx="1891526" cy="2699227"/>
            <a:chOff x="1201854" y="1958645"/>
            <a:chExt cx="1891526" cy="2699227"/>
          </a:xfrm>
        </p:grpSpPr>
        <p:sp>
          <p:nvSpPr>
            <p:cNvPr id="78" name="Can 77"/>
            <p:cNvSpPr/>
            <p:nvPr/>
          </p:nvSpPr>
          <p:spPr>
            <a:xfrm>
              <a:off x="1273862" y="2622005"/>
              <a:ext cx="350247" cy="636438"/>
            </a:xfrm>
            <a:prstGeom prst="can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79" name="Can 78"/>
            <p:cNvSpPr/>
            <p:nvPr/>
          </p:nvSpPr>
          <p:spPr>
            <a:xfrm>
              <a:off x="1907704" y="2564325"/>
              <a:ext cx="1152128" cy="2093547"/>
            </a:xfrm>
            <a:prstGeom prst="can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cxnSp>
          <p:nvCxnSpPr>
            <p:cNvPr id="80" name="Straight Arrow Connector 79"/>
            <p:cNvCxnSpPr/>
            <p:nvPr/>
          </p:nvCxnSpPr>
          <p:spPr>
            <a:xfrm>
              <a:off x="1273862" y="2524073"/>
              <a:ext cx="35024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headEnd type="arrow" w="med" len="med"/>
              <a:tailEnd type="arrow" w="med" len="med"/>
            </a:ln>
            <a:effectLst/>
          </p:spPr>
        </p:cxnSp>
        <p:sp>
          <p:nvSpPr>
            <p:cNvPr id="81" name="TextBox 80"/>
            <p:cNvSpPr txBox="1"/>
            <p:nvPr/>
          </p:nvSpPr>
          <p:spPr>
            <a:xfrm>
              <a:off x="1201854" y="2062409"/>
              <a:ext cx="744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dirty="0" smtClean="0">
                  <a:solidFill>
                    <a:prstClr val="black"/>
                  </a:solidFill>
                  <a:latin typeface="Trebuchet MS" panose="020B0603020202020204" pitchFamily="34" charset="0"/>
                  <a:cs typeface="+mn-cs"/>
                </a:rPr>
                <a:t>3cm</a:t>
              </a:r>
              <a:endParaRPr lang="en-GB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endParaRPr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1955078" y="2420309"/>
              <a:ext cx="1138302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headEnd type="arrow" w="med" len="med"/>
              <a:tailEnd type="arrow" w="med" len="med"/>
            </a:ln>
            <a:effectLst/>
          </p:spPr>
        </p:cxnSp>
        <p:sp>
          <p:nvSpPr>
            <p:cNvPr id="83" name="TextBox 82"/>
            <p:cNvSpPr txBox="1"/>
            <p:nvPr/>
          </p:nvSpPr>
          <p:spPr>
            <a:xfrm>
              <a:off x="2051720" y="1958645"/>
              <a:ext cx="9765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dirty="0" smtClean="0">
                  <a:solidFill>
                    <a:prstClr val="black"/>
                  </a:solidFill>
                  <a:latin typeface="Trebuchet MS" panose="020B0603020202020204" pitchFamily="34" charset="0"/>
                  <a:cs typeface="+mn-cs"/>
                </a:rPr>
                <a:t>12cm</a:t>
              </a:r>
              <a:endParaRPr lang="en-GB" dirty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163712" y="2540856"/>
                <a:ext cx="4284476" cy="4387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dirty="0" smtClean="0">
                    <a:solidFill>
                      <a:srgbClr val="FF0000"/>
                    </a:solidFill>
                    <a:latin typeface="Century Gothic" panose="020B0502020202020204" pitchFamily="34" charset="0"/>
                    <a:cs typeface="+mn-cs"/>
                  </a:rPr>
                  <a:t>1.  Calculate the LSF</a:t>
                </a:r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FontTx/>
                  <a:buAutoNum type="arabicPeriod"/>
                </a:pPr>
                <a:endParaRPr lang="en-GB" sz="2000" dirty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000" dirty="0" smtClean="0">
                    <a:solidFill>
                      <a:prstClr val="black"/>
                    </a:solidFill>
                    <a:latin typeface="Century Gothic" panose="020B0502020202020204" pitchFamily="34" charset="0"/>
                    <a:cs typeface="+mn-cs"/>
                  </a:rPr>
                  <a:t>LSF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</m:ctrlPr>
                      </m:fPr>
                      <m:num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  <m:t>𝐵𝑖𝑔</m:t>
                        </m:r>
                      </m:num>
                      <m:den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  <m:t>𝑆𝑚𝑎𝑙𝑙</m:t>
                        </m:r>
                      </m:den>
                    </m:f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  <a:cs typeface="+mn-cs"/>
                      </a:rPr>
                      <m:t>=</m:t>
                    </m:r>
                    <m:f>
                      <m:fPr>
                        <m:ctrlP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</m:ctrlPr>
                      </m:fPr>
                      <m:num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  <m:t>12</m:t>
                        </m:r>
                      </m:num>
                      <m:den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  <m:t>4</m:t>
                        </m:r>
                      </m:den>
                    </m:f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  <a:cs typeface="+mn-cs"/>
                      </a:rPr>
                      <m:t>=3 </m:t>
                    </m:r>
                  </m:oMath>
                </a14:m>
                <a:endParaRPr lang="en-GB" sz="2000" dirty="0" smtClean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000" dirty="0" smtClean="0">
                  <a:solidFill>
                    <a:srgbClr val="FF0000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dirty="0" smtClean="0">
                    <a:solidFill>
                      <a:srgbClr val="FF0000"/>
                    </a:solidFill>
                    <a:latin typeface="Century Gothic" panose="020B0502020202020204" pitchFamily="34" charset="0"/>
                    <a:cs typeface="+mn-cs"/>
                  </a:rPr>
                  <a:t>2.  Calculate the VSF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000" dirty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000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+mn-cs"/>
                  </a:rPr>
                  <a:t>V</a:t>
                </a:r>
                <a:r>
                  <a:rPr lang="en-GB" sz="2000" dirty="0" smtClean="0">
                    <a:solidFill>
                      <a:prstClr val="black"/>
                    </a:solidFill>
                    <a:latin typeface="Century Gothic" panose="020B0502020202020204" pitchFamily="34" charset="0"/>
                    <a:cs typeface="+mn-cs"/>
                  </a:rPr>
                  <a:t>SF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</m:ctrlPr>
                      </m:sSupPr>
                      <m:e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  <m:t>3</m:t>
                        </m:r>
                      </m:e>
                      <m:sup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  <m:t>3</m:t>
                        </m:r>
                      </m:sup>
                    </m:sSup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  <a:cs typeface="+mn-cs"/>
                      </a:rPr>
                      <m:t>=27</m:t>
                    </m:r>
                  </m:oMath>
                </a14:m>
                <a:endParaRPr lang="en-GB" sz="2000" dirty="0" smtClean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000" dirty="0" smtClean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000" dirty="0" smtClean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000" dirty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dirty="0" smtClean="0">
                    <a:solidFill>
                      <a:srgbClr val="FF0000"/>
                    </a:solidFill>
                    <a:latin typeface="Century Gothic" panose="020B0502020202020204" pitchFamily="34" charset="0"/>
                    <a:cs typeface="+mn-cs"/>
                  </a:rPr>
                  <a:t>3.   Calculate the volume of the larger shape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800" dirty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000" dirty="0" smtClean="0">
                    <a:solidFill>
                      <a:prstClr val="black"/>
                    </a:solidFill>
                    <a:latin typeface="Century Gothic" panose="020B0502020202020204" pitchFamily="34" charset="0"/>
                    <a:cs typeface="+mn-cs"/>
                  </a:rPr>
                  <a:t>Volume = 27 x 20 = 540cm</a:t>
                </a:r>
                <a:r>
                  <a:rPr lang="en-GB" sz="2000" baseline="30000" dirty="0" smtClean="0">
                    <a:solidFill>
                      <a:prstClr val="black"/>
                    </a:solidFill>
                    <a:latin typeface="Century Gothic" panose="020B0502020202020204" pitchFamily="34" charset="0"/>
                    <a:cs typeface="+mn-cs"/>
                  </a:rPr>
                  <a:t>3</a:t>
                </a:r>
                <a:endParaRPr lang="en-GB" sz="2000" baseline="30000" dirty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12" y="2540856"/>
                <a:ext cx="4284476" cy="4387740"/>
              </a:xfrm>
              <a:prstGeom prst="rect">
                <a:avLst/>
              </a:prstGeom>
              <a:blipFill rotWithShape="1">
                <a:blip r:embed="rId3"/>
                <a:stretch>
                  <a:fillRect l="-1565" t="-6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163712" y="4941168"/>
                <a:ext cx="43180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  <a:cs typeface="+mn-cs"/>
                      </a:rPr>
                      <m:t>∴</m:t>
                    </m:r>
                  </m:oMath>
                </a14:m>
                <a:r>
                  <a:rPr lang="en-GB" i="1" dirty="0" smtClean="0">
                    <a:solidFill>
                      <a:srgbClr val="0070C0"/>
                    </a:solidFill>
                    <a:latin typeface="Trebuchet MS" panose="020B0603020202020204" pitchFamily="34" charset="0"/>
                    <a:cs typeface="+mn-cs"/>
                  </a:rPr>
                  <a:t> The volume of the larger shape is 27  times bigger than the smaller shape)</a:t>
                </a:r>
                <a:endParaRPr lang="en-GB" i="1" dirty="0">
                  <a:solidFill>
                    <a:srgbClr val="0070C0"/>
                  </a:solidFill>
                  <a:latin typeface="Trebuchet MS" panose="020B0603020202020204" pitchFamily="34" charset="0"/>
                  <a:cs typeface="+mn-cs"/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12" y="4941168"/>
                <a:ext cx="4318024" cy="646331"/>
              </a:xfrm>
              <a:prstGeom prst="rect">
                <a:avLst/>
              </a:prstGeom>
              <a:blipFill rotWithShape="1">
                <a:blip r:embed="rId4"/>
                <a:stretch>
                  <a:fillRect l="-1271" t="-5660" r="-847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4662010" y="2540856"/>
                <a:ext cx="4284476" cy="4387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dirty="0" smtClean="0">
                    <a:solidFill>
                      <a:srgbClr val="FF0000"/>
                    </a:solidFill>
                    <a:latin typeface="Century Gothic" panose="020B0502020202020204" pitchFamily="34" charset="0"/>
                    <a:cs typeface="+mn-cs"/>
                  </a:rPr>
                  <a:t>1.  Calculate the LSF</a:t>
                </a:r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FontTx/>
                  <a:buAutoNum type="arabicPeriod"/>
                </a:pPr>
                <a:endParaRPr lang="en-GB" sz="2000" dirty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000" dirty="0" smtClean="0">
                    <a:solidFill>
                      <a:prstClr val="black"/>
                    </a:solidFill>
                    <a:latin typeface="Century Gothic" panose="020B0502020202020204" pitchFamily="34" charset="0"/>
                    <a:cs typeface="+mn-cs"/>
                  </a:rPr>
                  <a:t>LSF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</m:ctrlPr>
                      </m:fPr>
                      <m:num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  <m:t>𝐵𝑖𝑔</m:t>
                        </m:r>
                      </m:num>
                      <m:den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  <m:t>𝑆𝑚𝑎𝑙𝑙</m:t>
                        </m:r>
                      </m:den>
                    </m:f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  <a:cs typeface="+mn-cs"/>
                      </a:rPr>
                      <m:t>=</m:t>
                    </m:r>
                    <m:f>
                      <m:fPr>
                        <m:ctrlP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</m:ctrlPr>
                      </m:fPr>
                      <m:num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  <m:t>12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  <m:t>3</m:t>
                        </m:r>
                      </m:den>
                    </m:f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  <a:cs typeface="+mn-cs"/>
                      </a:rPr>
                      <m:t>=</m:t>
                    </m:r>
                    <m:r>
                      <a:rPr lang="en-GB" sz="2000" b="0" i="1" smtClean="0">
                        <a:solidFill>
                          <a:prstClr val="black"/>
                        </a:solidFill>
                        <a:latin typeface="Cambria Math"/>
                        <a:cs typeface="+mn-cs"/>
                      </a:rPr>
                      <m:t>4</m:t>
                    </m:r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  <a:cs typeface="+mn-cs"/>
                      </a:rPr>
                      <m:t> </m:t>
                    </m:r>
                  </m:oMath>
                </a14:m>
                <a:endParaRPr lang="en-GB" sz="2000" dirty="0" smtClean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000" dirty="0" smtClean="0">
                  <a:solidFill>
                    <a:srgbClr val="FF0000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dirty="0" smtClean="0">
                    <a:solidFill>
                      <a:srgbClr val="FF0000"/>
                    </a:solidFill>
                    <a:latin typeface="Century Gothic" panose="020B0502020202020204" pitchFamily="34" charset="0"/>
                    <a:cs typeface="+mn-cs"/>
                  </a:rPr>
                  <a:t>2.  Calculate the VSF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000" dirty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000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+mn-cs"/>
                  </a:rPr>
                  <a:t>V</a:t>
                </a:r>
                <a:r>
                  <a:rPr lang="en-GB" sz="2000" dirty="0" smtClean="0">
                    <a:solidFill>
                      <a:prstClr val="black"/>
                    </a:solidFill>
                    <a:latin typeface="Century Gothic" panose="020B0502020202020204" pitchFamily="34" charset="0"/>
                    <a:cs typeface="+mn-cs"/>
                  </a:rPr>
                  <a:t>SF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  <m:t>4</m:t>
                        </m:r>
                      </m:e>
                      <m:sup>
                        <m:r>
                          <a:rPr lang="en-GB" sz="2000" i="1" smtClean="0">
                            <a:solidFill>
                              <a:prstClr val="black"/>
                            </a:solidFill>
                            <a:latin typeface="Cambria Math"/>
                            <a:cs typeface="+mn-cs"/>
                          </a:rPr>
                          <m:t>3</m:t>
                        </m:r>
                      </m:sup>
                    </m:sSup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  <a:cs typeface="+mn-cs"/>
                      </a:rPr>
                      <m:t>=</m:t>
                    </m:r>
                    <m:r>
                      <a:rPr lang="en-GB" sz="2000" b="0" i="1" smtClean="0">
                        <a:solidFill>
                          <a:prstClr val="black"/>
                        </a:solidFill>
                        <a:latin typeface="Cambria Math"/>
                        <a:cs typeface="+mn-cs"/>
                      </a:rPr>
                      <m:t>64</m:t>
                    </m:r>
                  </m:oMath>
                </a14:m>
                <a:endParaRPr lang="en-GB" sz="2000" dirty="0" smtClean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000" dirty="0" smtClean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000" dirty="0" smtClean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000" dirty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dirty="0" smtClean="0">
                    <a:solidFill>
                      <a:srgbClr val="FF0000"/>
                    </a:solidFill>
                    <a:latin typeface="Century Gothic" panose="020B0502020202020204" pitchFamily="34" charset="0"/>
                    <a:cs typeface="+mn-cs"/>
                  </a:rPr>
                  <a:t>3.   Calculate the volume of the larger shape</a:t>
                </a:r>
                <a:br>
                  <a:rPr lang="en-GB" dirty="0" smtClean="0">
                    <a:solidFill>
                      <a:srgbClr val="FF0000"/>
                    </a:solidFill>
                    <a:latin typeface="Century Gothic" panose="020B0502020202020204" pitchFamily="34" charset="0"/>
                    <a:cs typeface="+mn-cs"/>
                  </a:rPr>
                </a:br>
                <a:endParaRPr lang="en-GB" sz="900" dirty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000" dirty="0" smtClean="0">
                    <a:solidFill>
                      <a:prstClr val="black"/>
                    </a:solidFill>
                    <a:latin typeface="Century Gothic" panose="020B0502020202020204" pitchFamily="34" charset="0"/>
                    <a:cs typeface="+mn-cs"/>
                  </a:rPr>
                  <a:t>Volume = 64 x 10 = 640cm</a:t>
                </a:r>
                <a:r>
                  <a:rPr lang="en-GB" sz="2000" baseline="30000" dirty="0" smtClean="0">
                    <a:solidFill>
                      <a:prstClr val="black"/>
                    </a:solidFill>
                    <a:latin typeface="Century Gothic" panose="020B0502020202020204" pitchFamily="34" charset="0"/>
                    <a:cs typeface="+mn-cs"/>
                  </a:rPr>
                  <a:t>3</a:t>
                </a:r>
                <a:endParaRPr lang="en-GB" sz="2000" baseline="30000" dirty="0">
                  <a:solidFill>
                    <a:prstClr val="black"/>
                  </a:solidFill>
                  <a:latin typeface="Century Gothic" panose="020B0502020202020204" pitchFamily="34" charset="0"/>
                  <a:cs typeface="+mn-cs"/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010" y="2540856"/>
                <a:ext cx="4284476" cy="4387740"/>
              </a:xfrm>
              <a:prstGeom prst="rect">
                <a:avLst/>
              </a:prstGeom>
              <a:blipFill rotWithShape="1">
                <a:blip r:embed="rId5"/>
                <a:stretch>
                  <a:fillRect l="-1565" t="-6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4662010" y="4941168"/>
                <a:ext cx="43180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0070C0"/>
                        </a:solidFill>
                        <a:latin typeface="Cambria Math"/>
                        <a:ea typeface="Cambria Math"/>
                        <a:cs typeface="+mn-cs"/>
                      </a:rPr>
                      <m:t>∴</m:t>
                    </m:r>
                  </m:oMath>
                </a14:m>
                <a:r>
                  <a:rPr lang="en-GB" i="1" dirty="0" smtClean="0">
                    <a:solidFill>
                      <a:srgbClr val="0070C0"/>
                    </a:solidFill>
                    <a:latin typeface="Trebuchet MS" panose="020B0603020202020204" pitchFamily="34" charset="0"/>
                    <a:cs typeface="+mn-cs"/>
                  </a:rPr>
                  <a:t> The volume of the larger shape is 64  times bigger than the smaller shape)</a:t>
                </a:r>
                <a:endParaRPr lang="en-GB" i="1" dirty="0">
                  <a:solidFill>
                    <a:srgbClr val="0070C0"/>
                  </a:solidFill>
                  <a:latin typeface="Trebuchet MS" panose="020B0603020202020204" pitchFamily="34" charset="0"/>
                  <a:cs typeface="+mn-cs"/>
                </a:endParaRPr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010" y="4941168"/>
                <a:ext cx="4318024" cy="646331"/>
              </a:xfrm>
              <a:prstGeom prst="rect">
                <a:avLst/>
              </a:prstGeom>
              <a:blipFill rotWithShape="1">
                <a:blip r:embed="rId6"/>
                <a:stretch>
                  <a:fillRect l="-1271" t="-5660" r="-847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973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5522" y="188640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On your whiteboards: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002" y="1237770"/>
            <a:ext cx="5544616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4"/>
          <a:stretch/>
        </p:blipFill>
        <p:spPr bwMode="auto">
          <a:xfrm>
            <a:off x="275962" y="949737"/>
            <a:ext cx="4248472" cy="172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629453"/>
            <a:ext cx="5375181" cy="85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509120"/>
            <a:ext cx="5346407" cy="115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276009"/>
              </p:ext>
            </p:extLst>
          </p:nvPr>
        </p:nvGraphicFramePr>
        <p:xfrm>
          <a:off x="5554692" y="5121729"/>
          <a:ext cx="3387472" cy="1555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9597"/>
                <a:gridCol w="504056"/>
                <a:gridCol w="743051"/>
                <a:gridCol w="530768"/>
              </a:tblGrid>
              <a:tr h="442848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SF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Length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5</a:t>
                      </a:r>
                      <a:endParaRPr lang="en-GB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15</a:t>
                      </a:r>
                      <a:endParaRPr lang="en-GB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3</a:t>
                      </a:r>
                      <a:endParaRPr lang="en-GB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Area (cm</a:t>
                      </a:r>
                      <a:r>
                        <a:rPr lang="en-GB" baseline="30000" dirty="0" smtClean="0">
                          <a:latin typeface="Trebuchet MS" panose="020B0603020202020204" pitchFamily="34" charset="0"/>
                        </a:rPr>
                        <a:t>2</a:t>
                      </a:r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)</a:t>
                      </a:r>
                      <a:endParaRPr lang="en-GB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aseline="30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aseline="30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9</a:t>
                      </a:r>
                      <a:endParaRPr lang="en-GB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Volume (cm</a:t>
                      </a:r>
                      <a:r>
                        <a:rPr lang="en-GB" baseline="30000" dirty="0" smtClean="0">
                          <a:latin typeface="Trebuchet MS" panose="020B0603020202020204" pitchFamily="34" charset="0"/>
                        </a:rPr>
                        <a:t>3</a:t>
                      </a:r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)</a:t>
                      </a:r>
                      <a:endParaRPr lang="en-GB" baseline="30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dirty="0" smtClean="0">
                          <a:latin typeface="Trebuchet MS" panose="020B0603020202020204" pitchFamily="34" charset="0"/>
                        </a:rPr>
                        <a:t>60</a:t>
                      </a:r>
                      <a:endParaRPr lang="en-GB" baseline="30000" dirty="0" smtClean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dirty="0" smtClean="0">
                          <a:latin typeface="Trebuchet MS" panose="020B0603020202020204" pitchFamily="34" charset="0"/>
                        </a:rPr>
                        <a:t>1620</a:t>
                      </a:r>
                      <a:endParaRPr lang="en-GB" baseline="30000" dirty="0" smtClean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27</a:t>
                      </a:r>
                      <a:endParaRPr lang="en-GB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348048" y="5517232"/>
            <a:ext cx="45839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You might like to set it out in a table to organise your values: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20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9512" y="163526"/>
            <a:ext cx="8123237" cy="2858815"/>
            <a:chOff x="509588" y="2060848"/>
            <a:chExt cx="8123237" cy="285881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09"/>
            <a:stretch/>
          </p:blipFill>
          <p:spPr bwMode="auto">
            <a:xfrm>
              <a:off x="509588" y="2060848"/>
              <a:ext cx="8123237" cy="2858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509588" y="2060848"/>
              <a:ext cx="2262212" cy="5040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22341"/>
            <a:ext cx="8813393" cy="3666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72"/>
          <a:stretch/>
        </p:blipFill>
        <p:spPr bwMode="auto">
          <a:xfrm>
            <a:off x="827584" y="2366474"/>
            <a:ext cx="1512168" cy="54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14" r="33920"/>
          <a:stretch/>
        </p:blipFill>
        <p:spPr bwMode="auto">
          <a:xfrm>
            <a:off x="781994" y="4156803"/>
            <a:ext cx="1557758" cy="57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22"/>
          <a:stretch/>
        </p:blipFill>
        <p:spPr bwMode="auto">
          <a:xfrm>
            <a:off x="827584" y="5947519"/>
            <a:ext cx="1614140" cy="54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30301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64704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824" y="715765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379240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39680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746078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824" y="4797152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853" y="5271591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427984" y="548680"/>
            <a:ext cx="0" cy="630932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95536" y="2190709"/>
            <a:ext cx="108012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9552" y="2103239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</a:t>
            </a:r>
            <a:r>
              <a:rPr lang="en-GB" sz="2400" dirty="0" smtClean="0"/>
              <a:t>cm</a:t>
            </a:r>
            <a:endParaRPr lang="en-GB" sz="24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907704" y="2183930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411760" y="2103239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8cm</a:t>
            </a:r>
            <a:endParaRPr lang="en-GB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827584" y="150181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71800" y="1194545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652120" y="1270981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40352" y="1550752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787191" y="5511192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31407" y="5343599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5516488" y="5271591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14277" y="544310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251520" y="2700209"/>
            <a:ext cx="387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Trebuchet MS" panose="020B0603020202020204" pitchFamily="34" charset="0"/>
              </a:rPr>
              <a:t>The volume of solid A is 14cm³. Calculate the volume of solid B. </a:t>
            </a:r>
            <a:endParaRPr lang="en-GB" b="1" dirty="0">
              <a:latin typeface="Trebuchet MS" panose="020B0603020202020204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832412" y="2204864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148064" y="2175247"/>
            <a:ext cx="10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16cm</a:t>
            </a:r>
            <a:endParaRPr lang="en-GB" sz="2400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7316688" y="2255942"/>
            <a:ext cx="108012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460704" y="2168472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8</a:t>
            </a:r>
            <a:r>
              <a:rPr lang="en-GB" sz="2400" dirty="0" smtClean="0"/>
              <a:t>cm</a:t>
            </a:r>
            <a:endParaRPr lang="en-GB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4788024" y="2700209"/>
            <a:ext cx="387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Trebuchet MS" panose="020B0603020202020204" pitchFamily="34" charset="0"/>
              </a:rPr>
              <a:t>The volume of solid A is 900cm³. Calculate the volume of solid B. </a:t>
            </a:r>
            <a:endParaRPr lang="en-GB" b="1" dirty="0">
              <a:latin typeface="Trebuchet MS" panose="020B06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6211" y="179348"/>
            <a:ext cx="1301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Practice 1</a:t>
            </a:r>
            <a:endParaRPr lang="en-GB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4796408" y="6165953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336468" y="613633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24m</a:t>
            </a:r>
            <a:endParaRPr lang="en-GB" sz="2400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7090241" y="6220950"/>
            <a:ext cx="108012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234257" y="6133480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8m</a:t>
            </a:r>
            <a:endParaRPr lang="en-GB" sz="2400" dirty="0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431540" y="6240053"/>
            <a:ext cx="108012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5556" y="6152583"/>
            <a:ext cx="1116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2.5cm</a:t>
            </a:r>
            <a:endParaRPr lang="en-GB" sz="2400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1943708" y="6233274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447764" y="6152583"/>
            <a:ext cx="1188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12.5cm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51520" y="4005064"/>
                <a:ext cx="3879304" cy="672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>
                    <a:latin typeface="Trebuchet MS" panose="020B0603020202020204" pitchFamily="34" charset="0"/>
                  </a:rPr>
                  <a:t>The volume of solid A 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1" i="1" smtClean="0">
                            <a:latin typeface="Cambria Math"/>
                          </a:rPr>
                          <m:t>𝟐𝟎</m:t>
                        </m:r>
                        <m:r>
                          <a:rPr lang="en-GB" b="1" i="1" smtClean="0"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en-GB" b="1" dirty="0" smtClean="0">
                    <a:latin typeface="Trebuchet MS" panose="020B0603020202020204" pitchFamily="34" charset="0"/>
                  </a:rPr>
                  <a:t>cm³. Calculate the volume of solid B. </a:t>
                </a:r>
                <a:endParaRPr lang="en-GB" b="1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005064"/>
                <a:ext cx="3879304" cy="672428"/>
              </a:xfrm>
              <a:prstGeom prst="rect">
                <a:avLst/>
              </a:prstGeom>
              <a:blipFill rotWithShape="1">
                <a:blip r:embed="rId4"/>
                <a:stretch>
                  <a:fillRect t="-909" r="-1256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4775881" y="4001932"/>
            <a:ext cx="387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Trebuchet MS" panose="020B0603020202020204" pitchFamily="34" charset="0"/>
              </a:rPr>
              <a:t>The volume of solid A is 1000m³. Calculate the volume of solid B. </a:t>
            </a:r>
            <a:endParaRPr lang="en-GB" b="1" dirty="0">
              <a:latin typeface="Trebuchet MS" panose="020B0603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41866" y="901649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</a:t>
            </a:r>
            <a:endParaRPr lang="en-GB" dirty="0"/>
          </a:p>
        </p:txBody>
      </p:sp>
      <p:sp>
        <p:nvSpPr>
          <p:cNvPr id="46" name="Rectangle 45"/>
          <p:cNvSpPr/>
          <p:nvPr/>
        </p:nvSpPr>
        <p:spPr>
          <a:xfrm>
            <a:off x="4572000" y="684717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</a:t>
            </a:r>
            <a:endParaRPr lang="en-GB" dirty="0"/>
          </a:p>
        </p:txBody>
      </p:sp>
      <p:sp>
        <p:nvSpPr>
          <p:cNvPr id="47" name="Rectangle 46"/>
          <p:cNvSpPr/>
          <p:nvPr/>
        </p:nvSpPr>
        <p:spPr>
          <a:xfrm>
            <a:off x="117030" y="3703340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3</a:t>
            </a:r>
            <a:endParaRPr lang="en-GB" dirty="0"/>
          </a:p>
        </p:txBody>
      </p:sp>
      <p:sp>
        <p:nvSpPr>
          <p:cNvPr id="48" name="Rectangle 47"/>
          <p:cNvSpPr/>
          <p:nvPr/>
        </p:nvSpPr>
        <p:spPr>
          <a:xfrm>
            <a:off x="4585392" y="3641770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950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30301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64704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824" y="715765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379240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39680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746078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824" y="4797152"/>
            <a:ext cx="2286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cub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67672"/>
            <a:ext cx="1296144" cy="8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>
            <a:off x="395536" y="2190709"/>
            <a:ext cx="108012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9552" y="2103239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</a:t>
            </a:r>
            <a:r>
              <a:rPr lang="en-GB" sz="2400" dirty="0" smtClean="0"/>
              <a:t>cm</a:t>
            </a:r>
            <a:endParaRPr lang="en-GB" sz="24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907704" y="2183930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411760" y="2103239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8cm</a:t>
            </a:r>
            <a:endParaRPr lang="en-GB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827584" y="150181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71800" y="1194545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652120" y="1270981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40352" y="1550752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787191" y="5511192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31407" y="5343599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5516488" y="5271591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04720" y="5439184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endParaRPr lang="en-GB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-180528" y="2700209"/>
            <a:ext cx="3879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Trebuchet MS" panose="020B0603020202020204" pitchFamily="34" charset="0"/>
              </a:rPr>
              <a:t>The volume of solid A is 14cm³. Calculate the volume of solid B. </a:t>
            </a:r>
            <a:endParaRPr lang="en-GB" sz="1600" b="1" dirty="0">
              <a:latin typeface="Trebuchet MS" panose="020B0603020202020204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832412" y="2204864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004048" y="2175247"/>
            <a:ext cx="1232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16cm</a:t>
            </a:r>
            <a:endParaRPr lang="en-GB" sz="2400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7316688" y="2255942"/>
            <a:ext cx="108012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460704" y="2168472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8</a:t>
            </a:r>
            <a:r>
              <a:rPr lang="en-GB" sz="2400" dirty="0" smtClean="0"/>
              <a:t>cm</a:t>
            </a:r>
            <a:endParaRPr lang="en-GB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4283968" y="2700209"/>
            <a:ext cx="3879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Trebuchet MS" panose="020B0603020202020204" pitchFamily="34" charset="0"/>
              </a:rPr>
              <a:t>The volume of solid A is 900cm³. Calculate the volume of solid B. </a:t>
            </a:r>
            <a:endParaRPr lang="en-GB" sz="1600" b="1" dirty="0">
              <a:latin typeface="Trebuchet MS" panose="020B06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6211" y="179348"/>
            <a:ext cx="1393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SOLUTIONS</a:t>
            </a:r>
            <a:endParaRPr lang="en-GB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4796408" y="6165953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336468" y="613633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24m</a:t>
            </a:r>
            <a:endParaRPr lang="en-GB" sz="2400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7280684" y="6217031"/>
            <a:ext cx="108012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424700" y="6129561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8m</a:t>
            </a:r>
            <a:endParaRPr lang="en-GB" sz="2400" dirty="0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431540" y="6240053"/>
            <a:ext cx="108012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5556" y="6152583"/>
            <a:ext cx="1116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2.5cm</a:t>
            </a:r>
            <a:endParaRPr lang="en-GB" sz="2400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1943708" y="6233274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447764" y="6152583"/>
            <a:ext cx="1188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12.5cm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51520" y="4005064"/>
                <a:ext cx="3879304" cy="619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 smtClean="0">
                    <a:latin typeface="Trebuchet MS" panose="020B0603020202020204" pitchFamily="34" charset="0"/>
                  </a:rPr>
                  <a:t>The volume of solid A 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16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1600" b="1" i="1" smtClean="0">
                            <a:latin typeface="Cambria Math"/>
                          </a:rPr>
                          <m:t>𝟐𝟎</m:t>
                        </m:r>
                        <m:r>
                          <a:rPr lang="en-GB" sz="1600" b="1" i="1" smtClean="0"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en-GB" sz="1600" b="1" dirty="0" smtClean="0">
                    <a:latin typeface="Trebuchet MS" panose="020B0603020202020204" pitchFamily="34" charset="0"/>
                  </a:rPr>
                  <a:t>cm³. Calculate the volume of solid B. </a:t>
                </a:r>
                <a:endParaRPr lang="en-GB" sz="1600" b="1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005064"/>
                <a:ext cx="3879304" cy="619400"/>
              </a:xfrm>
              <a:prstGeom prst="rect">
                <a:avLst/>
              </a:prstGeom>
              <a:blipFill rotWithShape="1">
                <a:blip r:embed="rId4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4775881" y="4001932"/>
            <a:ext cx="3879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Trebuchet MS" panose="020B0603020202020204" pitchFamily="34" charset="0"/>
              </a:rPr>
              <a:t>The volume of solid A is 1000m³. Calculate the volume of solid B. </a:t>
            </a:r>
            <a:endParaRPr lang="en-GB" sz="1600" b="1" dirty="0">
              <a:latin typeface="Trebuchet MS" panose="020B0603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41866" y="901649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</a:t>
            </a:r>
            <a:endParaRPr lang="en-GB" dirty="0"/>
          </a:p>
        </p:txBody>
      </p:sp>
      <p:sp>
        <p:nvSpPr>
          <p:cNvPr id="46" name="Rectangle 45"/>
          <p:cNvSpPr/>
          <p:nvPr/>
        </p:nvSpPr>
        <p:spPr>
          <a:xfrm>
            <a:off x="4572000" y="684717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</a:t>
            </a:r>
            <a:endParaRPr lang="en-GB" dirty="0"/>
          </a:p>
        </p:txBody>
      </p:sp>
      <p:sp>
        <p:nvSpPr>
          <p:cNvPr id="47" name="Rectangle 46"/>
          <p:cNvSpPr/>
          <p:nvPr/>
        </p:nvSpPr>
        <p:spPr>
          <a:xfrm>
            <a:off x="117030" y="3703340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3</a:t>
            </a:r>
            <a:endParaRPr lang="en-GB" dirty="0"/>
          </a:p>
        </p:txBody>
      </p:sp>
      <p:sp>
        <p:nvSpPr>
          <p:cNvPr id="48" name="Rectangle 47"/>
          <p:cNvSpPr/>
          <p:nvPr/>
        </p:nvSpPr>
        <p:spPr>
          <a:xfrm>
            <a:off x="4585392" y="3641770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4</a:t>
            </a:r>
            <a:endParaRPr lang="en-GB" dirty="0"/>
          </a:p>
        </p:txBody>
      </p:sp>
      <p:sp>
        <p:nvSpPr>
          <p:cNvPr id="49" name="Rectangle 48"/>
          <p:cNvSpPr/>
          <p:nvPr/>
        </p:nvSpPr>
        <p:spPr>
          <a:xfrm>
            <a:off x="3412963" y="2806130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112cm³</a:t>
            </a:r>
            <a:endParaRPr lang="en-GB" dirty="0"/>
          </a:p>
        </p:txBody>
      </p:sp>
      <p:sp>
        <p:nvSpPr>
          <p:cNvPr id="50" name="Rectangle 49"/>
          <p:cNvSpPr/>
          <p:nvPr/>
        </p:nvSpPr>
        <p:spPr>
          <a:xfrm>
            <a:off x="7884368" y="2821578"/>
            <a:ext cx="1208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112.5cm³</a:t>
            </a:r>
            <a:endParaRPr lang="en-GB" dirty="0"/>
          </a:p>
        </p:txBody>
      </p:sp>
      <p:sp>
        <p:nvSpPr>
          <p:cNvPr id="51" name="Rectangle 50"/>
          <p:cNvSpPr/>
          <p:nvPr/>
        </p:nvSpPr>
        <p:spPr>
          <a:xfrm>
            <a:off x="1835696" y="3641770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250√5 or 559cm³</a:t>
            </a:r>
            <a:endParaRPr lang="en-GB" dirty="0"/>
          </a:p>
        </p:txBody>
      </p:sp>
      <p:sp>
        <p:nvSpPr>
          <p:cNvPr id="52" name="Rectangle 51"/>
          <p:cNvSpPr/>
          <p:nvPr/>
        </p:nvSpPr>
        <p:spPr>
          <a:xfrm>
            <a:off x="7359638" y="3632600"/>
            <a:ext cx="931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37.0m³</a:t>
            </a:r>
            <a:endParaRPr lang="en-GB" dirty="0"/>
          </a:p>
        </p:txBody>
      </p:sp>
      <p:cxnSp>
        <p:nvCxnSpPr>
          <p:cNvPr id="53" name="Straight Connector 52"/>
          <p:cNvCxnSpPr/>
          <p:nvPr/>
        </p:nvCxnSpPr>
        <p:spPr>
          <a:xfrm>
            <a:off x="4427984" y="548680"/>
            <a:ext cx="0" cy="630932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81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4.mysupermarket.co.uk/Products_1000/59/087859.jpg?v=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723" y="764704"/>
            <a:ext cx="1638411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images4.mysupermarket.co.uk/Products_1000/59/087859.jpg?v=2">
            <a:hlinkClick r:id="rId3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723983"/>
            <a:ext cx="2195736" cy="3281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95456" y="404664"/>
            <a:ext cx="43405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solidFill>
                  <a:srgbClr val="FF0000"/>
                </a:solidFill>
                <a:latin typeface="Century Gothic" panose="020B0502020202020204" pitchFamily="34" charset="0"/>
                <a:cs typeface="+mn-cs"/>
              </a:rPr>
              <a:t>Finding the LSF: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+mn-cs"/>
              </a:rPr>
              <a:t>The smaller carton of double cream holds 125ml, while the larger carton holds 200ml. </a:t>
            </a:r>
            <a:r>
              <a:rPr lang="en-GB" sz="24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+mn-cs"/>
              </a:rPr>
              <a:t>Assuming the dimensions of the two are similar, calculate </a:t>
            </a:r>
            <a:r>
              <a:rPr lang="en-GB" sz="24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+mn-cs"/>
              </a:rPr>
              <a:t>the height of the larger carton.</a:t>
            </a:r>
            <a:endParaRPr lang="en-GB" sz="2400" b="1" dirty="0">
              <a:solidFill>
                <a:prstClr val="black"/>
              </a:solidFill>
              <a:latin typeface="Century Gothic" panose="020B0502020202020204" pitchFamily="34" charset="0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251520" y="4005064"/>
                <a:ext cx="8568952" cy="2503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VSF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</m:ctrlPr>
                      </m:fPr>
                      <m:num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𝐵𝑖𝑔</m:t>
                        </m:r>
                      </m:num>
                      <m:den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𝑆𝑚𝑎𝑙𝑙</m:t>
                        </m:r>
                      </m:den>
                    </m:f>
                    <m:r>
                      <a:rPr lang="en-GB" sz="2800" i="1" smtClean="0">
                        <a:solidFill>
                          <a:srgbClr val="00B050"/>
                        </a:solidFill>
                        <a:latin typeface="Cambria Math"/>
                        <a:cs typeface="+mn-cs"/>
                      </a:rPr>
                      <m:t>=</m:t>
                    </m:r>
                    <m:f>
                      <m:fPr>
                        <m:ctrlP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</m:ctrlPr>
                      </m:fPr>
                      <m:num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200</m:t>
                        </m:r>
                      </m:num>
                      <m:den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125</m:t>
                        </m:r>
                      </m:den>
                    </m:f>
                    <m:r>
                      <a:rPr lang="en-GB" sz="2800" i="1" smtClean="0">
                        <a:solidFill>
                          <a:srgbClr val="00B050"/>
                        </a:solidFill>
                        <a:latin typeface="Cambria Math"/>
                        <a:cs typeface="+mn-cs"/>
                      </a:rPr>
                      <m:t>=1.6</m:t>
                    </m:r>
                  </m:oMath>
                </a14:m>
                <a:endParaRPr lang="en-GB" sz="2800" dirty="0" smtClean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800" dirty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L</a:t>
                </a: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SF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</m:ctrlPr>
                      </m:radPr>
                      <m:deg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3</m:t>
                        </m:r>
                      </m:deg>
                      <m:e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1.6</m:t>
                        </m:r>
                      </m:e>
                    </m:rad>
                    <m:r>
                      <a:rPr lang="en-GB" sz="2800" i="1" smtClean="0">
                        <a:solidFill>
                          <a:srgbClr val="00B050"/>
                        </a:solidFill>
                        <a:latin typeface="Cambria Math"/>
                        <a:cs typeface="+mn-cs"/>
                      </a:rPr>
                      <m:t>=1.1696…</m:t>
                    </m:r>
                  </m:oMath>
                </a14:m>
                <a:endParaRPr lang="en-GB" sz="2800" dirty="0" smtClean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800" dirty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Height = 1.1696… x 10 = 12.87cm (2dp)</a:t>
                </a:r>
                <a:endParaRPr lang="en-GB" sz="2800" baseline="30000" dirty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005064"/>
                <a:ext cx="8568952" cy="2503699"/>
              </a:xfrm>
              <a:prstGeom prst="rect">
                <a:avLst/>
              </a:prstGeom>
              <a:blipFill rotWithShape="1">
                <a:blip r:embed="rId6"/>
                <a:stretch>
                  <a:fillRect l="-1422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>
          <a:xfrm>
            <a:off x="4928825" y="836712"/>
            <a:ext cx="0" cy="2376264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headEnd type="arrow" w="med" len="med"/>
            <a:tailEnd type="arrow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 rot="16200000">
            <a:off x="4341167" y="1860792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11cm</a:t>
            </a:r>
            <a:endParaRPr lang="en-GB" sz="2000" dirty="0">
              <a:solidFill>
                <a:prstClr val="black"/>
              </a:solidFill>
              <a:latin typeface="Trebuchet MS" panose="020B0603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263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01" y="1084652"/>
            <a:ext cx="5668554" cy="1840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5522" y="188640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On your whiteboards: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420888"/>
            <a:ext cx="4320480" cy="3155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17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45"/>
          <a:stretch/>
        </p:blipFill>
        <p:spPr bwMode="auto">
          <a:xfrm>
            <a:off x="4233529" y="548680"/>
            <a:ext cx="4772025" cy="296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44" r="8021"/>
          <a:stretch/>
        </p:blipFill>
        <p:spPr bwMode="auto">
          <a:xfrm>
            <a:off x="107504" y="2963995"/>
            <a:ext cx="4827353" cy="237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48" r="9575"/>
          <a:stretch/>
        </p:blipFill>
        <p:spPr bwMode="auto">
          <a:xfrm>
            <a:off x="4690438" y="4149079"/>
            <a:ext cx="4315116" cy="2552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15"/>
          <a:stretch/>
        </p:blipFill>
        <p:spPr bwMode="auto">
          <a:xfrm>
            <a:off x="107504" y="188640"/>
            <a:ext cx="5248275" cy="2003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59197" y="5425545"/>
            <a:ext cx="4331242" cy="47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359197" y="2276872"/>
            <a:ext cx="4331243" cy="472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52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4569" y="260648"/>
            <a:ext cx="6279639" cy="246221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2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A butter manufacturer wants to increase the size of their tubs to hold 10% more butter.</a:t>
            </a:r>
          </a:p>
          <a:p>
            <a:r>
              <a:rPr lang="en-GB" sz="22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The dimensions of the current tub are</a:t>
            </a:r>
          </a:p>
          <a:p>
            <a:r>
              <a:rPr lang="en-GB" sz="22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14 x 10 x 7.</a:t>
            </a:r>
          </a:p>
          <a:p>
            <a:r>
              <a:rPr lang="en-GB" sz="22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Assuming the tubs are similar, what </a:t>
            </a:r>
            <a:r>
              <a:rPr lang="en-GB" sz="22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will the dimensions of the new tub be?</a:t>
            </a:r>
          </a:p>
          <a:p>
            <a:r>
              <a:rPr lang="en-GB" sz="22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Give your answer to 1 decimal place.</a:t>
            </a:r>
          </a:p>
        </p:txBody>
      </p:sp>
      <p:pic>
        <p:nvPicPr>
          <p:cNvPr id="1028" name="Picture 4" descr="Image result for lurpa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8" t="14557" r="7849" b="6204"/>
          <a:stretch/>
        </p:blipFill>
        <p:spPr bwMode="auto">
          <a:xfrm>
            <a:off x="5889284" y="260648"/>
            <a:ext cx="3251201" cy="188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03243" y="3356992"/>
                <a:ext cx="8568952" cy="3150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Increasing by 10% means that the VSF is </a:t>
                </a:r>
                <a14:m>
                  <m:oMath xmlns:m="http://schemas.openxmlformats.org/officeDocument/2006/math">
                    <m:r>
                      <a:rPr lang="en-GB" sz="2800" i="1" smtClean="0">
                        <a:solidFill>
                          <a:srgbClr val="00B050"/>
                        </a:solidFill>
                        <a:latin typeface="Cambria Math"/>
                        <a:cs typeface="+mn-cs"/>
                      </a:rPr>
                      <m:t>1.</m:t>
                    </m:r>
                    <m:r>
                      <a:rPr lang="en-GB" sz="2800" b="0" i="1" smtClean="0">
                        <a:solidFill>
                          <a:srgbClr val="00B050"/>
                        </a:solidFill>
                        <a:latin typeface="Cambria Math"/>
                        <a:cs typeface="+mn-cs"/>
                      </a:rPr>
                      <m:t>1</m:t>
                    </m:r>
                  </m:oMath>
                </a14:m>
                <a:endParaRPr lang="en-GB" sz="2800" dirty="0" smtClean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800" dirty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The LSF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</m:ctrlPr>
                      </m:radPr>
                      <m:deg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3</m:t>
                        </m:r>
                      </m:deg>
                      <m:e>
                        <m:r>
                          <a:rPr lang="en-GB" sz="280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𝑉</m:t>
                        </m:r>
                        <m:r>
                          <a:rPr lang="en-GB" sz="2800" b="0" i="1" smtClean="0">
                            <a:solidFill>
                              <a:srgbClr val="00B050"/>
                            </a:solidFill>
                            <a:latin typeface="Cambria Math"/>
                            <a:cs typeface="+mn-cs"/>
                          </a:rPr>
                          <m:t>𝑆𝐹</m:t>
                        </m:r>
                      </m:e>
                    </m:rad>
                    <m:r>
                      <a:rPr lang="en-GB" sz="2800" i="1" smtClean="0">
                        <a:solidFill>
                          <a:srgbClr val="00B050"/>
                        </a:solidFill>
                        <a:latin typeface="Cambria Math"/>
                        <a:cs typeface="+mn-cs"/>
                      </a:rPr>
                      <m:t>=</m:t>
                    </m:r>
                    <m:rad>
                      <m:radPr>
                        <m:ctrlPr>
                          <a:rPr lang="en-GB" sz="2800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radPr>
                      <m:deg>
                        <m:r>
                          <a:rPr lang="en-GB" sz="2800" i="1">
                            <a:solidFill>
                              <a:srgbClr val="00B050"/>
                            </a:solidFill>
                            <a:latin typeface="Cambria Math"/>
                          </a:rPr>
                          <m:t>3</m:t>
                        </m:r>
                      </m:deg>
                      <m:e>
                        <m:r>
                          <a:rPr lang="en-GB" sz="2800" i="1">
                            <a:solidFill>
                              <a:srgbClr val="00B050"/>
                            </a:solidFill>
                            <a:latin typeface="Cambria Math"/>
                          </a:rPr>
                          <m:t>1.1</m:t>
                        </m:r>
                      </m:e>
                    </m:rad>
                    <m:r>
                      <a:rPr lang="en-GB" sz="2800" i="1">
                        <a:solidFill>
                          <a:srgbClr val="00B050"/>
                        </a:solidFill>
                        <a:latin typeface="Cambria Math"/>
                      </a:rPr>
                      <m:t>=</m:t>
                    </m:r>
                  </m:oMath>
                </a14:m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 1.032…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800" dirty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Length = 14 </a:t>
                </a:r>
                <a:r>
                  <a:rPr lang="en-GB" sz="2800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x 1.032… </a:t>
                </a: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= 14.5cm (1dp)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Width = 10 </a:t>
                </a:r>
                <a:r>
                  <a:rPr lang="en-GB" sz="2800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x 1.032… </a:t>
                </a: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= 10.3cm (1dp)</a:t>
                </a:r>
                <a:endParaRPr lang="en-GB" sz="2800" dirty="0" smtClean="0">
                  <a:solidFill>
                    <a:srgbClr val="00B050"/>
                  </a:solidFill>
                  <a:latin typeface="Trebuchet MS" panose="020B0603020202020204" pitchFamily="34" charset="0"/>
                  <a:cs typeface="+mn-cs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8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+mn-cs"/>
                  </a:rPr>
                  <a:t>Height = 7 x 1.032… = 7.2cm (1dp)</a:t>
                </a: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43" y="3356992"/>
                <a:ext cx="8568952" cy="3150478"/>
              </a:xfrm>
              <a:prstGeom prst="rect">
                <a:avLst/>
              </a:prstGeom>
              <a:blipFill rotWithShape="1">
                <a:blip r:embed="rId4"/>
                <a:stretch>
                  <a:fillRect l="-1422" t="-1744" b="-4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815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coca cola 2l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6" r="30042"/>
          <a:stretch/>
        </p:blipFill>
        <p:spPr bwMode="auto">
          <a:xfrm>
            <a:off x="7092280" y="233154"/>
            <a:ext cx="1944216" cy="483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coca cola 2l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6" r="30042"/>
          <a:stretch/>
        </p:blipFill>
        <p:spPr bwMode="auto">
          <a:xfrm>
            <a:off x="1448023" y="2856301"/>
            <a:ext cx="866633" cy="215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result for coca cola 2l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6" r="30042"/>
          <a:stretch/>
        </p:blipFill>
        <p:spPr bwMode="auto">
          <a:xfrm>
            <a:off x="2314656" y="2136219"/>
            <a:ext cx="1179704" cy="293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coca cola 2l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6" r="30042"/>
          <a:stretch/>
        </p:blipFill>
        <p:spPr bwMode="auto">
          <a:xfrm>
            <a:off x="5565445" y="1273579"/>
            <a:ext cx="1526835" cy="380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5229200"/>
            <a:ext cx="7632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Trebuchet MS" panose="020B0603020202020204" pitchFamily="34" charset="0"/>
              </a:rPr>
              <a:t> 500ml	      1L		      1.5L            1.75L		   2L</a:t>
            </a:r>
            <a:endParaRPr lang="en-GB" sz="2000" b="1" dirty="0">
              <a:latin typeface="Trebuchet MS" panose="020B0603020202020204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923928" y="1704171"/>
            <a:ext cx="0" cy="3299321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headEnd type="arrow" w="med" len="med"/>
            <a:tailEnd type="arrow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 rot="16200000">
            <a:off x="3291825" y="3088294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>
                <a:solidFill>
                  <a:prstClr val="black"/>
                </a:solidFill>
                <a:latin typeface="Trebuchet MS" panose="020B0603020202020204" pitchFamily="34" charset="0"/>
                <a:cs typeface="+mn-cs"/>
              </a:rPr>
              <a:t>32cm</a:t>
            </a:r>
            <a:endParaRPr lang="en-GB" sz="2000" dirty="0">
              <a:solidFill>
                <a:prstClr val="black"/>
              </a:solidFill>
              <a:latin typeface="Trebuchet MS" panose="020B0603020202020204" pitchFamily="34" charset="0"/>
              <a:cs typeface="+mn-cs"/>
            </a:endParaRPr>
          </a:p>
        </p:txBody>
      </p:sp>
      <p:pic>
        <p:nvPicPr>
          <p:cNvPr id="14" name="Picture 4" descr="Image result for coca cola 2l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6" r="30042"/>
          <a:stretch/>
        </p:blipFill>
        <p:spPr bwMode="auto">
          <a:xfrm>
            <a:off x="4101563" y="1704171"/>
            <a:ext cx="1369236" cy="340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64568" y="219565"/>
            <a:ext cx="7503776" cy="1785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2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A 1.5L bottle of Coca Cola has a height of 32cm.</a:t>
            </a:r>
          </a:p>
          <a:p>
            <a:r>
              <a:rPr lang="en-GB" sz="22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If all bottles are geometrically similar, what are their heights? Give these measurements to 1dp.</a:t>
            </a:r>
          </a:p>
          <a:p>
            <a:r>
              <a:rPr lang="en-GB" sz="22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Predict your answers before</a:t>
            </a:r>
          </a:p>
          <a:p>
            <a:r>
              <a:rPr lang="en-GB" sz="22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calculating them.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23528" y="5805264"/>
                <a:ext cx="8568951" cy="8438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 LSF:	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400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2400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𝟑</m:t>
                        </m:r>
                      </m:deg>
                      <m:e>
                        <m:f>
                          <m:fPr>
                            <m:ctrlP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.</m:t>
                            </m:r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𝟓</m:t>
                            </m:r>
                          </m:num>
                          <m:den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𝟎</m:t>
                            </m:r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.</m:t>
                            </m:r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𝟓</m:t>
                            </m:r>
                          </m:den>
                        </m:f>
                      </m:e>
                    </m:rad>
                  </m:oMath>
                </a14:m>
                <a:r>
                  <a:rPr lang="en-GB" sz="2400" b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	   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𝟑</m:t>
                        </m:r>
                      </m:deg>
                      <m:e>
                        <m:f>
                          <m:fPr>
                            <m:ctrlPr>
                              <a:rPr lang="en-GB" sz="2400" b="1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1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.</m:t>
                            </m:r>
                            <m:r>
                              <a:rPr lang="en-GB" sz="2400" b="1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𝟓</m:t>
                            </m:r>
                          </m:num>
                          <m:den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𝟏</m:t>
                            </m:r>
                          </m:den>
                        </m:f>
                      </m:e>
                    </m:rad>
                    <m:r>
                      <a:rPr lang="en-GB" sz="2400" b="1" i="1">
                        <a:solidFill>
                          <a:srgbClr val="00B05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b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	      		</a:t>
                </a:r>
                <a:r>
                  <a:rPr lang="en-GB" sz="2400" b="1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𝟑</m:t>
                        </m:r>
                      </m:deg>
                      <m:e>
                        <m:f>
                          <m:fPr>
                            <m:ctrlPr>
                              <a:rPr lang="en-GB" sz="2400" b="1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1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.</m:t>
                            </m:r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𝟕𝟓</m:t>
                            </m:r>
                          </m:num>
                          <m:den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.</m:t>
                            </m:r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𝟓</m:t>
                            </m:r>
                          </m:den>
                        </m:f>
                      </m:e>
                    </m:rad>
                    <m:r>
                      <a:rPr lang="en-GB" sz="2400" b="1" i="1">
                        <a:solidFill>
                          <a:srgbClr val="00B05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b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	   	</a:t>
                </a:r>
                <a:r>
                  <a:rPr lang="en-GB" sz="2400" b="1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24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𝟑</m:t>
                        </m:r>
                      </m:deg>
                      <m:e>
                        <m:f>
                          <m:fPr>
                            <m:ctrlPr>
                              <a:rPr lang="en-GB" sz="2400" b="1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𝟐</m:t>
                            </m:r>
                          </m:num>
                          <m:den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.</m:t>
                            </m:r>
                            <m:r>
                              <a:rPr lang="en-GB" sz="2400" b="1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𝟓</m:t>
                            </m:r>
                          </m:den>
                        </m:f>
                      </m:e>
                    </m:rad>
                    <m:r>
                      <a:rPr lang="en-GB" sz="2400" b="1" i="1">
                        <a:solidFill>
                          <a:srgbClr val="00B05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GB" sz="2400" b="1" dirty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805264"/>
                <a:ext cx="8568951" cy="84388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771419" y="2367618"/>
            <a:ext cx="1353207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22.2cm</a:t>
            </a:r>
            <a:endParaRPr lang="en-GB" sz="24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39170" y="2136785"/>
            <a:ext cx="1353207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28.0cm</a:t>
            </a:r>
            <a:endParaRPr lang="en-GB" sz="24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52258" y="1242505"/>
            <a:ext cx="1353207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33.7cm</a:t>
            </a:r>
            <a:endParaRPr lang="en-GB" sz="24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87784" y="219565"/>
            <a:ext cx="1353207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35.2cm</a:t>
            </a:r>
            <a:endParaRPr lang="en-GB" sz="24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5487" y="3923025"/>
            <a:ext cx="8568951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How accurate were your predictions?</a:t>
            </a:r>
            <a:endParaRPr lang="en-GB" sz="2400" b="1" i="1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94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82"/>
          <a:stretch/>
        </p:blipFill>
        <p:spPr bwMode="auto">
          <a:xfrm>
            <a:off x="179512" y="188640"/>
            <a:ext cx="6780543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547184"/>
              </p:ext>
            </p:extLst>
          </p:nvPr>
        </p:nvGraphicFramePr>
        <p:xfrm>
          <a:off x="2051720" y="4708150"/>
          <a:ext cx="6890444" cy="1977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1491061"/>
                <a:gridCol w="1389259"/>
                <a:gridCol w="1201812"/>
              </a:tblGrid>
              <a:tr h="442848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Small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Large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SF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Diameter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8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10</a:t>
                      </a:r>
                      <a:endParaRPr lang="en-GB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B050"/>
                          </a:solidFill>
                          <a:latin typeface="Trebuchet MS" panose="020B0603020202020204" pitchFamily="34" charset="0"/>
                        </a:rPr>
                        <a:t>1.25</a:t>
                      </a:r>
                      <a:endParaRPr lang="en-GB" b="1" dirty="0">
                        <a:solidFill>
                          <a:srgbClr val="00B05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Height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7</a:t>
                      </a:r>
                      <a:endParaRPr lang="en-GB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B050"/>
                          </a:solidFill>
                          <a:latin typeface="Trebuchet MS" panose="020B0603020202020204" pitchFamily="34" charset="0"/>
                        </a:rPr>
                        <a:t>8.75</a:t>
                      </a:r>
                      <a:endParaRPr lang="en-GB" b="1" dirty="0">
                        <a:solidFill>
                          <a:srgbClr val="00B05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B050"/>
                          </a:solidFill>
                          <a:latin typeface="Trebuchet MS" panose="020B0603020202020204" pitchFamily="34" charset="0"/>
                        </a:rPr>
                        <a:t>1.25</a:t>
                      </a:r>
                      <a:endParaRPr lang="en-GB" b="1" dirty="0">
                        <a:solidFill>
                          <a:srgbClr val="00B05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Area of top (cm</a:t>
                      </a:r>
                      <a:r>
                        <a:rPr lang="en-GB" baseline="30000" dirty="0" smtClean="0">
                          <a:latin typeface="Trebuchet MS" panose="020B0603020202020204" pitchFamily="34" charset="0"/>
                        </a:rPr>
                        <a:t>2</a:t>
                      </a:r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)</a:t>
                      </a:r>
                      <a:endParaRPr lang="en-GB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aseline="0" dirty="0" smtClean="0">
                          <a:latin typeface="Trebuchet MS" panose="020B0603020202020204" pitchFamily="34" charset="0"/>
                        </a:rPr>
                        <a:t>16</a:t>
                      </a:r>
                      <a:r>
                        <a:rPr lang="el-G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</a:t>
                      </a:r>
                      <a:endParaRPr lang="en-GB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B050"/>
                          </a:solidFill>
                          <a:latin typeface="Trebuchet MS" panose="020B0603020202020204" pitchFamily="34" charset="0"/>
                        </a:rPr>
                        <a:t>25</a:t>
                      </a:r>
                      <a:r>
                        <a:rPr lang="el-GR" sz="2000" baseline="0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</a:t>
                      </a:r>
                      <a:endParaRPr lang="en-GB" b="1" dirty="0">
                        <a:solidFill>
                          <a:srgbClr val="00B05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B050"/>
                          </a:solidFill>
                          <a:latin typeface="Trebuchet MS" panose="020B0603020202020204" pitchFamily="34" charset="0"/>
                        </a:rPr>
                        <a:t>1.25</a:t>
                      </a:r>
                      <a:r>
                        <a:rPr lang="en-GB" b="1" baseline="30000" dirty="0" smtClean="0">
                          <a:solidFill>
                            <a:srgbClr val="00B050"/>
                          </a:solidFill>
                          <a:latin typeface="Trebuchet MS" panose="020B0603020202020204" pitchFamily="34" charset="0"/>
                        </a:rPr>
                        <a:t>2</a:t>
                      </a:r>
                      <a:endParaRPr lang="en-GB" b="1" baseline="30000" dirty="0">
                        <a:solidFill>
                          <a:srgbClr val="00B05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Volume (cm</a:t>
                      </a:r>
                      <a:r>
                        <a:rPr lang="en-GB" baseline="30000" dirty="0" smtClean="0">
                          <a:latin typeface="Trebuchet MS" panose="020B0603020202020204" pitchFamily="34" charset="0"/>
                        </a:rPr>
                        <a:t>3</a:t>
                      </a:r>
                      <a:r>
                        <a:rPr lang="en-GB" dirty="0" smtClean="0">
                          <a:latin typeface="Trebuchet MS" panose="020B0603020202020204" pitchFamily="34" charset="0"/>
                        </a:rPr>
                        <a:t>)</a:t>
                      </a:r>
                      <a:endParaRPr lang="en-GB" baseline="30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baseline="0" dirty="0" smtClean="0">
                          <a:solidFill>
                            <a:srgbClr val="00B050"/>
                          </a:solidFill>
                          <a:latin typeface="Trebuchet MS" panose="020B0603020202020204" pitchFamily="34" charset="0"/>
                        </a:rPr>
                        <a:t>112</a:t>
                      </a:r>
                      <a:r>
                        <a:rPr lang="el-GR" sz="1800" b="1" baseline="0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</a:t>
                      </a:r>
                      <a:endParaRPr lang="en-GB" b="1" baseline="30000" dirty="0" smtClean="0">
                        <a:solidFill>
                          <a:srgbClr val="00B05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rgbClr val="00B050"/>
                          </a:solidFill>
                          <a:latin typeface="Trebuchet MS" panose="020B0603020202020204" pitchFamily="34" charset="0"/>
                        </a:rPr>
                        <a:t>218.75</a:t>
                      </a:r>
                      <a:r>
                        <a:rPr lang="el-GR" sz="2000" baseline="0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</a:t>
                      </a:r>
                      <a:endParaRPr lang="en-GB" b="1" baseline="30000" dirty="0" smtClean="0">
                        <a:solidFill>
                          <a:srgbClr val="00B05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B050"/>
                          </a:solidFill>
                          <a:latin typeface="Trebuchet MS" panose="020B0603020202020204" pitchFamily="34" charset="0"/>
                        </a:rPr>
                        <a:t>1.25</a:t>
                      </a:r>
                      <a:r>
                        <a:rPr lang="en-GB" b="1" baseline="30000" dirty="0" smtClean="0">
                          <a:solidFill>
                            <a:srgbClr val="00B050"/>
                          </a:solidFill>
                          <a:latin typeface="Trebuchet MS" panose="020B0603020202020204" pitchFamily="34" charset="0"/>
                        </a:rPr>
                        <a:t>3</a:t>
                      </a:r>
                      <a:endParaRPr lang="en-GB" b="1" dirty="0">
                        <a:solidFill>
                          <a:srgbClr val="00B05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9512" y="2492896"/>
            <a:ext cx="8784976" cy="21544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200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</a:t>
            </a:r>
            <a:r>
              <a:rPr lang="en-GB" sz="2200" dirty="0" smtClean="0">
                <a:latin typeface="Trebuchet MS" panose="020B0603020202020204" pitchFamily="34" charset="0"/>
              </a:rPr>
              <a:t>   Find the height of the larger cylinder</a:t>
            </a:r>
          </a:p>
          <a:p>
            <a:endParaRPr lang="en-GB" sz="1200" b="1" dirty="0" smtClean="0">
              <a:latin typeface="Trebuchet MS" panose="020B0603020202020204" pitchFamily="34" charset="0"/>
            </a:endParaRPr>
          </a:p>
          <a:p>
            <a:r>
              <a:rPr lang="en-GB" sz="2200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b</a:t>
            </a:r>
            <a:r>
              <a:rPr lang="en-GB" sz="2200" b="1" dirty="0" smtClean="0">
                <a:latin typeface="Trebuchet MS" panose="020B0603020202020204" pitchFamily="34" charset="0"/>
              </a:rPr>
              <a:t>   </a:t>
            </a:r>
            <a:r>
              <a:rPr lang="en-GB" sz="2200" dirty="0" smtClean="0">
                <a:latin typeface="Trebuchet MS" panose="020B0603020202020204" pitchFamily="34" charset="0"/>
              </a:rPr>
              <a:t>Find the area of the top of the larger cylinder.</a:t>
            </a:r>
          </a:p>
          <a:p>
            <a:r>
              <a:rPr lang="en-GB" sz="2200" dirty="0" smtClean="0">
                <a:latin typeface="Trebuchet MS" panose="020B0603020202020204" pitchFamily="34" charset="0"/>
              </a:rPr>
              <a:t>     Give your answer in terms of </a:t>
            </a:r>
            <a:r>
              <a:rPr lang="el-G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GB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GB" sz="1100" b="1" dirty="0" smtClean="0">
              <a:latin typeface="Trebuchet MS" panose="020B0603020202020204" pitchFamily="34" charset="0"/>
            </a:endParaRPr>
          </a:p>
          <a:p>
            <a:r>
              <a:rPr lang="en-GB" sz="2200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</a:t>
            </a:r>
            <a:r>
              <a:rPr lang="en-GB" sz="2200" dirty="0" smtClean="0">
                <a:latin typeface="Trebuchet MS" panose="020B0603020202020204" pitchFamily="34" charset="0"/>
              </a:rPr>
              <a:t>   Find </a:t>
            </a:r>
            <a:r>
              <a:rPr lang="en-GB" sz="2200" dirty="0">
                <a:latin typeface="Trebuchet MS" panose="020B0603020202020204" pitchFamily="34" charset="0"/>
              </a:rPr>
              <a:t>the </a:t>
            </a:r>
            <a:r>
              <a:rPr lang="en-GB" sz="2200" dirty="0" smtClean="0">
                <a:latin typeface="Trebuchet MS" panose="020B0603020202020204" pitchFamily="34" charset="0"/>
              </a:rPr>
              <a:t>volume of both cylinders.</a:t>
            </a:r>
          </a:p>
          <a:p>
            <a:r>
              <a:rPr lang="en-GB" sz="2200" dirty="0" smtClean="0">
                <a:latin typeface="Trebuchet MS" panose="020B0603020202020204" pitchFamily="34" charset="0"/>
              </a:rPr>
              <a:t>     Give </a:t>
            </a:r>
            <a:r>
              <a:rPr lang="en-GB" sz="2200" dirty="0">
                <a:latin typeface="Trebuchet MS" panose="020B0603020202020204" pitchFamily="34" charset="0"/>
              </a:rPr>
              <a:t>your </a:t>
            </a:r>
            <a:r>
              <a:rPr lang="en-GB" sz="2200" dirty="0" smtClean="0">
                <a:latin typeface="Trebuchet MS" panose="020B0603020202020204" pitchFamily="34" charset="0"/>
              </a:rPr>
              <a:t>answers </a:t>
            </a:r>
            <a:r>
              <a:rPr lang="en-GB" sz="2200" dirty="0">
                <a:latin typeface="Trebuchet MS" panose="020B0603020202020204" pitchFamily="34" charset="0"/>
              </a:rPr>
              <a:t>in terms of </a:t>
            </a: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22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222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Roots of equations;#204</OldUnits>
    <Description0 xmlns="e2e12665-0a52-44fa-93fc-755654ed6771" xsi:nil="true"/>
    <InUnits xmlns="e2e12665-0a52-44fa-93fc-755654ed6771">
      <Value>195</Value>
      <Value>326</Value>
    </InUnits>
    <OID xmlns="e2e12665-0a52-44fa-93fc-755654ed6771">1333</OID>
    <ForStudents xmlns="e2e12665-0a52-44fa-93fc-755654ed6771">false</ForStudents>
  </documentManagement>
</p:properti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7F995F38-2128-4026-80F6-8529813A7E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3865BD-E109-4E8F-B3A1-582FA800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9A164691-E97F-4D0F-8408-005A73EE6A0E}">
  <ds:schemaRefs>
    <ds:schemaRef ds:uri="http://purl.org/dc/terms/"/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e2e12665-0a52-44fa-93fc-755654ed6771"/>
    <ds:schemaRef ds:uri="http://schemas.microsoft.com/office/2006/metadata/properties"/>
    <ds:schemaRef ds:uri="http://purl.org/dc/elements/1.1/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3974BD0D-988D-4B9F-B025-DD2AE5054CE7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3713</TotalTime>
  <Words>974</Words>
  <Application>Microsoft Office PowerPoint</Application>
  <PresentationFormat>On-screen Show (4:3)</PresentationFormat>
  <Paragraphs>249</Paragraphs>
  <Slides>17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29</vt:i4>
      </vt:variant>
      <vt:variant>
        <vt:lpstr>Slide Titles</vt:lpstr>
      </vt:variant>
      <vt:variant>
        <vt:i4>17</vt:i4>
      </vt:variant>
    </vt:vector>
  </HeadingPairs>
  <TitlesOfParts>
    <vt:vector size="46" baseType="lpstr">
      <vt:lpstr>1_Archway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2_Archway</vt:lpstr>
      <vt:lpstr>3_Archway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4_Archway</vt:lpstr>
      <vt:lpstr>PowerPoint Presentation</vt:lpstr>
      <vt:lpstr>PowerPoint Presentation</vt:lpstr>
      <vt:lpstr>Volume Scale Factor</vt:lpstr>
      <vt:lpstr>Volume Scale Factor</vt:lpstr>
      <vt:lpstr>Volume Scale Factor</vt:lpstr>
      <vt:lpstr>Volume Scale Factor</vt:lpstr>
      <vt:lpstr>PowerPoint Presentation</vt:lpstr>
      <vt:lpstr>On your whiteboards:</vt:lpstr>
      <vt:lpstr>PowerPoint Presentation</vt:lpstr>
      <vt:lpstr>PowerPoint Presentation</vt:lpstr>
      <vt:lpstr>PowerPoint Presentation</vt:lpstr>
      <vt:lpstr>PowerPoint Presentation</vt:lpstr>
      <vt:lpstr>On your whiteboards: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BWA; K Roper; A Codd</dc:creator>
  <cp:lastModifiedBy>A Codd</cp:lastModifiedBy>
  <cp:revision>177</cp:revision>
  <cp:lastPrinted>2019-07-08T08:42:29Z</cp:lastPrinted>
  <dcterms:created xsi:type="dcterms:W3CDTF">2006-01-15T18:04:06Z</dcterms:created>
  <dcterms:modified xsi:type="dcterms:W3CDTF">2019-09-03T09:59:09Z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204;#Roots of equations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133300.000000000</vt:lpwstr>
  </property>
</Properties>
</file>