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5"/>
    <p:sldMasterId id="2147483711" r:id="rId6"/>
    <p:sldMasterId id="2147483723" r:id="rId7"/>
    <p:sldMasterId id="2147483735" r:id="rId8"/>
    <p:sldMasterId id="2147483747" r:id="rId9"/>
    <p:sldMasterId id="2147483759" r:id="rId10"/>
    <p:sldMasterId id="2147483771" r:id="rId11"/>
    <p:sldMasterId id="2147483783" r:id="rId12"/>
    <p:sldMasterId id="2147483795" r:id="rId13"/>
    <p:sldMasterId id="2147483807" r:id="rId14"/>
    <p:sldMasterId id="2147483819" r:id="rId15"/>
    <p:sldMasterId id="2147483831" r:id="rId16"/>
    <p:sldMasterId id="2147483843" r:id="rId17"/>
    <p:sldMasterId id="2147483855" r:id="rId18"/>
    <p:sldMasterId id="2147483867" r:id="rId19"/>
    <p:sldMasterId id="2147483891" r:id="rId20"/>
    <p:sldMasterId id="2147483903" r:id="rId21"/>
    <p:sldMasterId id="2147483915" r:id="rId22"/>
    <p:sldMasterId id="2147483927" r:id="rId23"/>
    <p:sldMasterId id="2147483939" r:id="rId24"/>
    <p:sldMasterId id="2147483951" r:id="rId25"/>
    <p:sldMasterId id="2147483963" r:id="rId26"/>
    <p:sldMasterId id="2147483975" r:id="rId27"/>
    <p:sldMasterId id="2147483987" r:id="rId28"/>
    <p:sldMasterId id="2147483999" r:id="rId29"/>
    <p:sldMasterId id="2147484011" r:id="rId30"/>
    <p:sldMasterId id="2147484023" r:id="rId31"/>
    <p:sldMasterId id="2147484035" r:id="rId32"/>
    <p:sldMasterId id="2147484047" r:id="rId33"/>
  </p:sldMasterIdLst>
  <p:notesMasterIdLst>
    <p:notesMasterId r:id="rId54"/>
  </p:notesMasterIdLst>
  <p:handoutMasterIdLst>
    <p:handoutMasterId r:id="rId55"/>
  </p:handoutMasterIdLst>
  <p:sldIdLst>
    <p:sldId id="303" r:id="rId34"/>
    <p:sldId id="316" r:id="rId35"/>
    <p:sldId id="305" r:id="rId36"/>
    <p:sldId id="314" r:id="rId37"/>
    <p:sldId id="311" r:id="rId38"/>
    <p:sldId id="312" r:id="rId39"/>
    <p:sldId id="313" r:id="rId40"/>
    <p:sldId id="307" r:id="rId41"/>
    <p:sldId id="308" r:id="rId42"/>
    <p:sldId id="309" r:id="rId43"/>
    <p:sldId id="317" r:id="rId44"/>
    <p:sldId id="318" r:id="rId45"/>
    <p:sldId id="328" r:id="rId46"/>
    <p:sldId id="319" r:id="rId47"/>
    <p:sldId id="323" r:id="rId48"/>
    <p:sldId id="330" r:id="rId49"/>
    <p:sldId id="321" r:id="rId50"/>
    <p:sldId id="320" r:id="rId51"/>
    <p:sldId id="322" r:id="rId52"/>
    <p:sldId id="329" r:id="rId53"/>
  </p:sldIdLst>
  <p:sldSz cx="9144000" cy="6858000" type="screen4x3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C0000"/>
    <a:srgbClr val="FFFF99"/>
    <a:srgbClr val="FFCC99"/>
    <a:srgbClr val="E5B9E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54" autoAdjust="0"/>
    <p:restoredTop sz="94660"/>
  </p:normalViewPr>
  <p:slideViewPr>
    <p:cSldViewPr>
      <p:cViewPr varScale="1">
        <p:scale>
          <a:sx n="69" d="100"/>
          <a:sy n="69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9.xml"/><Relationship Id="rId18" Type="http://schemas.openxmlformats.org/officeDocument/2006/relationships/slideMaster" Target="slideMasters/slideMaster14.xml"/><Relationship Id="rId26" Type="http://schemas.openxmlformats.org/officeDocument/2006/relationships/slideMaster" Target="slideMasters/slideMaster22.xml"/><Relationship Id="rId39" Type="http://schemas.openxmlformats.org/officeDocument/2006/relationships/slide" Target="slides/slide6.xml"/><Relationship Id="rId21" Type="http://schemas.openxmlformats.org/officeDocument/2006/relationships/slideMaster" Target="slideMasters/slideMaster17.xml"/><Relationship Id="rId34" Type="http://schemas.openxmlformats.org/officeDocument/2006/relationships/slide" Target="slides/slide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50" Type="http://schemas.openxmlformats.org/officeDocument/2006/relationships/slide" Target="slides/slide17.xml"/><Relationship Id="rId55" Type="http://schemas.openxmlformats.org/officeDocument/2006/relationships/handoutMaster" Target="handoutMasters/handoutMaster1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9" Type="http://schemas.openxmlformats.org/officeDocument/2006/relationships/slideMaster" Target="slideMasters/slideMaster25.xml"/><Relationship Id="rId11" Type="http://schemas.openxmlformats.org/officeDocument/2006/relationships/slideMaster" Target="slideMasters/slideMaster7.xml"/><Relationship Id="rId24" Type="http://schemas.openxmlformats.org/officeDocument/2006/relationships/slideMaster" Target="slideMasters/slideMaster20.xml"/><Relationship Id="rId32" Type="http://schemas.openxmlformats.org/officeDocument/2006/relationships/slideMaster" Target="slideMasters/slideMaster28.xml"/><Relationship Id="rId37" Type="http://schemas.openxmlformats.org/officeDocument/2006/relationships/slide" Target="slides/slide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53" Type="http://schemas.openxmlformats.org/officeDocument/2006/relationships/slide" Target="slides/slide20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9" Type="http://schemas.openxmlformats.org/officeDocument/2006/relationships/slideMaster" Target="slideMasters/slideMaster15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Master" Target="slideMasters/slideMaster18.xml"/><Relationship Id="rId27" Type="http://schemas.openxmlformats.org/officeDocument/2006/relationships/slideMaster" Target="slideMasters/slideMaster23.xml"/><Relationship Id="rId30" Type="http://schemas.openxmlformats.org/officeDocument/2006/relationships/slideMaster" Target="slideMasters/slideMaster26.xml"/><Relationship Id="rId35" Type="http://schemas.openxmlformats.org/officeDocument/2006/relationships/slide" Target="slides/slide2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4.xml"/><Relationship Id="rId51" Type="http://schemas.openxmlformats.org/officeDocument/2006/relationships/slide" Target="slides/slide1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8.xml"/><Relationship Id="rId17" Type="http://schemas.openxmlformats.org/officeDocument/2006/relationships/slideMaster" Target="slideMasters/slideMaster13.xml"/><Relationship Id="rId25" Type="http://schemas.openxmlformats.org/officeDocument/2006/relationships/slideMaster" Target="slideMasters/slideMaster21.xml"/><Relationship Id="rId33" Type="http://schemas.openxmlformats.org/officeDocument/2006/relationships/slideMaster" Target="slideMasters/slideMaster29.xml"/><Relationship Id="rId38" Type="http://schemas.openxmlformats.org/officeDocument/2006/relationships/slide" Target="slides/slide5.xml"/><Relationship Id="rId46" Type="http://schemas.openxmlformats.org/officeDocument/2006/relationships/slide" Target="slides/slide13.xml"/><Relationship Id="rId59" Type="http://schemas.openxmlformats.org/officeDocument/2006/relationships/tableStyles" Target="tableStyles.xml"/><Relationship Id="rId20" Type="http://schemas.openxmlformats.org/officeDocument/2006/relationships/slideMaster" Target="slideMasters/slideMaster16.xml"/><Relationship Id="rId41" Type="http://schemas.openxmlformats.org/officeDocument/2006/relationships/slide" Target="slides/slide8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Master" Target="slideMasters/slideMaster11.xml"/><Relationship Id="rId23" Type="http://schemas.openxmlformats.org/officeDocument/2006/relationships/slideMaster" Target="slideMasters/slideMaster19.xml"/><Relationship Id="rId28" Type="http://schemas.openxmlformats.org/officeDocument/2006/relationships/slideMaster" Target="slideMasters/slideMaster24.xml"/><Relationship Id="rId36" Type="http://schemas.openxmlformats.org/officeDocument/2006/relationships/slide" Target="slides/slide3.xml"/><Relationship Id="rId49" Type="http://schemas.openxmlformats.org/officeDocument/2006/relationships/slide" Target="slides/slide16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6.xml"/><Relationship Id="rId31" Type="http://schemas.openxmlformats.org/officeDocument/2006/relationships/slideMaster" Target="slideMasters/slideMaster27.xml"/><Relationship Id="rId44" Type="http://schemas.openxmlformats.org/officeDocument/2006/relationships/slide" Target="slides/slide11.xml"/><Relationship Id="rId52" Type="http://schemas.openxmlformats.org/officeDocument/2006/relationships/slide" Target="slides/slide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pPr>
              <a:defRPr/>
            </a:pPr>
            <a:fld id="{955C2656-9E51-4E18-8481-E62AFBBC501A}" type="datetimeFigureOut">
              <a:rPr lang="en-GB"/>
              <a:pPr>
                <a:defRPr/>
              </a:pPr>
              <a:t>03/09/2019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513" y="6456363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pPr>
              <a:defRPr/>
            </a:pPr>
            <a:fld id="{33E3C93C-82DC-44E4-9E46-3A39033E68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2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39088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6363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F0B7BEE-BDE2-49C2-B90B-C7062729F0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80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Edexcel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523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Trebuchet MS" panose="020B0603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7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84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3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1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6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6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0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462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8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7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153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271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4590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4238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2890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925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57527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8733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58992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52290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1914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7817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74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33951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72710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37663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0150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81369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2305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4137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43521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0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927F384-CA92-446D-99E2-DF82E8D23D8E}" type="slidenum">
              <a:rPr lang="en-GB" smtClean="0">
                <a:solidFill>
                  <a:srgbClr val="000000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2" name="Picture 2" descr="\\bca.internal\Homes\Core\Staff\acodd\My Pictures\Final-Trust-logo-Blue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38825"/>
            <a:ext cx="87981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3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entury Gothic" panose="020B050202020202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8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9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4"/>
          <a:stretch/>
        </p:blipFill>
        <p:spPr bwMode="auto">
          <a:xfrm>
            <a:off x="137487" y="253327"/>
            <a:ext cx="8844420" cy="130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"/>
          <a:stretch/>
        </p:blipFill>
        <p:spPr bwMode="auto">
          <a:xfrm>
            <a:off x="179050" y="1412776"/>
            <a:ext cx="5589060" cy="235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732" b="76407"/>
          <a:stretch/>
        </p:blipFill>
        <p:spPr bwMode="auto">
          <a:xfrm>
            <a:off x="137487" y="4653136"/>
            <a:ext cx="3603240" cy="611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840" y="2641793"/>
            <a:ext cx="457200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81" t="45641"/>
          <a:stretch/>
        </p:blipFill>
        <p:spPr bwMode="auto">
          <a:xfrm>
            <a:off x="5436096" y="4898407"/>
            <a:ext cx="1050137" cy="140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430" y="4774888"/>
            <a:ext cx="1668954" cy="193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1" t="22144" r="46190" b="65182"/>
          <a:stretch/>
        </p:blipFill>
        <p:spPr bwMode="auto">
          <a:xfrm>
            <a:off x="806862" y="5602982"/>
            <a:ext cx="3893127" cy="32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02" t="7527" r="5976" b="81790"/>
          <a:stretch/>
        </p:blipFill>
        <p:spPr bwMode="auto">
          <a:xfrm>
            <a:off x="806862" y="5233935"/>
            <a:ext cx="4451730" cy="27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477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What is the difference between congruence and similarity?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i="1" dirty="0" smtClean="0"/>
              <a:t>In </a:t>
            </a:r>
            <a:r>
              <a:rPr lang="en-GB" i="1" dirty="0"/>
              <a:t>your own words, write down what the difference is between similar and congruent shapes.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853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1520" y="476672"/>
            <a:ext cx="84969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i="1" dirty="0" smtClean="0">
                <a:solidFill>
                  <a:srgbClr val="FF0000"/>
                </a:solidFill>
                <a:latin typeface="Tw Cen MT"/>
              </a:rPr>
              <a:t>How many of these points did you correctly identify?</a:t>
            </a:r>
          </a:p>
          <a:p>
            <a:endParaRPr lang="en-GB" sz="2800" i="1" dirty="0">
              <a:solidFill>
                <a:srgbClr val="7030A0"/>
              </a:solidFill>
              <a:latin typeface="Tw Cen MT"/>
            </a:endParaRPr>
          </a:p>
          <a:p>
            <a:r>
              <a:rPr lang="en-GB" sz="2800" i="1" dirty="0" smtClean="0">
                <a:solidFill>
                  <a:srgbClr val="7030A0"/>
                </a:solidFill>
                <a:latin typeface="Tw Cen MT"/>
              </a:rPr>
              <a:t>Congruent </a:t>
            </a:r>
            <a:r>
              <a:rPr lang="en-GB" sz="2800" i="1" dirty="0">
                <a:latin typeface="Tw Cen MT"/>
              </a:rPr>
              <a:t>shapes are </a:t>
            </a:r>
            <a:r>
              <a:rPr lang="en-GB" sz="2800" i="1" dirty="0">
                <a:solidFill>
                  <a:srgbClr val="7030A0"/>
                </a:solidFill>
                <a:latin typeface="Tw Cen MT"/>
              </a:rPr>
              <a:t>exactly the same</a:t>
            </a:r>
            <a:r>
              <a:rPr lang="en-GB" sz="2800" i="1" dirty="0">
                <a:solidFill>
                  <a:srgbClr val="1CADE4"/>
                </a:solidFill>
                <a:latin typeface="Tw Cen MT"/>
              </a:rPr>
              <a:t>, </a:t>
            </a:r>
            <a:r>
              <a:rPr lang="en-GB" sz="2800" i="1" dirty="0">
                <a:latin typeface="Tw Cen MT"/>
              </a:rPr>
              <a:t>meaning that their </a:t>
            </a:r>
            <a:r>
              <a:rPr lang="en-GB" sz="2800" i="1" dirty="0">
                <a:solidFill>
                  <a:srgbClr val="7030A0"/>
                </a:solidFill>
                <a:latin typeface="Tw Cen MT"/>
              </a:rPr>
              <a:t>side lengths are the same </a:t>
            </a:r>
            <a:r>
              <a:rPr lang="en-GB" sz="2800" i="1" dirty="0">
                <a:latin typeface="Tw Cen MT"/>
              </a:rPr>
              <a:t>and their </a:t>
            </a:r>
            <a:r>
              <a:rPr lang="en-GB" sz="2800" i="1" dirty="0">
                <a:solidFill>
                  <a:srgbClr val="7030A0"/>
                </a:solidFill>
                <a:latin typeface="Tw Cen MT"/>
              </a:rPr>
              <a:t>interior/exterior angles are the same</a:t>
            </a:r>
            <a:r>
              <a:rPr lang="en-GB" sz="2800" i="1" dirty="0">
                <a:solidFill>
                  <a:srgbClr val="1CADE4"/>
                </a:solidFill>
                <a:latin typeface="Tw Cen MT"/>
              </a:rPr>
              <a:t>. </a:t>
            </a:r>
            <a:r>
              <a:rPr lang="en-GB" sz="2800" i="1" dirty="0">
                <a:latin typeface="Tw Cen MT"/>
              </a:rPr>
              <a:t>You can create a congruent figure by </a:t>
            </a:r>
            <a:r>
              <a:rPr lang="en-GB" sz="2800" i="1" dirty="0">
                <a:solidFill>
                  <a:srgbClr val="7030A0"/>
                </a:solidFill>
                <a:latin typeface="Tw Cen MT"/>
              </a:rPr>
              <a:t>rotating</a:t>
            </a:r>
            <a:r>
              <a:rPr lang="en-GB" sz="2800" i="1" dirty="0">
                <a:solidFill>
                  <a:srgbClr val="1CADE4"/>
                </a:solidFill>
                <a:latin typeface="Tw Cen MT"/>
              </a:rPr>
              <a:t>, </a:t>
            </a:r>
            <a:r>
              <a:rPr lang="en-GB" sz="2800" i="1" dirty="0">
                <a:solidFill>
                  <a:srgbClr val="7030A0"/>
                </a:solidFill>
                <a:latin typeface="Tw Cen MT"/>
              </a:rPr>
              <a:t>translating</a:t>
            </a:r>
            <a:r>
              <a:rPr lang="en-GB" sz="2800" i="1" dirty="0">
                <a:solidFill>
                  <a:srgbClr val="1CADE4"/>
                </a:solidFill>
                <a:latin typeface="Tw Cen MT"/>
              </a:rPr>
              <a:t>, </a:t>
            </a:r>
            <a:r>
              <a:rPr lang="en-GB" sz="2800" i="1" dirty="0">
                <a:latin typeface="Tw Cen MT"/>
              </a:rPr>
              <a:t>or</a:t>
            </a:r>
            <a:r>
              <a:rPr lang="en-GB" sz="2800" i="1" dirty="0">
                <a:solidFill>
                  <a:srgbClr val="1CADE4"/>
                </a:solidFill>
                <a:latin typeface="Tw Cen MT"/>
              </a:rPr>
              <a:t> </a:t>
            </a:r>
            <a:r>
              <a:rPr lang="en-GB" sz="2800" i="1" dirty="0">
                <a:solidFill>
                  <a:srgbClr val="7030A0"/>
                </a:solidFill>
                <a:latin typeface="Tw Cen MT"/>
              </a:rPr>
              <a:t>reflecting </a:t>
            </a:r>
            <a:r>
              <a:rPr lang="en-GB" sz="2800" i="1" dirty="0">
                <a:latin typeface="Tw Cen MT"/>
              </a:rPr>
              <a:t>the original</a:t>
            </a:r>
            <a:r>
              <a:rPr lang="en-GB" sz="2800" i="1" dirty="0" smtClean="0">
                <a:latin typeface="Tw Cen MT"/>
              </a:rPr>
              <a:t>.</a:t>
            </a:r>
          </a:p>
          <a:p>
            <a:endParaRPr lang="en-GB" sz="2800" i="1" dirty="0">
              <a:solidFill>
                <a:srgbClr val="1CADE4"/>
              </a:solidFill>
              <a:latin typeface="Tw Cen MT"/>
            </a:endParaRPr>
          </a:p>
          <a:p>
            <a:r>
              <a:rPr lang="en-GB" sz="2800" i="1" dirty="0">
                <a:solidFill>
                  <a:srgbClr val="7030A0"/>
                </a:solidFill>
                <a:latin typeface="Tw Cen MT"/>
              </a:rPr>
              <a:t>Similar </a:t>
            </a:r>
            <a:r>
              <a:rPr lang="en-GB" sz="2800" i="1" dirty="0">
                <a:latin typeface="Tw Cen MT"/>
              </a:rPr>
              <a:t>shapes look the same but their corresponding </a:t>
            </a:r>
            <a:r>
              <a:rPr lang="en-GB" sz="2800" i="1" dirty="0">
                <a:solidFill>
                  <a:srgbClr val="7030A0"/>
                </a:solidFill>
                <a:latin typeface="Tw Cen MT"/>
              </a:rPr>
              <a:t>side lengths are proportional </a:t>
            </a:r>
            <a:r>
              <a:rPr lang="en-GB" sz="2800" i="1" dirty="0">
                <a:latin typeface="Tw Cen MT"/>
              </a:rPr>
              <a:t>to each other and their </a:t>
            </a:r>
            <a:r>
              <a:rPr lang="en-GB" sz="2800" i="1" dirty="0">
                <a:solidFill>
                  <a:srgbClr val="7030A0"/>
                </a:solidFill>
                <a:latin typeface="Tw Cen MT"/>
              </a:rPr>
              <a:t>interior/exterior angles are the same</a:t>
            </a:r>
            <a:r>
              <a:rPr lang="en-GB" sz="2800" i="1" dirty="0">
                <a:latin typeface="Tw Cen MT"/>
              </a:rPr>
              <a:t>. You can create a similar figure by </a:t>
            </a:r>
            <a:r>
              <a:rPr lang="en-GB" sz="2800" i="1" dirty="0">
                <a:solidFill>
                  <a:srgbClr val="7030A0"/>
                </a:solidFill>
                <a:latin typeface="Tw Cen MT"/>
              </a:rPr>
              <a:t>enlarging </a:t>
            </a:r>
            <a:r>
              <a:rPr lang="en-GB" sz="2800" i="1" dirty="0">
                <a:latin typeface="Tw Cen MT"/>
              </a:rPr>
              <a:t>the original figure (making it smaller or larger by a scale factor</a:t>
            </a:r>
            <a:r>
              <a:rPr lang="en-GB" sz="2800" i="1" dirty="0" smtClean="0">
                <a:latin typeface="Tw Cen MT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351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25240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35" y="2420888"/>
            <a:ext cx="807199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197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536" r="19967"/>
          <a:stretch/>
        </p:blipFill>
        <p:spPr bwMode="auto">
          <a:xfrm>
            <a:off x="153825" y="476672"/>
            <a:ext cx="8830038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5157192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Find the area of each of the triangles above.</a:t>
            </a:r>
          </a:p>
          <a:p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What do you notice?</a:t>
            </a:r>
            <a:endParaRPr lang="en-GB" sz="24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7864" y="2252033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6cm</a:t>
            </a:r>
            <a:r>
              <a:rPr lang="en-GB" baseline="30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2</a:t>
            </a:r>
            <a:endParaRPr lang="en-GB" baseline="300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4208" y="221141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24cm</a:t>
            </a:r>
            <a:r>
              <a:rPr lang="en-GB" baseline="30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2</a:t>
            </a:r>
            <a:endParaRPr lang="en-GB" baseline="300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71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815530"/>
            <a:ext cx="8568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The </a:t>
            </a:r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Linear Scale Factor </a:t>
            </a:r>
            <a:r>
              <a:rPr lang="en-GB" sz="2400" dirty="0" smtClean="0">
                <a:latin typeface="Trebuchet MS" panose="020B0603020202020204" pitchFamily="34" charset="0"/>
              </a:rPr>
              <a:t>is found by dividing one of the sides of the larger shape by the corresponding side of the smaller shape.</a:t>
            </a:r>
          </a:p>
          <a:p>
            <a:endParaRPr lang="en-GB" sz="2400" b="1" i="1" dirty="0">
              <a:latin typeface="Trebuchet MS" panose="020B0603020202020204" pitchFamily="34" charset="0"/>
            </a:endParaRPr>
          </a:p>
          <a:p>
            <a:endParaRPr lang="en-GB" sz="2400" b="1" i="1" dirty="0">
              <a:latin typeface="Trebuchet MS" panose="020B0603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550756" y="295578"/>
            <a:ext cx="6129827" cy="2349833"/>
            <a:chOff x="2854035" y="421182"/>
            <a:chExt cx="6129827" cy="2349833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74" t="25088" r="19967" b="35562"/>
            <a:stretch/>
          </p:blipFill>
          <p:spPr bwMode="auto">
            <a:xfrm>
              <a:off x="2854035" y="590459"/>
              <a:ext cx="6129827" cy="2180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3347864" y="1836503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  <a:latin typeface="Trebuchet MS" panose="020B0603020202020204" pitchFamily="34" charset="0"/>
                </a:rPr>
                <a:t>6cm</a:t>
              </a:r>
              <a:r>
                <a:rPr lang="en-GB" baseline="30000" dirty="0" smtClean="0">
                  <a:solidFill>
                    <a:srgbClr val="FF0000"/>
                  </a:solidFill>
                  <a:latin typeface="Trebuchet MS" panose="020B0603020202020204" pitchFamily="34" charset="0"/>
                </a:rPr>
                <a:t>2</a:t>
              </a:r>
              <a:endParaRPr lang="en-GB" baseline="30000" dirty="0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444208" y="1795882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  <a:latin typeface="Trebuchet MS" panose="020B0603020202020204" pitchFamily="34" charset="0"/>
                </a:rPr>
                <a:t>24cm</a:t>
              </a:r>
              <a:r>
                <a:rPr lang="en-GB" baseline="30000" dirty="0" smtClean="0">
                  <a:solidFill>
                    <a:srgbClr val="FF0000"/>
                  </a:solidFill>
                  <a:latin typeface="Trebuchet MS" panose="020B0603020202020204" pitchFamily="34" charset="0"/>
                </a:rPr>
                <a:t>2</a:t>
              </a:r>
              <a:endParaRPr lang="en-GB" baseline="30000" dirty="0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187403" y="1077524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A</a:t>
              </a:r>
              <a:endParaRPr lang="en-GB" sz="16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186628" y="2293390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B</a:t>
              </a:r>
              <a:endParaRPr lang="en-GB" sz="16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88024" y="2293390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C</a:t>
              </a:r>
              <a:endParaRPr lang="en-GB" sz="16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80112" y="421182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D</a:t>
              </a:r>
              <a:endParaRPr lang="en-GB" sz="16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746183" y="2293390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E</a:t>
              </a:r>
              <a:endParaRPr lang="en-GB" sz="16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634274" y="2306857"/>
              <a:ext cx="30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F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1194" y="4141790"/>
                <a:ext cx="1585690" cy="612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𝑫𝑭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𝑨𝑪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𝟏𝟎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𝟓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94" y="4141790"/>
                <a:ext cx="1585690" cy="6127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267744" y="4141790"/>
                <a:ext cx="1451038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𝑫𝑬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𝑨𝑩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𝟔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𝟑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4141790"/>
                <a:ext cx="1451038" cy="6127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158504" y="4141790"/>
                <a:ext cx="1438214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𝑬𝑭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𝑩𝑪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𝟖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𝟒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8504" y="4141790"/>
                <a:ext cx="1438214" cy="6127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067105" y="4262592"/>
                <a:ext cx="29097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𝑳𝒊𝒏𝒆𝒂𝒓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𝑺𝒄𝒂𝒍𝒆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𝑭𝒂𝒄𝒕𝒐𝒓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7105" y="4262592"/>
                <a:ext cx="2909771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331194" y="4983558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Discuss: how could we find an </a:t>
            </a:r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Area Scale Factor</a:t>
            </a:r>
            <a:r>
              <a:rPr lang="en-GB" sz="2400" dirty="0" smtClean="0">
                <a:latin typeface="Trebuchet MS" panose="020B0603020202020204" pitchFamily="34" charset="0"/>
              </a:rPr>
              <a:t>?</a:t>
            </a:r>
          </a:p>
          <a:p>
            <a:r>
              <a:rPr lang="en-GB" sz="2400" dirty="0" smtClean="0">
                <a:solidFill>
                  <a:sysClr val="windowText" lastClr="000000"/>
                </a:solidFill>
                <a:latin typeface="Trebuchet MS" panose="020B0603020202020204" pitchFamily="34" charset="0"/>
              </a:rPr>
              <a:t>What do you think it might be?</a:t>
            </a:r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endParaRPr lang="en-GB" sz="2400" b="1" i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74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1194" y="2804236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The </a:t>
            </a:r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Area Scale Factor </a:t>
            </a:r>
            <a:r>
              <a:rPr lang="en-GB" sz="2400" dirty="0" smtClean="0">
                <a:latin typeface="Trebuchet MS" panose="020B0603020202020204" pitchFamily="34" charset="0"/>
              </a:rPr>
              <a:t>is found by dividing the area of the larger shape by the area of the smaller shape.</a:t>
            </a:r>
          </a:p>
          <a:p>
            <a:endParaRPr lang="en-GB" sz="2400" b="1" i="1" dirty="0">
              <a:latin typeface="Trebuchet MS" panose="020B0603020202020204" pitchFamily="34" charset="0"/>
            </a:endParaRPr>
          </a:p>
          <a:p>
            <a:endParaRPr lang="en-GB" sz="2400" b="1" i="1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0868" y="3717671"/>
                <a:ext cx="2646878" cy="6674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𝑨𝒓𝒆𝒂</m:t>
                          </m:r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𝒐𝒇</m:t>
                          </m:r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𝑫𝑬𝑭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𝑨𝒓𝒆𝒂</m:t>
                          </m:r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𝒐𝒇</m:t>
                          </m:r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𝑨𝑩𝑪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𝟐𝟒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𝟔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GB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68" y="3717671"/>
                <a:ext cx="2646878" cy="66749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146779" y="3838473"/>
                <a:ext cx="29097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𝑳𝒊𝒏𝒆𝒂𝒓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𝑺𝒄𝒂𝒍𝒆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𝑭𝒂𝒄𝒕𝒐𝒓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779" y="3838473"/>
                <a:ext cx="2909771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10868" y="4509120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Discuss: Is there a connection between the </a:t>
            </a:r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Linear Scale Factor </a:t>
            </a:r>
            <a:r>
              <a:rPr lang="en-GB" sz="2400" dirty="0" smtClean="0">
                <a:latin typeface="Trebuchet MS" panose="020B0603020202020204" pitchFamily="34" charset="0"/>
              </a:rPr>
              <a:t>and the </a:t>
            </a:r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Area Scale Factor</a:t>
            </a:r>
            <a:r>
              <a:rPr lang="en-GB" sz="2400" dirty="0" smtClean="0">
                <a:latin typeface="Trebuchet MS" panose="020B0603020202020204" pitchFamily="34" charset="0"/>
              </a:rPr>
              <a:t>? </a:t>
            </a:r>
            <a:r>
              <a:rPr lang="en-GB" sz="2400" dirty="0" smtClean="0">
                <a:solidFill>
                  <a:sysClr val="windowText" lastClr="000000"/>
                </a:solidFill>
                <a:latin typeface="Trebuchet MS" panose="020B0603020202020204" pitchFamily="34" charset="0"/>
              </a:rPr>
              <a:t>What do you think it might be?</a:t>
            </a:r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endParaRPr lang="en-GB" sz="2400" b="1" i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291445" y="3838473"/>
                <a:ext cx="26981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𝑨𝒓𝒆𝒂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𝑺𝒄𝒂𝒍𝒆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𝑭𝒂𝒄𝒕𝒐𝒓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GB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445" y="3838473"/>
                <a:ext cx="2698175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32612" y="5709449"/>
            <a:ext cx="8568952" cy="10156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GB" sz="100" b="1" i="1" dirty="0" smtClean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Area Scale Factor</a:t>
            </a:r>
            <a:r>
              <a:rPr lang="en-GB" sz="2400" dirty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= (</a:t>
            </a:r>
            <a:r>
              <a:rPr lang="en-GB" sz="2400" b="1" i="1" dirty="0">
                <a:solidFill>
                  <a:srgbClr val="FF0000"/>
                </a:solidFill>
                <a:latin typeface="Trebuchet MS" panose="020B0603020202020204" pitchFamily="34" charset="0"/>
              </a:rPr>
              <a:t>Linear Scale </a:t>
            </a:r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Factor</a:t>
            </a:r>
            <a:r>
              <a:rPr lang="en-GB" sz="2400" dirty="0" smtClean="0">
                <a:latin typeface="Trebuchet MS" panose="020B0603020202020204" pitchFamily="34" charset="0"/>
              </a:rPr>
              <a:t>)</a:t>
            </a:r>
            <a:r>
              <a:rPr lang="en-GB" sz="2400" baseline="30000" dirty="0" smtClean="0">
                <a:latin typeface="Trebuchet MS" panose="020B0603020202020204" pitchFamily="34" charset="0"/>
              </a:rPr>
              <a:t>2</a:t>
            </a:r>
          </a:p>
          <a:p>
            <a:pPr algn="ctr"/>
            <a:r>
              <a:rPr lang="en-GB" sz="2400" dirty="0" smtClean="0">
                <a:solidFill>
                  <a:sysClr val="windowText" lastClr="000000"/>
                </a:solidFill>
                <a:latin typeface="Trebuchet MS" panose="020B0603020202020204" pitchFamily="34" charset="0"/>
              </a:rPr>
              <a:t>Why do you think that might be?</a:t>
            </a:r>
            <a:endParaRPr lang="en-GB" sz="240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endParaRPr lang="en-GB" sz="1000" b="1" i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550756" y="295578"/>
            <a:ext cx="6129827" cy="2349833"/>
            <a:chOff x="2854035" y="421182"/>
            <a:chExt cx="6129827" cy="2349833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74" t="25088" r="19967" b="35562"/>
            <a:stretch/>
          </p:blipFill>
          <p:spPr bwMode="auto">
            <a:xfrm>
              <a:off x="2854035" y="590459"/>
              <a:ext cx="6129827" cy="2180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3347864" y="1836503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  <a:latin typeface="Trebuchet MS" panose="020B0603020202020204" pitchFamily="34" charset="0"/>
                </a:rPr>
                <a:t>6cm</a:t>
              </a:r>
              <a:r>
                <a:rPr lang="en-GB" baseline="30000" dirty="0" smtClean="0">
                  <a:solidFill>
                    <a:srgbClr val="FF0000"/>
                  </a:solidFill>
                  <a:latin typeface="Trebuchet MS" panose="020B0603020202020204" pitchFamily="34" charset="0"/>
                </a:rPr>
                <a:t>2</a:t>
              </a:r>
              <a:endParaRPr lang="en-GB" baseline="30000" dirty="0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444208" y="1795882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  <a:latin typeface="Trebuchet MS" panose="020B0603020202020204" pitchFamily="34" charset="0"/>
                </a:rPr>
                <a:t>24cm</a:t>
              </a:r>
              <a:r>
                <a:rPr lang="en-GB" baseline="30000" dirty="0" smtClean="0">
                  <a:solidFill>
                    <a:srgbClr val="FF0000"/>
                  </a:solidFill>
                  <a:latin typeface="Trebuchet MS" panose="020B0603020202020204" pitchFamily="34" charset="0"/>
                </a:rPr>
                <a:t>2</a:t>
              </a:r>
              <a:endParaRPr lang="en-GB" baseline="30000" dirty="0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87403" y="1077524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A</a:t>
              </a:r>
              <a:endParaRPr lang="en-GB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86628" y="2293390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B</a:t>
              </a:r>
              <a:endParaRPr lang="en-GB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788024" y="2293390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C</a:t>
              </a:r>
              <a:endParaRPr lang="en-GB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580112" y="421182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D</a:t>
              </a:r>
              <a:endParaRPr lang="en-GB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746183" y="2293390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E</a:t>
              </a:r>
              <a:endParaRPr lang="en-GB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634274" y="2306857"/>
              <a:ext cx="30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282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18" grpId="0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88640"/>
            <a:ext cx="8712968" cy="4770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GB" sz="100" b="1" i="1" dirty="0" smtClean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Area Scale Factor</a:t>
            </a:r>
            <a:r>
              <a:rPr lang="en-GB" sz="2400" dirty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= (</a:t>
            </a:r>
            <a:r>
              <a:rPr lang="en-GB" sz="2400" b="1" i="1" dirty="0">
                <a:solidFill>
                  <a:srgbClr val="FF0000"/>
                </a:solidFill>
                <a:latin typeface="Trebuchet MS" panose="020B0603020202020204" pitchFamily="34" charset="0"/>
              </a:rPr>
              <a:t>Linear Scale </a:t>
            </a:r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Factor</a:t>
            </a:r>
            <a:r>
              <a:rPr lang="en-GB" sz="2400" dirty="0" smtClean="0">
                <a:latin typeface="Trebuchet MS" panose="020B0603020202020204" pitchFamily="34" charset="0"/>
              </a:rPr>
              <a:t>)</a:t>
            </a:r>
            <a:r>
              <a:rPr lang="en-GB" sz="2400" baseline="30000" dirty="0" smtClean="0">
                <a:latin typeface="Trebuchet MS" panose="020B0603020202020204" pitchFamily="34" charset="0"/>
              </a:rPr>
              <a:t>2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/>
              <a:t>How much bigger is Square B compared to Square A?</a:t>
            </a:r>
            <a:endParaRPr lang="en-GB" sz="2800" dirty="0"/>
          </a:p>
        </p:txBody>
      </p:sp>
      <p:sp>
        <p:nvSpPr>
          <p:cNvPr id="6" name="Rectangle 5"/>
          <p:cNvSpPr/>
          <p:nvPr/>
        </p:nvSpPr>
        <p:spPr>
          <a:xfrm>
            <a:off x="5645937" y="2486031"/>
            <a:ext cx="1008112" cy="9444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06284" y="2513023"/>
            <a:ext cx="936104" cy="93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54049" y="2494415"/>
            <a:ext cx="1008112" cy="9361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45937" y="3422135"/>
            <a:ext cx="1008112" cy="9444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54049" y="3430519"/>
            <a:ext cx="999728" cy="9277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74362" y="2494415"/>
            <a:ext cx="1987799" cy="18722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7624" y="204297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Trebuchet MS" panose="020B0603020202020204" pitchFamily="34" charset="0"/>
              </a:rPr>
              <a:t>5</a:t>
            </a:r>
            <a:r>
              <a:rPr lang="en-GB" sz="2400" dirty="0" smtClean="0">
                <a:latin typeface="Trebuchet MS" panose="020B0603020202020204" pitchFamily="34" charset="0"/>
              </a:rPr>
              <a:t>cm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6885" y="2750242"/>
            <a:ext cx="755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Trebuchet MS" panose="020B0603020202020204" pitchFamily="34" charset="0"/>
              </a:rPr>
              <a:t>5</a:t>
            </a:r>
            <a:r>
              <a:rPr lang="en-GB" sz="2400" dirty="0" smtClean="0">
                <a:latin typeface="Trebuchet MS" panose="020B0603020202020204" pitchFamily="34" charset="0"/>
              </a:rPr>
              <a:t>cm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22001" y="202436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10cm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46209" y="3134103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10cm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1520" y="3782624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rebuchet MS" panose="020B0603020202020204" pitchFamily="34" charset="0"/>
              </a:rPr>
              <a:t>	     A		B	    SF</a:t>
            </a:r>
          </a:p>
          <a:p>
            <a:r>
              <a:rPr lang="en-GB" sz="2400" b="1" dirty="0" smtClean="0">
                <a:latin typeface="Trebuchet MS" panose="020B0603020202020204" pitchFamily="34" charset="0"/>
              </a:rPr>
              <a:t>Length: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   5cm     	10cm 	    </a:t>
            </a:r>
            <a:r>
              <a:rPr lang="en-GB" sz="2400" b="1" dirty="0" smtClean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2</a:t>
            </a:r>
          </a:p>
          <a:p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Area:      25cm</a:t>
            </a:r>
            <a:r>
              <a:rPr lang="en-GB" sz="2400" b="1" baseline="300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2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  	100cm</a:t>
            </a:r>
            <a:r>
              <a:rPr lang="en-GB" sz="2400" b="1" baseline="300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2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  </a:t>
            </a:r>
            <a:r>
              <a:rPr lang="en-GB" sz="2400" b="1" dirty="0" smtClean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2</a:t>
            </a:r>
            <a:r>
              <a:rPr lang="en-GB" sz="2400" b="1" baseline="30000" dirty="0" smtClean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2 </a:t>
            </a:r>
            <a:r>
              <a:rPr lang="en-GB" sz="2400" b="1" dirty="0" smtClean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= 4</a:t>
            </a:r>
            <a:endParaRPr lang="en-GB" sz="2400" b="1" baseline="30000" dirty="0" smtClean="0">
              <a:solidFill>
                <a:srgbClr val="FF0000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90721" y="5030553"/>
                <a:ext cx="802569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The lengths of Square A have doubled in both dimensions, first the length is doubled, then the width.</a:t>
                </a:r>
              </a:p>
              <a:p>
                <a:r>
                  <a:rPr lang="en-GB" sz="2400" dirty="0">
                    <a:latin typeface="Trebuchet MS" panose="020B0603020202020204" pitchFamily="34" charset="0"/>
                  </a:rPr>
                  <a:t>Multiplying by the same number twice in succession is the same as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squaring: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×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2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2 </a:t>
                </a:r>
                <a:r>
                  <a:rPr lang="en-GB" sz="2400" dirty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2²</a:t>
                </a:r>
                <a:endParaRPr lang="en-GB" sz="24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21" y="5030553"/>
                <a:ext cx="8025695" cy="1569660"/>
              </a:xfrm>
              <a:prstGeom prst="rect">
                <a:avLst/>
              </a:prstGeom>
              <a:blipFill rotWithShape="1">
                <a:blip r:embed="rId2"/>
                <a:stretch>
                  <a:fillRect l="-1216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5973199" y="1634534"/>
            <a:ext cx="13901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Square B</a:t>
            </a:r>
            <a:endParaRPr lang="en-GB" sz="24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61644" y="1599931"/>
            <a:ext cx="13795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Square A</a:t>
            </a:r>
            <a:endParaRPr lang="en-GB" sz="24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02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  <p:bldP spid="10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1"/>
          <a:stretch/>
        </p:blipFill>
        <p:spPr bwMode="auto">
          <a:xfrm>
            <a:off x="133350" y="260648"/>
            <a:ext cx="8875713" cy="38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68332"/>
            <a:ext cx="7627937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02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12" b="54881"/>
          <a:stretch/>
        </p:blipFill>
        <p:spPr bwMode="auto">
          <a:xfrm>
            <a:off x="171449" y="1024073"/>
            <a:ext cx="8843594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59"/>
          <a:stretch/>
        </p:blipFill>
        <p:spPr bwMode="auto">
          <a:xfrm>
            <a:off x="323528" y="2708920"/>
            <a:ext cx="3781013" cy="392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5522" y="188640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On your whiteboards: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02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59"/>
          <a:stretch/>
        </p:blipFill>
        <p:spPr bwMode="auto">
          <a:xfrm>
            <a:off x="308066" y="2136134"/>
            <a:ext cx="3609265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12" b="54881"/>
          <a:stretch/>
        </p:blipFill>
        <p:spPr bwMode="auto">
          <a:xfrm>
            <a:off x="171449" y="836712"/>
            <a:ext cx="8432999" cy="157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5522" y="188640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On your whiteboards: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050" y="2416002"/>
            <a:ext cx="5907430" cy="80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241" y="3247457"/>
            <a:ext cx="4005225" cy="168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023"/>
          <a:stretch/>
        </p:blipFill>
        <p:spPr bwMode="auto">
          <a:xfrm>
            <a:off x="178942" y="5733257"/>
            <a:ext cx="8814951" cy="944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3917331" y="6205573"/>
            <a:ext cx="5090059" cy="47231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i="1" kern="0" dirty="0" smtClean="0">
                <a:solidFill>
                  <a:schemeClr val="accent6"/>
                </a:solidFill>
                <a:latin typeface="Trebuchet MS" panose="020B0603020202020204" pitchFamily="34" charset="0"/>
              </a:rPr>
              <a:t>Is there another method?</a:t>
            </a:r>
            <a:endParaRPr lang="en-GB" sz="3200" i="1" kern="0" dirty="0">
              <a:solidFill>
                <a:schemeClr val="accent6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79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5522" y="188640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On your whiteboards: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115" b="54624"/>
          <a:stretch/>
        </p:blipFill>
        <p:spPr bwMode="auto">
          <a:xfrm>
            <a:off x="242888" y="980728"/>
            <a:ext cx="4185096" cy="1665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707013" y="1628800"/>
            <a:ext cx="5119712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42888" y="4077072"/>
                <a:ext cx="6489352" cy="2640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𝑳𝑺𝑭</m:t>
                      </m:r>
                      <m:r>
                        <a:rPr lang="en-GB" sz="2400" b="1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 = </m:t>
                      </m:r>
                      <m:f>
                        <m:fPr>
                          <m:ctrlPr>
                            <a:rPr lang="en-GB" sz="2400" b="1" i="1" dirty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1" i="1" dirty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𝟔𝟕</m:t>
                          </m:r>
                          <m:r>
                            <a:rPr lang="en-GB" sz="2400" b="1" i="1" dirty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.</m:t>
                          </m:r>
                          <m:r>
                            <a:rPr lang="en-GB" sz="2400" b="1" i="1" dirty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𝟓</m:t>
                          </m:r>
                        </m:num>
                        <m:den>
                          <m:r>
                            <a:rPr lang="en-GB" sz="2400" b="1" i="1" dirty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𝟏𝟓</m:t>
                          </m:r>
                        </m:den>
                      </m:f>
                      <m:r>
                        <a:rPr lang="en-GB" sz="2400" b="1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𝟒</m:t>
                      </m:r>
                      <m:r>
                        <a:rPr lang="en-GB" sz="2400" b="1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2400" b="1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𝟓</m:t>
                      </m:r>
                    </m:oMath>
                  </m:oMathPara>
                </a14:m>
                <a:endParaRPr lang="en-GB" sz="2400" b="1" dirty="0" smtClean="0">
                  <a:solidFill>
                    <a:srgbClr val="00B050"/>
                  </a:solidFill>
                </a:endParaRPr>
              </a:p>
              <a:p>
                <a:endParaRPr lang="en-GB" sz="2400" b="1" i="1" dirty="0" smtClean="0">
                  <a:solidFill>
                    <a:srgbClr val="00B05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𝑨</m:t>
                      </m:r>
                      <m:r>
                        <a:rPr lang="en-GB" sz="2400" b="1" i="1" dirty="0">
                          <a:solidFill>
                            <a:srgbClr val="00B050"/>
                          </a:solidFill>
                          <a:latin typeface="Cambria Math"/>
                        </a:rPr>
                        <m:t>𝑺𝑭</m:t>
                      </m:r>
                      <m:r>
                        <a:rPr lang="en-GB" sz="2400" b="1" i="1" dirty="0">
                          <a:solidFill>
                            <a:srgbClr val="00B050"/>
                          </a:solidFill>
                          <a:latin typeface="Cambria Math"/>
                        </a:rPr>
                        <m:t> = </m:t>
                      </m:r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𝟒</m:t>
                          </m:r>
                          <m:r>
                            <a:rPr lang="en-GB" sz="2400" b="1" i="1" dirty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.</m:t>
                          </m:r>
                          <m:r>
                            <a:rPr lang="en-GB" sz="2400" b="1" i="1" dirty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𝟓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2400" b="1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𝟐𝟎</m:t>
                      </m:r>
                      <m:r>
                        <a:rPr lang="en-GB" sz="2400" b="1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2400" b="1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𝟐𝟓</m:t>
                      </m:r>
                    </m:oMath>
                  </m:oMathPara>
                </a14:m>
                <a:endParaRPr lang="en-GB" sz="2400" b="1" dirty="0" smtClean="0">
                  <a:solidFill>
                    <a:srgbClr val="00B050"/>
                  </a:solidFill>
                </a:endParaRPr>
              </a:p>
              <a:p>
                <a:endParaRPr lang="en-GB" sz="2400" b="1" i="1" dirty="0" smtClean="0">
                  <a:solidFill>
                    <a:srgbClr val="00B05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𝑨𝒓𝒆𝒂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𝒐𝒇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𝑩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𝑨𝒓𝒆𝒂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𝒐𝒇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𝑨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</a:rPr>
                        <m:t>𝑨𝑺𝑭</m:t>
                      </m:r>
                    </m:oMath>
                  </m:oMathPara>
                </a14:m>
                <a:endParaRPr lang="en-GB" sz="2400" b="1" i="1" dirty="0" smtClean="0">
                  <a:solidFill>
                    <a:srgbClr val="00B050"/>
                  </a:solidFill>
                  <a:latin typeface="Cambria Math"/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00B050"/>
                          </a:solidFill>
                          <a:latin typeface="Cambria Math"/>
                        </a:rPr>
                        <m:t>𝑨𝒓𝒆𝒂</m:t>
                      </m:r>
                      <m:r>
                        <a:rPr lang="en-GB" sz="2400" b="1" i="1">
                          <a:solidFill>
                            <a:srgbClr val="00B05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b="1" i="1">
                          <a:solidFill>
                            <a:srgbClr val="00B050"/>
                          </a:solidFill>
                          <a:latin typeface="Cambria Math"/>
                        </a:rPr>
                        <m:t>𝒐𝒇</m:t>
                      </m:r>
                      <m:r>
                        <a:rPr lang="en-GB" sz="2400" b="1" i="1">
                          <a:solidFill>
                            <a:srgbClr val="00B05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b="1" i="1">
                          <a:solidFill>
                            <a:srgbClr val="00B050"/>
                          </a:solidFill>
                          <a:latin typeface="Cambria Math"/>
                        </a:rPr>
                        <m:t>𝑩</m:t>
                      </m:r>
                      <m:r>
                        <a:rPr lang="en-GB" sz="2400" b="1" i="1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𝟏𝟓𝟎</m:t>
                      </m:r>
                      <m:r>
                        <a:rPr lang="en-GB" sz="2400" b="1" i="1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</a:rPr>
                        <m:t>𝟐𝟎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</a:rPr>
                        <m:t>𝟐𝟓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</a:rPr>
                        <m:t>𝟑𝟎𝟑𝟕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</a:rPr>
                        <m:t>𝟓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i="1" dirty="0">
                  <a:solidFill>
                    <a:srgbClr val="00B050"/>
                  </a:solidFill>
                  <a:latin typeface="Cambria Math"/>
                  <a:ea typeface="Cambria Math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88" y="4077072"/>
                <a:ext cx="6489352" cy="2640338"/>
              </a:xfrm>
              <a:prstGeom prst="rect">
                <a:avLst/>
              </a:prstGeom>
              <a:blipFill rotWithShape="1">
                <a:blip r:embed="rId3"/>
                <a:stretch>
                  <a:fillRect l="-2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379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5522" y="188640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On your whiteboards: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58" y="1052736"/>
            <a:ext cx="8773830" cy="440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62" y="5589240"/>
            <a:ext cx="7620390" cy="1071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00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6853"/>
          <a:stretch/>
        </p:blipFill>
        <p:spPr bwMode="auto">
          <a:xfrm>
            <a:off x="150314" y="201966"/>
            <a:ext cx="4781725" cy="148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94340" b="40861"/>
          <a:stretch/>
        </p:blipFill>
        <p:spPr bwMode="auto">
          <a:xfrm>
            <a:off x="4597849" y="170941"/>
            <a:ext cx="541278" cy="58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56" b="53706"/>
          <a:stretch/>
        </p:blipFill>
        <p:spPr bwMode="auto">
          <a:xfrm>
            <a:off x="323528" y="1916832"/>
            <a:ext cx="3561812" cy="273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" r="53954" b="62700"/>
          <a:stretch/>
        </p:blipFill>
        <p:spPr bwMode="auto">
          <a:xfrm>
            <a:off x="5063106" y="201966"/>
            <a:ext cx="3851209" cy="1113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92"/>
          <a:stretch/>
        </p:blipFill>
        <p:spPr bwMode="auto">
          <a:xfrm>
            <a:off x="4536042" y="1556792"/>
            <a:ext cx="4410841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05"/>
          <a:stretch/>
        </p:blipFill>
        <p:spPr bwMode="auto">
          <a:xfrm>
            <a:off x="169517" y="4518076"/>
            <a:ext cx="7975620" cy="1659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90"/>
          <a:stretch/>
        </p:blipFill>
        <p:spPr bwMode="auto">
          <a:xfrm>
            <a:off x="7740352" y="5669455"/>
            <a:ext cx="1206530" cy="1017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1686" y="280123"/>
            <a:ext cx="360040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1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03066" y="246148"/>
            <a:ext cx="360040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2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1686" y="4651501"/>
            <a:ext cx="360040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3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06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6853"/>
          <a:stretch/>
        </p:blipFill>
        <p:spPr bwMode="auto">
          <a:xfrm>
            <a:off x="150314" y="201966"/>
            <a:ext cx="4781725" cy="148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94340" b="40861"/>
          <a:stretch/>
        </p:blipFill>
        <p:spPr bwMode="auto">
          <a:xfrm>
            <a:off x="4597849" y="170941"/>
            <a:ext cx="541278" cy="58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56" b="53706"/>
          <a:stretch/>
        </p:blipFill>
        <p:spPr bwMode="auto">
          <a:xfrm>
            <a:off x="323528" y="1916832"/>
            <a:ext cx="3561812" cy="273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" r="53954" b="62700"/>
          <a:stretch/>
        </p:blipFill>
        <p:spPr bwMode="auto">
          <a:xfrm>
            <a:off x="5063106" y="201966"/>
            <a:ext cx="3851209" cy="1113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92"/>
          <a:stretch/>
        </p:blipFill>
        <p:spPr bwMode="auto">
          <a:xfrm>
            <a:off x="4536042" y="1556792"/>
            <a:ext cx="4410841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05"/>
          <a:stretch/>
        </p:blipFill>
        <p:spPr bwMode="auto">
          <a:xfrm>
            <a:off x="169517" y="4518076"/>
            <a:ext cx="7975620" cy="1659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90"/>
          <a:stretch/>
        </p:blipFill>
        <p:spPr bwMode="auto">
          <a:xfrm>
            <a:off x="7740352" y="5669455"/>
            <a:ext cx="1206530" cy="1017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9" r="63594"/>
          <a:stretch/>
        </p:blipFill>
        <p:spPr bwMode="auto">
          <a:xfrm>
            <a:off x="2870959" y="1798436"/>
            <a:ext cx="983851" cy="434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8"/>
          <a:stretch/>
        </p:blipFill>
        <p:spPr bwMode="auto">
          <a:xfrm>
            <a:off x="7641081" y="1649215"/>
            <a:ext cx="1008112" cy="53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6"/>
          <a:stretch/>
        </p:blipFill>
        <p:spPr bwMode="auto">
          <a:xfrm>
            <a:off x="5471613" y="5953000"/>
            <a:ext cx="1269849" cy="449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61686" y="280123"/>
            <a:ext cx="360040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1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03066" y="246148"/>
            <a:ext cx="360040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2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1686" y="4651501"/>
            <a:ext cx="360040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3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33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3604" y="1078423"/>
            <a:ext cx="8724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Trebuchet MS" panose="020B0603020202020204" pitchFamily="34" charset="0"/>
              </a:rPr>
              <a:t>A company makes monsters</a:t>
            </a:r>
            <a:r>
              <a:rPr lang="en-GB" sz="2000" dirty="0" smtClean="0">
                <a:latin typeface="Trebuchet MS" panose="020B0603020202020204" pitchFamily="34" charset="0"/>
              </a:rPr>
              <a:t>.</a:t>
            </a:r>
          </a:p>
          <a:p>
            <a:endParaRPr lang="en-GB" sz="2000" dirty="0">
              <a:latin typeface="Trebuchet MS" panose="020B0603020202020204" pitchFamily="34" charset="0"/>
            </a:endParaRPr>
          </a:p>
          <a:p>
            <a:r>
              <a:rPr lang="en-GB" sz="2000" dirty="0" smtClean="0">
                <a:latin typeface="Trebuchet MS" panose="020B0603020202020204" pitchFamily="34" charset="0"/>
              </a:rPr>
              <a:t>The </a:t>
            </a:r>
            <a:r>
              <a:rPr lang="en-GB" sz="2000" dirty="0">
                <a:latin typeface="Trebuchet MS" panose="020B0603020202020204" pitchFamily="34" charset="0"/>
              </a:rPr>
              <a:t>company makes small </a:t>
            </a:r>
            <a:r>
              <a:rPr lang="en-GB" sz="2000" dirty="0" smtClean="0">
                <a:latin typeface="Trebuchet MS" panose="020B0603020202020204" pitchFamily="34" charset="0"/>
              </a:rPr>
              <a:t>monsters</a:t>
            </a:r>
          </a:p>
          <a:p>
            <a:r>
              <a:rPr lang="en-GB" sz="2000" dirty="0" smtClean="0">
                <a:latin typeface="Trebuchet MS" panose="020B0603020202020204" pitchFamily="34" charset="0"/>
              </a:rPr>
              <a:t>with </a:t>
            </a:r>
            <a:r>
              <a:rPr lang="en-GB" sz="2000" dirty="0">
                <a:latin typeface="Trebuchet MS" panose="020B0603020202020204" pitchFamily="34" charset="0"/>
              </a:rPr>
              <a:t>a height of 20 cm</a:t>
            </a:r>
            <a:r>
              <a:rPr lang="en-GB" sz="2000" dirty="0" smtClean="0">
                <a:latin typeface="Trebuchet MS" panose="020B0603020202020204" pitchFamily="34" charset="0"/>
              </a:rPr>
              <a:t>.</a:t>
            </a:r>
          </a:p>
          <a:p>
            <a:endParaRPr lang="en-GB" sz="2000" dirty="0" smtClean="0">
              <a:latin typeface="Trebuchet MS" panose="020B0603020202020204" pitchFamily="34" charset="0"/>
            </a:endParaRPr>
          </a:p>
          <a:p>
            <a:r>
              <a:rPr lang="en-GB" sz="2000" dirty="0" smtClean="0">
                <a:latin typeface="Trebuchet MS" panose="020B0603020202020204" pitchFamily="34" charset="0"/>
              </a:rPr>
              <a:t>A </a:t>
            </a:r>
            <a:r>
              <a:rPr lang="en-GB" sz="2000" dirty="0">
                <a:latin typeface="Trebuchet MS" panose="020B0603020202020204" pitchFamily="34" charset="0"/>
              </a:rPr>
              <a:t>small monster has a surface area of 300 cm</a:t>
            </a:r>
            <a:r>
              <a:rPr lang="en-GB" sz="2000" baseline="30000" dirty="0">
                <a:latin typeface="Trebuchet MS" panose="020B0603020202020204" pitchFamily="34" charset="0"/>
              </a:rPr>
              <a:t>2</a:t>
            </a:r>
            <a:r>
              <a:rPr lang="en-GB" sz="2000" dirty="0" smtClean="0">
                <a:latin typeface="Trebuchet MS" panose="020B0603020202020204" pitchFamily="34" charset="0"/>
              </a:rPr>
              <a:t>.</a:t>
            </a:r>
          </a:p>
          <a:p>
            <a:endParaRPr lang="en-GB" sz="2000" dirty="0">
              <a:latin typeface="Trebuchet MS" panose="020B0603020202020204" pitchFamily="34" charset="0"/>
            </a:endParaRPr>
          </a:p>
          <a:p>
            <a:r>
              <a:rPr lang="en-GB" sz="2000" dirty="0" smtClean="0">
                <a:latin typeface="Trebuchet MS" panose="020B0603020202020204" pitchFamily="34" charset="0"/>
              </a:rPr>
              <a:t>The </a:t>
            </a:r>
            <a:r>
              <a:rPr lang="en-GB" sz="2000" dirty="0">
                <a:latin typeface="Trebuchet MS" panose="020B0603020202020204" pitchFamily="34" charset="0"/>
              </a:rPr>
              <a:t>company also makes large monsters with a height of </a:t>
            </a:r>
            <a:r>
              <a:rPr lang="en-GB" sz="2000" dirty="0" smtClean="0">
                <a:latin typeface="Trebuchet MS" panose="020B0603020202020204" pitchFamily="34" charset="0"/>
              </a:rPr>
              <a:t>120cm.</a:t>
            </a:r>
          </a:p>
          <a:p>
            <a:endParaRPr lang="en-GB" sz="2000" dirty="0">
              <a:latin typeface="Trebuchet MS" panose="020B0603020202020204" pitchFamily="34" charset="0"/>
            </a:endParaRPr>
          </a:p>
          <a:p>
            <a:r>
              <a:rPr lang="en-GB" sz="2000" dirty="0" smtClean="0">
                <a:latin typeface="Trebuchet MS" panose="020B0603020202020204" pitchFamily="34" charset="0"/>
              </a:rPr>
              <a:t>A </a:t>
            </a:r>
            <a:r>
              <a:rPr lang="en-GB" sz="2000" dirty="0">
                <a:latin typeface="Trebuchet MS" panose="020B0603020202020204" pitchFamily="34" charset="0"/>
              </a:rPr>
              <a:t>small monster and a large monster are mathematically similar</a:t>
            </a:r>
            <a:r>
              <a:rPr lang="en-GB" sz="2000" dirty="0" smtClean="0">
                <a:latin typeface="Trebuchet MS" panose="020B0603020202020204" pitchFamily="34" charset="0"/>
              </a:rPr>
              <a:t>.</a:t>
            </a:r>
          </a:p>
          <a:p>
            <a:endParaRPr lang="en-GB" sz="2000" dirty="0">
              <a:latin typeface="Trebuchet MS" panose="020B0603020202020204" pitchFamily="34" charset="0"/>
            </a:endParaRPr>
          </a:p>
          <a:p>
            <a:r>
              <a:rPr lang="en-GB" sz="2000" dirty="0" smtClean="0">
                <a:latin typeface="Trebuchet MS" panose="020B0603020202020204" pitchFamily="34" charset="0"/>
              </a:rPr>
              <a:t>Work </a:t>
            </a:r>
            <a:r>
              <a:rPr lang="en-GB" sz="2000" dirty="0">
                <a:latin typeface="Trebuchet MS" panose="020B0603020202020204" pitchFamily="34" charset="0"/>
              </a:rPr>
              <a:t>out the surface area of a large monster</a:t>
            </a:r>
            <a:r>
              <a:rPr lang="en-GB" sz="2000" dirty="0" smtClean="0">
                <a:latin typeface="Trebuchet MS" panose="020B0603020202020204" pitchFamily="34" charset="0"/>
              </a:rPr>
              <a:t>.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332655"/>
            <a:ext cx="3492388" cy="2043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2"/>
          <p:cNvSpPr txBox="1">
            <a:spLocks/>
          </p:cNvSpPr>
          <p:nvPr/>
        </p:nvSpPr>
        <p:spPr bwMode="auto">
          <a:xfrm>
            <a:off x="203605" y="169019"/>
            <a:ext cx="830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Exam Question</a:t>
            </a:r>
            <a:endParaRPr lang="en-GB" kern="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5" y="5445224"/>
            <a:ext cx="9046525" cy="127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18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5522" y="18864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How is this question different?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1"/>
          <a:stretch/>
        </p:blipFill>
        <p:spPr bwMode="auto">
          <a:xfrm>
            <a:off x="107503" y="980728"/>
            <a:ext cx="6273215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80903"/>
            <a:ext cx="390525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40649" y="4547699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?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63328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51" r="35696" b="18575"/>
          <a:stretch/>
        </p:blipFill>
        <p:spPr bwMode="auto">
          <a:xfrm>
            <a:off x="179512" y="4149080"/>
            <a:ext cx="8072252" cy="143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75" b="65013"/>
          <a:stretch/>
        </p:blipFill>
        <p:spPr bwMode="auto">
          <a:xfrm>
            <a:off x="179512" y="188639"/>
            <a:ext cx="5024489" cy="270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6" t="2103" r="24704" b="41202"/>
          <a:stretch/>
        </p:blipFill>
        <p:spPr bwMode="auto">
          <a:xfrm>
            <a:off x="5364088" y="260647"/>
            <a:ext cx="3168352" cy="3868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76" t="61218"/>
          <a:stretch/>
        </p:blipFill>
        <p:spPr bwMode="auto">
          <a:xfrm>
            <a:off x="5838081" y="4650639"/>
            <a:ext cx="3216640" cy="209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27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51" r="35696" b="18575"/>
          <a:stretch/>
        </p:blipFill>
        <p:spPr bwMode="auto">
          <a:xfrm>
            <a:off x="179512" y="4149080"/>
            <a:ext cx="8072252" cy="143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75" b="65013"/>
          <a:stretch/>
        </p:blipFill>
        <p:spPr bwMode="auto">
          <a:xfrm>
            <a:off x="179512" y="188639"/>
            <a:ext cx="5024489" cy="270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6" t="2103" r="24704" b="41202"/>
          <a:stretch/>
        </p:blipFill>
        <p:spPr bwMode="auto">
          <a:xfrm>
            <a:off x="5364088" y="260647"/>
            <a:ext cx="3168352" cy="3868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76" t="61218"/>
          <a:stretch/>
        </p:blipFill>
        <p:spPr bwMode="auto">
          <a:xfrm>
            <a:off x="5838081" y="4650639"/>
            <a:ext cx="3216640" cy="209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9" b="50000"/>
          <a:stretch/>
        </p:blipFill>
        <p:spPr bwMode="auto">
          <a:xfrm>
            <a:off x="827584" y="2896720"/>
            <a:ext cx="3948439" cy="369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1660"/>
          <a:stretch/>
        </p:blipFill>
        <p:spPr bwMode="auto">
          <a:xfrm>
            <a:off x="971600" y="5611897"/>
            <a:ext cx="1513834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818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5522" y="188640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On your whiteboards: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908720"/>
            <a:ext cx="8792043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35" y="3356572"/>
            <a:ext cx="8578807" cy="3312788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33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>Roots of equations;#204</OldUnits>
    <Description0 xmlns="e2e12665-0a52-44fa-93fc-755654ed6771" xsi:nil="true"/>
    <InUnits xmlns="e2e12665-0a52-44fa-93fc-755654ed6771">
      <Value>195</Value>
      <Value>326</Value>
    </InUnits>
    <OID xmlns="e2e12665-0a52-44fa-93fc-755654ed6771">1333</OID>
    <ForStudents xmlns="e2e12665-0a52-44fa-93fc-755654ed6771">false</ForStudents>
  </documentManagement>
</p:properties>
</file>

<file path=customXml/item2.xml><?xml version="1.0" encoding="utf-8"?>
<LongProperties xmlns="http://schemas.microsoft.com/office/2006/metadata/longPropertie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9A164691-E97F-4D0F-8408-005A73EE6A0E}">
  <ds:schemaRefs>
    <ds:schemaRef ds:uri="http://purl.org/dc/terms/"/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e2e12665-0a52-44fa-93fc-755654ed6771"/>
    <ds:schemaRef ds:uri="http://schemas.microsoft.com/office/2006/metadata/properties"/>
    <ds:schemaRef ds:uri="http://purl.org/dc/elements/1.1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974BD0D-988D-4B9F-B025-DD2AE5054CE7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7F995F38-2128-4026-80F6-8529813A7EC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B3865BD-E109-4E8F-B3A1-582FA800F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2256</TotalTime>
  <Words>543</Words>
  <Application>Microsoft Office PowerPoint</Application>
  <PresentationFormat>On-screen Show (4:3)</PresentationFormat>
  <Paragraphs>93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29</vt:i4>
      </vt:variant>
      <vt:variant>
        <vt:lpstr>Slide Titles</vt:lpstr>
      </vt:variant>
      <vt:variant>
        <vt:i4>20</vt:i4>
      </vt:variant>
    </vt:vector>
  </HeadingPairs>
  <TitlesOfParts>
    <vt:vector size="49" baseType="lpstr">
      <vt:lpstr>1_Archway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2_Archway</vt:lpstr>
      <vt:lpstr>3_Archway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4_Archway</vt:lpstr>
      <vt:lpstr>PowerPoint Presentation</vt:lpstr>
      <vt:lpstr>What is the difference between congruence and similarity?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 your whiteboards:</vt:lpstr>
      <vt:lpstr>On your whiteboards:</vt:lpstr>
      <vt:lpstr>On your whiteboards:</vt:lpstr>
      <vt:lpstr>On your whiteboards:</vt:lpstr>
      <vt:lpstr>PowerPoint Presentation</vt:lpstr>
      <vt:lpstr>PowerPoint Presentation</vt:lpstr>
      <vt:lpstr>PowerPoint Presentation</vt:lpstr>
      <vt:lpstr>How is this question different?</vt:lpstr>
      <vt:lpstr>PowerPoint Presentation</vt:lpstr>
      <vt:lpstr>PowerPoint Presentation</vt:lpstr>
      <vt:lpstr>On your whiteboards: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BWA; K Tilson; A Codd</dc:creator>
  <cp:lastModifiedBy>A Codd</cp:lastModifiedBy>
  <cp:revision>170</cp:revision>
  <cp:lastPrinted>2019-07-08T08:42:29Z</cp:lastPrinted>
  <dcterms:created xsi:type="dcterms:W3CDTF">2006-01-15T18:04:06Z</dcterms:created>
  <dcterms:modified xsi:type="dcterms:W3CDTF">2019-09-03T10:04:43Z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204;#Roots of equations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133300.000000000</vt:lpwstr>
  </property>
</Properties>
</file>