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55"/>
  </p:notesMasterIdLst>
  <p:handoutMasterIdLst>
    <p:handoutMasterId r:id="rId56"/>
  </p:handoutMasterIdLst>
  <p:sldIdLst>
    <p:sldId id="306" r:id="rId34"/>
    <p:sldId id="350" r:id="rId35"/>
    <p:sldId id="308" r:id="rId36"/>
    <p:sldId id="356" r:id="rId37"/>
    <p:sldId id="357" r:id="rId38"/>
    <p:sldId id="372" r:id="rId39"/>
    <p:sldId id="352" r:id="rId40"/>
    <p:sldId id="309" r:id="rId41"/>
    <p:sldId id="319" r:id="rId42"/>
    <p:sldId id="318" r:id="rId43"/>
    <p:sldId id="320" r:id="rId44"/>
    <p:sldId id="321" r:id="rId45"/>
    <p:sldId id="314" r:id="rId46"/>
    <p:sldId id="315" r:id="rId47"/>
    <p:sldId id="316" r:id="rId48"/>
    <p:sldId id="317" r:id="rId49"/>
    <p:sldId id="322" r:id="rId50"/>
    <p:sldId id="369" r:id="rId51"/>
    <p:sldId id="370" r:id="rId52"/>
    <p:sldId id="367" r:id="rId53"/>
    <p:sldId id="371" r:id="rId54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88099" autoAdjust="0"/>
  </p:normalViewPr>
  <p:slideViewPr>
    <p:cSldViewPr>
      <p:cViewPr>
        <p:scale>
          <a:sx n="66" d="100"/>
          <a:sy n="66" d="100"/>
        </p:scale>
        <p:origin x="-172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slide" Target="slides/slide17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9" Type="http://schemas.openxmlformats.org/officeDocument/2006/relationships/slideMaster" Target="slideMasters/slideMaster15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1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theme" Target="theme/theme1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rosemaths.com/resources/schemes-of-learning/secondary-sols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ariationtheory.com/2019/04/01/trigonometry-exact-values-finding-sides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ariationtheory.com/2019/04/01/trigonometry-exact-values-finding-sides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hlinkClick r:id="rId3"/>
              </a:rPr>
              <a:t>https://whiterosemaths.com/resources/schemes-of-learning/secondary-sols/</a:t>
            </a:r>
            <a:endParaRPr lang="en-GB" dirty="0" smtClean="0"/>
          </a:p>
          <a:p>
            <a:r>
              <a:rPr lang="en-GB" dirty="0" smtClean="0"/>
              <a:t>Year 10 Autumn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06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06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06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https://variationtheory.com/2019/04/01/trigonometry-exact-values-finding-sides/</a:t>
            </a:r>
            <a:endParaRPr lang="en-GB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bg1"/>
                </a:solidFill>
              </a:rPr>
              <a:t>@</a:t>
            </a:r>
            <a:r>
              <a:rPr lang="en-GB" dirty="0" err="1" smtClean="0">
                <a:solidFill>
                  <a:schemeClr val="bg1"/>
                </a:solidFill>
              </a:rPr>
              <a:t>mathsmiles_k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610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https://variationtheory.com/2019/04/01/trigonometry-exact-values-finding-sides/</a:t>
            </a:r>
            <a:endParaRPr lang="en-GB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bg1"/>
                </a:solidFill>
              </a:rPr>
              <a:t>@</a:t>
            </a:r>
            <a:r>
              <a:rPr lang="en-GB" dirty="0" err="1" smtClean="0">
                <a:solidFill>
                  <a:schemeClr val="bg1"/>
                </a:solidFill>
              </a:rPr>
              <a:t>mathsmiles_k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61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C150C-279F-4B3C-9CFC-244E672F916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149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https://nonexamples.com/oddOneOut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155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https://nonexamples.com/oddOneOut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114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https://nonexamples.com/oddOneOut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283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https://nonexamples.com/oddOneOut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93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170">
            <a:extLst>
              <a:ext uri="{FF2B5EF4-FFF2-40B4-BE49-F238E27FC236}">
                <a16:creationId xmlns="" xmlns:a16="http://schemas.microsoft.com/office/drawing/2014/main" id="{22A4E98D-8E72-4B84-A3F2-BC9494CD5EF0}"/>
              </a:ext>
            </a:extLst>
          </p:cNvPr>
          <p:cNvSpPr/>
          <p:nvPr/>
        </p:nvSpPr>
        <p:spPr>
          <a:xfrm>
            <a:off x="289901" y="1175756"/>
            <a:ext cx="85223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prstClr val="black"/>
                </a:solidFill>
                <a:latin typeface="Trebuchet MS" panose="020B0603020202020204" pitchFamily="34" charset="0"/>
              </a:rPr>
              <a:t>Which of the following triangles are congruent to triangle A?                   Justify your answers.</a:t>
            </a:r>
          </a:p>
        </p:txBody>
      </p:sp>
      <p:pic>
        <p:nvPicPr>
          <p:cNvPr id="172" name="Picture 171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21E24B55-4D49-4595-A3D1-5E6C32964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672" y="183648"/>
            <a:ext cx="839159" cy="843530"/>
          </a:xfrm>
          <a:prstGeom prst="rect">
            <a:avLst/>
          </a:prstGeom>
        </p:spPr>
      </p:pic>
      <p:pic>
        <p:nvPicPr>
          <p:cNvPr id="173" name="Picture 1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68" y="2348880"/>
            <a:ext cx="8174981" cy="3744416"/>
          </a:xfrm>
          <a:prstGeom prst="rect">
            <a:avLst/>
          </a:prstGeom>
        </p:spPr>
      </p:pic>
      <p:pic>
        <p:nvPicPr>
          <p:cNvPr id="175" name="Picture 2" descr="C:\Users\acodd\AppData\Local\Microsoft\Windows\Temporary Internet Files\Content.IE5\0ZZPX6PA\Xmark01.sv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758" y="3356992"/>
            <a:ext cx="667291" cy="68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617645"/>
            <a:ext cx="614506" cy="60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869160"/>
            <a:ext cx="614506" cy="60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19838"/>
            <a:ext cx="614506" cy="60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" name="TextBox 178"/>
          <p:cNvSpPr txBox="1"/>
          <p:nvPr/>
        </p:nvSpPr>
        <p:spPr>
          <a:xfrm>
            <a:off x="6760748" y="5472603"/>
            <a:ext cx="80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ASA</a:t>
            </a:r>
            <a:endParaRPr lang="en-GB" sz="24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7667392" y="4231884"/>
            <a:ext cx="80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SAS</a:t>
            </a:r>
            <a:endParaRPr lang="en-GB" sz="24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3895558" y="5338125"/>
            <a:ext cx="80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F0"/>
                </a:solidFill>
                <a:latin typeface="Trebuchet MS" panose="020B0603020202020204" pitchFamily="34" charset="0"/>
              </a:rPr>
              <a:t>SSS</a:t>
            </a:r>
            <a:endParaRPr lang="en-GB" sz="2400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89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0" grpId="0"/>
      <p:bldP spid="1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What about AAA?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1412776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Given three angles, is it possible to construct more than one triangle?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8944" y="5624493"/>
            <a:ext cx="7709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How do we describe the relationship between these shapes?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Image result for angle angle an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64902"/>
            <a:ext cx="57150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16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Thinking back to previous work…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0" y="809595"/>
            <a:ext cx="2499196" cy="304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54014" y="3501008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1</a:t>
            </a:r>
            <a:endParaRPr lang="en-GB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494" y="4149080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l-GR" sz="2400" dirty="0" smtClean="0"/>
              <a:t>θ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1600" y="479715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30°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988840"/>
            <a:ext cx="570446" cy="34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608751" y="1748591"/>
            <a:ext cx="72008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θ°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743" y="3094484"/>
            <a:ext cx="288032" cy="288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32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Thinking back to previous work…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0" y="809595"/>
            <a:ext cx="2499196" cy="304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809595"/>
            <a:ext cx="2499196" cy="304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54014" y="3501008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1</a:t>
            </a:r>
            <a:endParaRPr lang="en-GB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494" y="4149080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l-GR" sz="2400" dirty="0" smtClean="0"/>
              <a:t>θ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75956" y="3501008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2</a:t>
            </a:r>
            <a:endParaRPr lang="en-GB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608004" y="1655222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3969" y="1916832"/>
            <a:ext cx="640045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30°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66433" y="4149080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75956" y="479715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1600" y="479715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30°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6743" y="3094484"/>
            <a:ext cx="288032" cy="288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3528467" y="3094484"/>
            <a:ext cx="288032" cy="288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76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Thinking back to previous work…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809595"/>
            <a:ext cx="2499196" cy="304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09595"/>
            <a:ext cx="2499196" cy="304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6494" y="4149080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l-GR" sz="2400" dirty="0" smtClean="0"/>
              <a:t>θ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20440" y="809595"/>
            <a:ext cx="2499196" cy="3214633"/>
            <a:chOff x="220440" y="809595"/>
            <a:chExt cx="2499196" cy="321463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440" y="809595"/>
              <a:ext cx="2499196" cy="3047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254014" y="3501008"/>
              <a:ext cx="432048" cy="52322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sz="2800" b="1" dirty="0" smtClean="0"/>
                <a:t>1</a:t>
              </a:r>
              <a:endParaRPr lang="en-GB" sz="2800" b="1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175956" y="3501008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2</a:t>
            </a:r>
            <a:endParaRPr lang="en-GB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608004" y="1655222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4328" y="1629236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8</a:t>
            </a:r>
            <a:endParaRPr lang="en-GB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092280" y="3462039"/>
            <a:ext cx="43204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GB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494" y="4149080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l-GR" sz="2400" dirty="0" smtClean="0"/>
              <a:t>θ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00" y="479715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30°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66433" y="4149080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75956" y="479715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00222" y="4149149"/>
            <a:ext cx="248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big is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 smtClean="0"/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09745" y="4716517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3969" y="1916832"/>
            <a:ext cx="640045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30°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02284" y="1641594"/>
            <a:ext cx="437768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661248"/>
            <a:ext cx="7378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Discuss: What do you notice about these triangles?</a:t>
            </a:r>
          </a:p>
          <a:p>
            <a:r>
              <a:rPr lang="en-GB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What is the same, what is different?</a:t>
            </a:r>
            <a:endParaRPr lang="en-GB" sz="24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01718" y="3505219"/>
            <a:ext cx="86409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6743" y="3094484"/>
            <a:ext cx="288032" cy="288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528467" y="3094484"/>
            <a:ext cx="288032" cy="288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373316" y="3102868"/>
            <a:ext cx="288032" cy="288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884571" y="357823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rot="16358576">
            <a:off x="1561318" y="1673835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282179" y="1348241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836" y="709560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75556" y="912607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56" y="912607"/>
                <a:ext cx="92914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ight Triangle 21"/>
          <p:cNvSpPr/>
          <p:nvPr/>
        </p:nvSpPr>
        <p:spPr>
          <a:xfrm>
            <a:off x="3506235" y="396319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 rot="16358576">
            <a:off x="4182982" y="1712331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903843" y="1386737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797491" y="788740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491" y="788740"/>
                <a:ext cx="92914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2857307" y="932722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307" y="932722"/>
                <a:ext cx="92914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Triangle 27"/>
          <p:cNvSpPr/>
          <p:nvPr/>
        </p:nvSpPr>
        <p:spPr>
          <a:xfrm>
            <a:off x="6136397" y="408242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 rot="16358576">
            <a:off x="6823632" y="1727429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534005" y="1398660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6482241" y="759979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241" y="759979"/>
                <a:ext cx="92914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487469" y="944645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469" y="944645"/>
                <a:ext cx="92914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01447" y="281902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1.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097825" y="281902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2.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739625" y="281902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3.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42287" y="2417221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4.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096999" y="2322506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5.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738329" y="2334691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6.</a:t>
            </a:r>
          </a:p>
        </p:txBody>
      </p:sp>
      <p:sp>
        <p:nvSpPr>
          <p:cNvPr id="77" name="Right Triangle 76"/>
          <p:cNvSpPr/>
          <p:nvPr/>
        </p:nvSpPr>
        <p:spPr>
          <a:xfrm>
            <a:off x="928674" y="2315607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/>
              <p:cNvSpPr txBox="1"/>
              <p:nvPr/>
            </p:nvSpPr>
            <p:spPr>
              <a:xfrm>
                <a:off x="1218967" y="2695747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967" y="2695747"/>
                <a:ext cx="929148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/>
              <p:cNvSpPr txBox="1"/>
              <p:nvPr/>
            </p:nvSpPr>
            <p:spPr>
              <a:xfrm>
                <a:off x="1060725" y="3697818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725" y="3697818"/>
                <a:ext cx="929148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1340945" y="3295945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60°</a:t>
            </a:r>
          </a:p>
        </p:txBody>
      </p:sp>
      <p:sp>
        <p:nvSpPr>
          <p:cNvPr id="81" name="Arc 80"/>
          <p:cNvSpPr/>
          <p:nvPr/>
        </p:nvSpPr>
        <p:spPr>
          <a:xfrm rot="16358576">
            <a:off x="1564035" y="3592226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ight Triangle 81"/>
          <p:cNvSpPr/>
          <p:nvPr/>
        </p:nvSpPr>
        <p:spPr>
          <a:xfrm>
            <a:off x="6197032" y="2427854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/>
              <p:cNvSpPr txBox="1"/>
              <p:nvPr/>
            </p:nvSpPr>
            <p:spPr>
              <a:xfrm>
                <a:off x="6487325" y="2807994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325" y="2807994"/>
                <a:ext cx="929148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/>
              <p:cNvSpPr txBox="1"/>
              <p:nvPr/>
            </p:nvSpPr>
            <p:spPr>
              <a:xfrm>
                <a:off x="6329083" y="3810065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083" y="3810065"/>
                <a:ext cx="929148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TextBox 84"/>
          <p:cNvSpPr txBox="1"/>
          <p:nvPr/>
        </p:nvSpPr>
        <p:spPr>
          <a:xfrm>
            <a:off x="6609303" y="3408192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60°</a:t>
            </a:r>
          </a:p>
        </p:txBody>
      </p:sp>
      <p:sp>
        <p:nvSpPr>
          <p:cNvPr id="86" name="Arc 85"/>
          <p:cNvSpPr/>
          <p:nvPr/>
        </p:nvSpPr>
        <p:spPr>
          <a:xfrm rot="16358576">
            <a:off x="6832393" y="3704473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ight Triangle 86"/>
          <p:cNvSpPr/>
          <p:nvPr/>
        </p:nvSpPr>
        <p:spPr>
          <a:xfrm>
            <a:off x="3521417" y="2384739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/>
              <p:cNvSpPr txBox="1"/>
              <p:nvPr/>
            </p:nvSpPr>
            <p:spPr>
              <a:xfrm>
                <a:off x="3811710" y="2764879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710" y="2764879"/>
                <a:ext cx="929148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/>
              <p:cNvSpPr txBox="1"/>
              <p:nvPr/>
            </p:nvSpPr>
            <p:spPr>
              <a:xfrm>
                <a:off x="3653468" y="3766950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468" y="3766950"/>
                <a:ext cx="929148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3933688" y="3365077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60°</a:t>
            </a:r>
          </a:p>
        </p:txBody>
      </p:sp>
      <p:sp>
        <p:nvSpPr>
          <p:cNvPr id="91" name="Arc 90"/>
          <p:cNvSpPr/>
          <p:nvPr/>
        </p:nvSpPr>
        <p:spPr>
          <a:xfrm rot="16358576">
            <a:off x="4156778" y="3661358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ight Triangle 106"/>
          <p:cNvSpPr/>
          <p:nvPr/>
        </p:nvSpPr>
        <p:spPr>
          <a:xfrm>
            <a:off x="938747" y="4249930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/>
              <p:cNvSpPr txBox="1"/>
              <p:nvPr/>
            </p:nvSpPr>
            <p:spPr>
              <a:xfrm>
                <a:off x="1009857" y="5619937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857" y="5619937"/>
                <a:ext cx="929148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/>
              <p:cNvSpPr txBox="1"/>
              <p:nvPr/>
            </p:nvSpPr>
            <p:spPr>
              <a:xfrm>
                <a:off x="1201900" y="4555433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00" y="4555433"/>
                <a:ext cx="92914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TextBox 109"/>
          <p:cNvSpPr txBox="1"/>
          <p:nvPr/>
        </p:nvSpPr>
        <p:spPr>
          <a:xfrm>
            <a:off x="954549" y="4713555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p:sp>
        <p:nvSpPr>
          <p:cNvPr id="111" name="Arc 110"/>
          <p:cNvSpPr/>
          <p:nvPr/>
        </p:nvSpPr>
        <p:spPr>
          <a:xfrm rot="7872267">
            <a:off x="839864" y="4373926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F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08126" y="4302140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7</a:t>
            </a:r>
            <a:r>
              <a:rPr lang="en-GB" dirty="0">
                <a:solidFill>
                  <a:srgbClr val="0070C0"/>
                </a:solidFill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2621911" y="5836139"/>
                <a:ext cx="6328460" cy="866648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002060"/>
                        </a:solidFill>
                        <a:latin typeface="Cambria Math"/>
                      </a:rPr>
                      <m:t>𝒔𝒊𝒏</m:t>
                    </m:r>
                    <m:r>
                      <a:rPr lang="en-GB" sz="3200" b="1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𝜽</m:t>
                    </m:r>
                    <m:r>
                      <a:rPr lang="en-GB" sz="3200" b="1" i="1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32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𝑶𝒑𝒑𝒐𝒔𝒊𝒕𝒆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𝑯𝒚𝒑𝒐𝒕𝒆𝒏𝒖𝒔𝒆</m:t>
                        </m:r>
                      </m:den>
                    </m:f>
                  </m:oMath>
                </a14:m>
                <a:r>
                  <a:rPr lang="en-GB" sz="3200" b="1" i="1" dirty="0" smtClean="0">
                    <a:solidFill>
                      <a:srgbClr val="002060"/>
                    </a:solidFill>
                    <a:latin typeface="Cambria Math"/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32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𝒔𝒊𝒏</m:t>
                        </m:r>
                      </m:fName>
                      <m:e>
                        <m:d>
                          <m:dPr>
                            <m:ctrlPr>
                              <a:rPr lang="en-GB" sz="3200" b="1" i="1" smtClean="0">
                                <a:solidFill>
                                  <a:srgbClr val="00206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3200" b="1" i="1" smtClean="0">
                                <a:solidFill>
                                  <a:srgbClr val="002060"/>
                                </a:solidFill>
                                <a:latin typeface="Cambria Math"/>
                              </a:rPr>
                              <m:t>𝟑𝟎</m:t>
                            </m:r>
                          </m:e>
                        </m:d>
                      </m:e>
                    </m:func>
                    <m:r>
                      <a:rPr lang="en-GB" sz="3200" b="1" i="1" smtClean="0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1911" y="5836139"/>
                <a:ext cx="6328460" cy="866648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2616408" y="4433568"/>
            <a:ext cx="6333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What </a:t>
            </a:r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do you notice about these triangles?</a:t>
            </a:r>
          </a:p>
          <a:p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What is the same, what is different?</a:t>
            </a:r>
            <a:endParaRPr lang="en-GB" sz="2400" i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4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884571" y="357823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rot="16358576">
            <a:off x="1561318" y="1673835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282179" y="1348241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836" y="709560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75556" y="912607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56" y="912607"/>
                <a:ext cx="92914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ight Triangle 21"/>
          <p:cNvSpPr/>
          <p:nvPr/>
        </p:nvSpPr>
        <p:spPr>
          <a:xfrm>
            <a:off x="3506235" y="396319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 rot="16358576">
            <a:off x="4182982" y="1712331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903843" y="1386737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797491" y="788740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491" y="788740"/>
                <a:ext cx="92914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2857307" y="932722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307" y="932722"/>
                <a:ext cx="92914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Triangle 27"/>
          <p:cNvSpPr/>
          <p:nvPr/>
        </p:nvSpPr>
        <p:spPr>
          <a:xfrm>
            <a:off x="6136397" y="408242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 rot="16358576">
            <a:off x="6823632" y="1727429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534005" y="1398660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6482241" y="759979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241" y="759979"/>
                <a:ext cx="92914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487469" y="944645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469" y="944645"/>
                <a:ext cx="92914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01447" y="281902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1.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097825" y="281902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2.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739625" y="281902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3.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42287" y="2417221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4.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096999" y="2322506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5.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738329" y="2334691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6.</a:t>
            </a:r>
          </a:p>
        </p:txBody>
      </p:sp>
      <p:sp>
        <p:nvSpPr>
          <p:cNvPr id="77" name="Right Triangle 76"/>
          <p:cNvSpPr/>
          <p:nvPr/>
        </p:nvSpPr>
        <p:spPr>
          <a:xfrm>
            <a:off x="928674" y="2315607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/>
              <p:cNvSpPr txBox="1"/>
              <p:nvPr/>
            </p:nvSpPr>
            <p:spPr>
              <a:xfrm>
                <a:off x="1218967" y="2695747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967" y="2695747"/>
                <a:ext cx="929148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/>
              <p:cNvSpPr txBox="1"/>
              <p:nvPr/>
            </p:nvSpPr>
            <p:spPr>
              <a:xfrm>
                <a:off x="1060725" y="3697818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725" y="3697818"/>
                <a:ext cx="929148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1340945" y="3295945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60°</a:t>
            </a:r>
          </a:p>
        </p:txBody>
      </p:sp>
      <p:sp>
        <p:nvSpPr>
          <p:cNvPr id="81" name="Arc 80"/>
          <p:cNvSpPr/>
          <p:nvPr/>
        </p:nvSpPr>
        <p:spPr>
          <a:xfrm rot="16358576">
            <a:off x="1564035" y="3592226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ight Triangle 81"/>
          <p:cNvSpPr/>
          <p:nvPr/>
        </p:nvSpPr>
        <p:spPr>
          <a:xfrm>
            <a:off x="6197032" y="2427854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/>
              <p:cNvSpPr txBox="1"/>
              <p:nvPr/>
            </p:nvSpPr>
            <p:spPr>
              <a:xfrm>
                <a:off x="6487325" y="2807994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325" y="2807994"/>
                <a:ext cx="929148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/>
              <p:cNvSpPr txBox="1"/>
              <p:nvPr/>
            </p:nvSpPr>
            <p:spPr>
              <a:xfrm>
                <a:off x="6329083" y="3810065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083" y="3810065"/>
                <a:ext cx="929148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TextBox 84"/>
          <p:cNvSpPr txBox="1"/>
          <p:nvPr/>
        </p:nvSpPr>
        <p:spPr>
          <a:xfrm>
            <a:off x="6609303" y="3408192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60°</a:t>
            </a:r>
          </a:p>
        </p:txBody>
      </p:sp>
      <p:sp>
        <p:nvSpPr>
          <p:cNvPr id="86" name="Arc 85"/>
          <p:cNvSpPr/>
          <p:nvPr/>
        </p:nvSpPr>
        <p:spPr>
          <a:xfrm rot="16358576">
            <a:off x="6832393" y="3704473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ight Triangle 86"/>
          <p:cNvSpPr/>
          <p:nvPr/>
        </p:nvSpPr>
        <p:spPr>
          <a:xfrm>
            <a:off x="3521417" y="2384739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/>
              <p:cNvSpPr txBox="1"/>
              <p:nvPr/>
            </p:nvSpPr>
            <p:spPr>
              <a:xfrm>
                <a:off x="3811710" y="2764879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710" y="2764879"/>
                <a:ext cx="929148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/>
              <p:cNvSpPr txBox="1"/>
              <p:nvPr/>
            </p:nvSpPr>
            <p:spPr>
              <a:xfrm>
                <a:off x="3653468" y="3766950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468" y="3766950"/>
                <a:ext cx="929148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3933688" y="3365077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60°</a:t>
            </a:r>
          </a:p>
        </p:txBody>
      </p:sp>
      <p:sp>
        <p:nvSpPr>
          <p:cNvPr id="91" name="Arc 90"/>
          <p:cNvSpPr/>
          <p:nvPr/>
        </p:nvSpPr>
        <p:spPr>
          <a:xfrm rot="16358576">
            <a:off x="4156778" y="3661358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ight Triangle 106"/>
          <p:cNvSpPr/>
          <p:nvPr/>
        </p:nvSpPr>
        <p:spPr>
          <a:xfrm>
            <a:off x="938747" y="4249930"/>
            <a:ext cx="1209368" cy="1445342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/>
              <p:cNvSpPr txBox="1"/>
              <p:nvPr/>
            </p:nvSpPr>
            <p:spPr>
              <a:xfrm>
                <a:off x="1009857" y="5619937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857" y="5619937"/>
                <a:ext cx="929148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/>
              <p:cNvSpPr txBox="1"/>
              <p:nvPr/>
            </p:nvSpPr>
            <p:spPr>
              <a:xfrm>
                <a:off x="1201900" y="4555433"/>
                <a:ext cx="929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00" y="4555433"/>
                <a:ext cx="92914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TextBox 109"/>
          <p:cNvSpPr txBox="1"/>
          <p:nvPr/>
        </p:nvSpPr>
        <p:spPr>
          <a:xfrm>
            <a:off x="954549" y="4713555"/>
            <a:ext cx="92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30°</a:t>
            </a:r>
          </a:p>
        </p:txBody>
      </p:sp>
      <p:sp>
        <p:nvSpPr>
          <p:cNvPr id="111" name="Arc 110"/>
          <p:cNvSpPr/>
          <p:nvPr/>
        </p:nvSpPr>
        <p:spPr>
          <a:xfrm rot="7872267">
            <a:off x="839864" y="4373926"/>
            <a:ext cx="529152" cy="25866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F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08126" y="4302140"/>
            <a:ext cx="85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7</a:t>
            </a:r>
            <a:r>
              <a:rPr lang="en-GB" dirty="0">
                <a:solidFill>
                  <a:srgbClr val="0070C0"/>
                </a:solidFill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621911" y="5836139"/>
                <a:ext cx="6328460" cy="866648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002060"/>
                        </a:solidFill>
                        <a:latin typeface="Cambria Math"/>
                      </a:rPr>
                      <m:t>𝒔𝒊𝒏</m:t>
                    </m:r>
                    <m:r>
                      <a:rPr lang="en-GB" sz="3200" b="1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𝜽</m:t>
                    </m:r>
                    <m:r>
                      <a:rPr lang="en-GB" sz="3200" b="1" i="1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32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𝑶𝒑𝒑𝒐𝒔𝒊𝒕𝒆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𝑯𝒚𝒑𝒐𝒕𝒆𝒏𝒖𝒔𝒆</m:t>
                        </m:r>
                      </m:den>
                    </m:f>
                  </m:oMath>
                </a14:m>
                <a:r>
                  <a:rPr lang="en-GB" sz="3200" b="1" i="1" dirty="0" smtClean="0">
                    <a:solidFill>
                      <a:srgbClr val="002060"/>
                    </a:solidFill>
                    <a:latin typeface="Cambria Math"/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3200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𝒔𝒊𝒏</m:t>
                        </m:r>
                      </m:fName>
                      <m:e>
                        <m:d>
                          <m:dPr>
                            <m:ctrlPr>
                              <a:rPr lang="en-GB" sz="3200" b="1" i="1" smtClean="0">
                                <a:solidFill>
                                  <a:srgbClr val="00206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3200" b="1" i="1" smtClean="0">
                                <a:solidFill>
                                  <a:srgbClr val="002060"/>
                                </a:solidFill>
                                <a:latin typeface="Cambria Math"/>
                              </a:rPr>
                              <m:t>𝟑𝟎</m:t>
                            </m:r>
                          </m:e>
                        </m:d>
                      </m:e>
                    </m:func>
                    <m:r>
                      <a:rPr lang="en-GB" sz="3200" b="1" i="1" smtClean="0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1911" y="5836139"/>
                <a:ext cx="6328460" cy="866648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TextBox 119"/>
          <p:cNvSpPr txBox="1"/>
          <p:nvPr/>
        </p:nvSpPr>
        <p:spPr>
          <a:xfrm>
            <a:off x="2616408" y="4433568"/>
            <a:ext cx="6333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What </a:t>
            </a:r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do you notice about these triangles?</a:t>
            </a:r>
          </a:p>
          <a:p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What is the same, what is different?</a:t>
            </a:r>
            <a:endParaRPr lang="en-GB" sz="2400" i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55115" y="1263335"/>
                <a:ext cx="854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5" y="1263335"/>
                <a:ext cx="854455" cy="646331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4020330" y="511741"/>
                <a:ext cx="854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330" y="511741"/>
                <a:ext cx="854455" cy="646331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6741081" y="408242"/>
                <a:ext cx="854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081" y="408242"/>
                <a:ext cx="854455" cy="646331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1543431" y="3826758"/>
                <a:ext cx="854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431" y="3826758"/>
                <a:ext cx="854455" cy="646331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3796817" y="2482498"/>
                <a:ext cx="11115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817" y="2482498"/>
                <a:ext cx="1111504" cy="646331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6925571" y="3951616"/>
                <a:ext cx="8403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571" y="3951616"/>
                <a:ext cx="840388" cy="646331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1390196" y="5836139"/>
                <a:ext cx="8403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  <a:p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196" y="5836139"/>
                <a:ext cx="840388" cy="646331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14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What is similarity?</a:t>
            </a:r>
            <a:endParaRPr lang="en-GB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2" t="36935" r="43223" b="43174"/>
          <a:stretch/>
        </p:blipFill>
        <p:spPr bwMode="auto">
          <a:xfrm>
            <a:off x="560102" y="1833011"/>
            <a:ext cx="5108653" cy="490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10252" y="2426277"/>
            <a:ext cx="4619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rebuchet MS" panose="020B0603020202020204" pitchFamily="34" charset="0"/>
              </a:rPr>
              <a:t>What makes the two shapes </a:t>
            </a:r>
            <a:r>
              <a:rPr lang="en-GB" sz="36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similar</a:t>
            </a:r>
            <a:r>
              <a:rPr lang="en-GB" sz="3600" dirty="0" smtClean="0">
                <a:latin typeface="Trebuchet MS" panose="020B0603020202020204" pitchFamily="34" charset="0"/>
              </a:rPr>
              <a:t>?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635896" y="3626606"/>
            <a:ext cx="1331974" cy="16025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691680" y="2774818"/>
            <a:ext cx="2743021" cy="5821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200103" y="5500643"/>
            <a:ext cx="284871" cy="26625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115616" y="5916984"/>
            <a:ext cx="4392488" cy="824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418299" y="4476824"/>
            <a:ext cx="63066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84955" y="3981844"/>
            <a:ext cx="63066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484954" y="1225834"/>
            <a:ext cx="826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The diagram shows two overlapping triangles.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75863" y="5500643"/>
            <a:ext cx="284871" cy="26625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8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What is similarity?</a:t>
            </a:r>
            <a:endParaRPr lang="en-GB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2" t="36935" r="43223" b="43174"/>
          <a:stretch/>
        </p:blipFill>
        <p:spPr bwMode="auto">
          <a:xfrm>
            <a:off x="137868" y="1887705"/>
            <a:ext cx="5108653" cy="490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24834" y="5899670"/>
            <a:ext cx="4392488" cy="824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992986" y="4459510"/>
            <a:ext cx="63066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37868" y="3964530"/>
            <a:ext cx="48696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2623647" y="1700808"/>
            <a:ext cx="6268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When two shapes are similar, their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corresponding angles are equal</a:t>
            </a:r>
            <a:r>
              <a:rPr lang="en-GB" sz="28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4790" y="5531901"/>
            <a:ext cx="284871" cy="266258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850550" y="5531901"/>
            <a:ext cx="284871" cy="266258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rot="16358576">
            <a:off x="4304801" y="5668828"/>
            <a:ext cx="529152" cy="258661"/>
          </a:xfrm>
          <a:prstGeom prst="arc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/>
          <p:cNvSpPr/>
          <p:nvPr/>
        </p:nvSpPr>
        <p:spPr>
          <a:xfrm rot="7592477">
            <a:off x="687181" y="2302538"/>
            <a:ext cx="529152" cy="258661"/>
          </a:xfrm>
          <a:prstGeom prst="arc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 rot="7592477">
            <a:off x="1782304" y="3301209"/>
            <a:ext cx="529152" cy="258661"/>
          </a:xfrm>
          <a:prstGeom prst="arc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6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How do you know the following overlapping triangles are similar?</a:t>
            </a:r>
            <a:endParaRPr lang="en-GB" sz="3600" dirty="0"/>
          </a:p>
        </p:txBody>
      </p:sp>
      <p:sp>
        <p:nvSpPr>
          <p:cNvPr id="3" name="Isosceles Triangle 2"/>
          <p:cNvSpPr/>
          <p:nvPr/>
        </p:nvSpPr>
        <p:spPr>
          <a:xfrm>
            <a:off x="1331640" y="2475531"/>
            <a:ext cx="1944216" cy="3473749"/>
          </a:xfrm>
          <a:prstGeom prst="triangl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>
            <a:stCxn id="3" idx="1"/>
            <a:endCxn id="3" idx="5"/>
          </p:cNvCxnSpPr>
          <p:nvPr/>
        </p:nvCxnSpPr>
        <p:spPr>
          <a:xfrm>
            <a:off x="1817694" y="4212406"/>
            <a:ext cx="972108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195736" y="4212405"/>
            <a:ext cx="10801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95736" y="4005064"/>
            <a:ext cx="144016" cy="207341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159732" y="4212407"/>
            <a:ext cx="156712" cy="152398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159732" y="5735873"/>
            <a:ext cx="144016" cy="207341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123728" y="5943214"/>
            <a:ext cx="156712" cy="152398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77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0" t="36825" r="33612" b="46861"/>
          <a:stretch/>
        </p:blipFill>
        <p:spPr bwMode="auto">
          <a:xfrm>
            <a:off x="755575" y="2348880"/>
            <a:ext cx="3675011" cy="360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Triangle 1"/>
          <p:cNvSpPr/>
          <p:nvPr/>
        </p:nvSpPr>
        <p:spPr>
          <a:xfrm flipH="1">
            <a:off x="5868144" y="2282743"/>
            <a:ext cx="2088232" cy="1188132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Triangle 8"/>
          <p:cNvSpPr/>
          <p:nvPr/>
        </p:nvSpPr>
        <p:spPr>
          <a:xfrm flipH="1">
            <a:off x="6120172" y="4248480"/>
            <a:ext cx="1584176" cy="68400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593080" y="4932556"/>
            <a:ext cx="610768" cy="224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572" y="577398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200688" y="379492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21151" y="197954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264862" y="595865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283380" y="593884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550428" y="328620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017913" y="197954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935051" y="328620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5785478" y="474789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7718468" y="397959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04348" y="477487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en-GB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How do you know the following overlapping triangles are similar?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3143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39" t="60411" r="32231" b="24503"/>
          <a:stretch/>
        </p:blipFill>
        <p:spPr bwMode="auto">
          <a:xfrm>
            <a:off x="683568" y="2420888"/>
            <a:ext cx="3168352" cy="307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794698" y="4077072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528156" y="3140968"/>
            <a:ext cx="39604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67544" y="4141796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55576" y="3212976"/>
            <a:ext cx="79208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96718" y="242088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008986" y="244949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0440" y="3429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31436" y="512967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3062" y="512967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How do you know the following overlapping triangles are similar?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85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Construct two </a:t>
            </a:r>
            <a:r>
              <a:rPr lang="en-GB" dirty="0" smtClean="0">
                <a:solidFill>
                  <a:srgbClr val="FF0000"/>
                </a:solidFill>
              </a:rPr>
              <a:t>similar</a:t>
            </a:r>
            <a:r>
              <a:rPr lang="en-GB" dirty="0" smtClean="0"/>
              <a:t> triangles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24944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Draw two lines of different length (5cm &amp; 10cm)</a:t>
            </a:r>
          </a:p>
          <a:p>
            <a:r>
              <a:rPr lang="en-GB" dirty="0" smtClean="0"/>
              <a:t>Construct the same angles at each vertex (40</a:t>
            </a:r>
            <a:r>
              <a:rPr lang="en-GB" dirty="0"/>
              <a:t>° &amp; </a:t>
            </a:r>
            <a:r>
              <a:rPr lang="en-GB" dirty="0" smtClean="0"/>
              <a:t>80°) </a:t>
            </a:r>
          </a:p>
          <a:p>
            <a:r>
              <a:rPr lang="en-GB" dirty="0" smtClean="0"/>
              <a:t>Continue the lines until they</a:t>
            </a:r>
            <a:br>
              <a:rPr lang="en-GB" dirty="0" smtClean="0"/>
            </a:br>
            <a:r>
              <a:rPr lang="en-GB" dirty="0" smtClean="0"/>
              <a:t>intersect.</a:t>
            </a:r>
          </a:p>
          <a:p>
            <a:r>
              <a:rPr lang="en-GB" dirty="0" smtClean="0"/>
              <a:t>How big is the third angle?</a:t>
            </a:r>
          </a:p>
          <a:p>
            <a:r>
              <a:rPr lang="en-GB" dirty="0" smtClean="0"/>
              <a:t>How long are the side lengths?</a:t>
            </a:r>
          </a:p>
          <a:p>
            <a:r>
              <a:rPr lang="en-GB" dirty="0" smtClean="0"/>
              <a:t>Label the triangles A and B</a:t>
            </a:r>
            <a:endParaRPr lang="en-GB" dirty="0"/>
          </a:p>
        </p:txBody>
      </p:sp>
      <p:pic>
        <p:nvPicPr>
          <p:cNvPr id="1026" name="Picture 2" descr="similartri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598" y="2577124"/>
            <a:ext cx="254722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03562" y="6093296"/>
            <a:ext cx="252028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56176" y="5805264"/>
            <a:ext cx="1584176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606319" y="5805264"/>
            <a:ext cx="68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5cm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059832" y="610900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6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Compare the </a:t>
            </a:r>
            <a:r>
              <a:rPr lang="en-GB" dirty="0" smtClean="0">
                <a:solidFill>
                  <a:srgbClr val="FF0000"/>
                </a:solidFill>
              </a:rPr>
              <a:t>corresponding</a:t>
            </a:r>
            <a:r>
              <a:rPr lang="en-GB" dirty="0" smtClean="0"/>
              <a:t> lengths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162071"/>
              </p:ext>
            </p:extLst>
          </p:nvPr>
        </p:nvGraphicFramePr>
        <p:xfrm>
          <a:off x="441207" y="1998451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of side in triangle A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of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corresponding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side in triangle B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620" y="5085184"/>
            <a:ext cx="6665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Can you spot a relationship between the sides?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19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Compare the </a:t>
            </a:r>
            <a:r>
              <a:rPr lang="en-GB" dirty="0" smtClean="0">
                <a:solidFill>
                  <a:srgbClr val="FF0000"/>
                </a:solidFill>
              </a:rPr>
              <a:t>corresponding</a:t>
            </a:r>
            <a:r>
              <a:rPr lang="en-GB" dirty="0" smtClean="0"/>
              <a:t> lengths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30070" y="1948796"/>
            <a:ext cx="801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Shown below is another example of two similar triangles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8620" y="5085184"/>
            <a:ext cx="6665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Can you spot a relationship between the sides?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228901"/>
              </p:ext>
            </p:extLst>
          </p:nvPr>
        </p:nvGraphicFramePr>
        <p:xfrm>
          <a:off x="530070" y="2708920"/>
          <a:ext cx="8229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of side in triangle A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of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corresponding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side in triangle B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3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12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4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16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5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20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3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Compare the </a:t>
            </a:r>
            <a:r>
              <a:rPr lang="en-GB" dirty="0" smtClean="0">
                <a:solidFill>
                  <a:srgbClr val="FF0000"/>
                </a:solidFill>
              </a:rPr>
              <a:t>corresponding</a:t>
            </a:r>
            <a:r>
              <a:rPr lang="en-GB" dirty="0" smtClean="0"/>
              <a:t> lengths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30070" y="1948796"/>
            <a:ext cx="801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Shown below is another example of two similar triangles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8620" y="5085184"/>
            <a:ext cx="6665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Can you spot a relationship between the sides?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212039"/>
              </p:ext>
            </p:extLst>
          </p:nvPr>
        </p:nvGraphicFramePr>
        <p:xfrm>
          <a:off x="530070" y="2708920"/>
          <a:ext cx="8229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of side in triangle A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Length of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corresponding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 side in triangle B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4.5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3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13.5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9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15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rebuchet MS" panose="020B0603020202020204" pitchFamily="34" charset="0"/>
                        </a:rPr>
                        <a:t>10</a:t>
                      </a:r>
                      <a:endParaRPr lang="en-GB" sz="24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06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What is similarity?</a:t>
            </a:r>
            <a:endParaRPr lang="en-GB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2" t="36935" r="43223" b="43174"/>
          <a:stretch/>
        </p:blipFill>
        <p:spPr bwMode="auto">
          <a:xfrm>
            <a:off x="137868" y="1887705"/>
            <a:ext cx="5108653" cy="490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871619" y="5554786"/>
            <a:ext cx="189914" cy="26625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04279" y="5554786"/>
            <a:ext cx="189914" cy="26625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624834" y="5899670"/>
            <a:ext cx="4392488" cy="824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992986" y="4459510"/>
            <a:ext cx="63066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37868" y="3964530"/>
            <a:ext cx="48696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2623647" y="1700808"/>
            <a:ext cx="6268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When two shapes are similar, their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corresponding angles are equal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08218" y="2685041"/>
            <a:ext cx="59842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  <a:latin typeface="Trebuchet MS" panose="020B0603020202020204" pitchFamily="34" charset="0"/>
              </a:rPr>
              <a:t>and the corresponding sides lengths have all enlarged by the </a:t>
            </a:r>
            <a:r>
              <a:rPr lang="en-GB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same scale factor</a:t>
            </a:r>
            <a:r>
              <a:rPr lang="en-GB" sz="2800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908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" r="1757"/>
          <a:stretch/>
        </p:blipFill>
        <p:spPr bwMode="auto">
          <a:xfrm>
            <a:off x="179512" y="1124744"/>
            <a:ext cx="8712032" cy="4672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3" y="5801699"/>
            <a:ext cx="8784974" cy="9694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rgbClr val="0070C0"/>
                </a:solidFill>
                <a:latin typeface="Trebuchet MS" panose="020B0603020202020204" pitchFamily="34" charset="0"/>
              </a:rPr>
              <a:t>A</a:t>
            </a:r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 and B are both right-angled scalene triangles, whilst C is isosceles. Look at the relationship between the side lengths.</a:t>
            </a:r>
          </a:p>
          <a:p>
            <a:pPr algn="ctr"/>
            <a:endParaRPr lang="en-GB" sz="700" i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52120" y="3852947"/>
            <a:ext cx="3312368" cy="1944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05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r="1097"/>
          <a:stretch/>
        </p:blipFill>
        <p:spPr bwMode="auto">
          <a:xfrm>
            <a:off x="251520" y="980728"/>
            <a:ext cx="8712968" cy="481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87824" y="980728"/>
            <a:ext cx="3312368" cy="1944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115616" y="594928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B and C are in fact congruent!</a:t>
            </a:r>
            <a:endParaRPr lang="en-GB" sz="2400" i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05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/>
          <a:stretch/>
        </p:blipFill>
        <p:spPr bwMode="auto">
          <a:xfrm>
            <a:off x="179512" y="1085262"/>
            <a:ext cx="8784975" cy="473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5" y="1049292"/>
            <a:ext cx="3312368" cy="1944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3" y="5801699"/>
            <a:ext cx="8784974" cy="9694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B and C are both right-angled triangles, whilst A is isosceles. Look at the relationship between the side lengths.</a:t>
            </a:r>
          </a:p>
          <a:p>
            <a:pPr algn="ctr"/>
            <a:endParaRPr lang="en-GB" sz="700" i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3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"/>
          <a:stretch/>
        </p:blipFill>
        <p:spPr bwMode="auto">
          <a:xfrm>
            <a:off x="206476" y="1052736"/>
            <a:ext cx="8758011" cy="479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9297" y="1052736"/>
            <a:ext cx="3312368" cy="1944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3" y="5801699"/>
            <a:ext cx="8784974" cy="9694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B and C are both right-angled triangles, whilst A is scalene. Look at the relationship between the side lengths.</a:t>
            </a:r>
          </a:p>
          <a:p>
            <a:pPr algn="ctr"/>
            <a:endParaRPr lang="en-GB" sz="700" i="1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05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9A164691-E97F-4D0F-8408-005A73EE6A0E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2468</TotalTime>
  <Words>683</Words>
  <Application>Microsoft Office PowerPoint</Application>
  <PresentationFormat>On-screen Show (4:3)</PresentationFormat>
  <Paragraphs>199</Paragraphs>
  <Slides>21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21</vt:i4>
      </vt:variant>
    </vt:vector>
  </HeadingPairs>
  <TitlesOfParts>
    <vt:vector size="50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What about AAA?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similarity?</vt:lpstr>
      <vt:lpstr>What is similarity?</vt:lpstr>
      <vt:lpstr>How do you know the following overlapping triangles are similar?</vt:lpstr>
      <vt:lpstr>How do you know the following overlapping triangles are similar?</vt:lpstr>
      <vt:lpstr>How do you know the following overlapping triangles are similar?</vt:lpstr>
      <vt:lpstr>Construct two similar triangles</vt:lpstr>
      <vt:lpstr>Compare the corresponding lengths</vt:lpstr>
      <vt:lpstr>Compare the corresponding lengths</vt:lpstr>
      <vt:lpstr>Compare the corresponding lengths</vt:lpstr>
      <vt:lpstr>What is similarity?</vt:lpstr>
      <vt:lpstr>On your whiteboards:</vt:lpstr>
      <vt:lpstr>On your whiteboards:</vt:lpstr>
      <vt:lpstr>On your whiteboards:</vt:lpstr>
      <vt:lpstr>On your whiteboards: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Similarity</dc:title>
  <dc:creator>BWA; A Mosley; A Wyatt</dc:creator>
  <cp:lastModifiedBy>A Codd</cp:lastModifiedBy>
  <cp:revision>193</cp:revision>
  <cp:lastPrinted>2019-07-08T08:42:29Z</cp:lastPrinted>
  <dcterms:created xsi:type="dcterms:W3CDTF">2006-01-15T18:04:06Z</dcterms:created>
  <dcterms:modified xsi:type="dcterms:W3CDTF">2019-09-03T13:16:27Z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