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58"/>
  </p:notesMasterIdLst>
  <p:handoutMasterIdLst>
    <p:handoutMasterId r:id="rId59"/>
  </p:handoutMasterIdLst>
  <p:sldIdLst>
    <p:sldId id="305" r:id="rId34"/>
    <p:sldId id="312" r:id="rId35"/>
    <p:sldId id="311" r:id="rId36"/>
    <p:sldId id="332" r:id="rId37"/>
    <p:sldId id="318" r:id="rId38"/>
    <p:sldId id="317" r:id="rId39"/>
    <p:sldId id="306" r:id="rId40"/>
    <p:sldId id="333" r:id="rId41"/>
    <p:sldId id="313" r:id="rId42"/>
    <p:sldId id="341" r:id="rId43"/>
    <p:sldId id="340" r:id="rId44"/>
    <p:sldId id="316" r:id="rId45"/>
    <p:sldId id="315" r:id="rId46"/>
    <p:sldId id="314" r:id="rId47"/>
    <p:sldId id="307" r:id="rId48"/>
    <p:sldId id="308" r:id="rId49"/>
    <p:sldId id="309" r:id="rId50"/>
    <p:sldId id="334" r:id="rId51"/>
    <p:sldId id="336" r:id="rId52"/>
    <p:sldId id="337" r:id="rId53"/>
    <p:sldId id="338" r:id="rId54"/>
    <p:sldId id="339" r:id="rId55"/>
    <p:sldId id="345" r:id="rId56"/>
    <p:sldId id="344" r:id="rId57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86570" autoAdjust="0"/>
  </p:normalViewPr>
  <p:slideViewPr>
    <p:cSldViewPr>
      <p:cViewPr>
        <p:scale>
          <a:sx n="107" d="100"/>
          <a:sy n="107" d="100"/>
        </p:scale>
        <p:origin x="-17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slide" Target="slides/slide20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61" Type="http://schemas.openxmlformats.org/officeDocument/2006/relationships/viewProps" Target="viewProps.xml"/><Relationship Id="rId19" Type="http://schemas.openxmlformats.org/officeDocument/2006/relationships/slideMaster" Target="slideMasters/slideMaster1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56" Type="http://schemas.openxmlformats.org/officeDocument/2006/relationships/slide" Target="slides/slide23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1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handoutMaster" Target="handoutMasters/handoutMaster1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slide" Target="slides/slide24.xml"/><Relationship Id="rId10" Type="http://schemas.openxmlformats.org/officeDocument/2006/relationships/slideMaster" Target="slideMasters/slideMaster6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20/09/2019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spad.co.uk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spad.co.uk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rosemaths.com/resources/schemes-of-learning/secondary-sols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rosemaths.com/resources/schemes-of-learning/secondary-sols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https://www.mathspad.co.uk/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080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https://www.mathspad.co.uk/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524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https://whiterosemaths.com/resources/schemes-of-learning/secondary-sols/</a:t>
            </a:r>
            <a:endParaRPr lang="en-GB" dirty="0" smtClean="0"/>
          </a:p>
          <a:p>
            <a:r>
              <a:rPr lang="en-GB" dirty="0" smtClean="0"/>
              <a:t>Year 10 Autumn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272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>
                <a:hlinkClick r:id="rId3"/>
              </a:rPr>
              <a:t>https://www.drfrostmaths.com/</a:t>
            </a:r>
            <a:endParaRPr lang="en-GB" smtClean="0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44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>
                <a:hlinkClick r:id="rId3"/>
              </a:rPr>
              <a:t>https://www.drfrostmaths.com/</a:t>
            </a:r>
            <a:endParaRPr lang="en-GB" smtClean="0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449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https://www.drfrostmaths.com/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26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3BFF8-A657-4370-99EB-CD093F3724C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506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26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26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https://www.drfrostmaths.com/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26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https://www.drfrostmaths.com/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26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https://www.drfrostmaths.com/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26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https://www.drfrostmaths.com/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26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https://www.drfrostmaths.com/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755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https://www.drfrostmaths.com/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449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Corbett Maths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37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https://whiterosemaths.com/resources/schemes-of-learning/secondary-sols/</a:t>
            </a:r>
            <a:endParaRPr lang="en-GB" dirty="0" smtClean="0"/>
          </a:p>
          <a:p>
            <a:r>
              <a:rPr lang="en-GB" dirty="0" smtClean="0"/>
              <a:t>Year 10 Autumn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272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Edexcel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376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Edexcel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376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Edexcel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37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Edexcel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376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Edexcel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376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Edexcel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3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25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0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rbettmaths.com/wp-content/uploads/2013/02/congruent-triangles-pdf1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rbettmaths.com/wp-content/uploads/2015/03/congruent-triangles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6195B2FA-D01C-485F-A7B9-B2AAA3AA1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u="sng" dirty="0"/>
              <a:t>Recap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3C5FFF0C-61CB-41DB-8BE7-14399DFF5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GB" sz="2800" i="1" dirty="0"/>
              <a:t>Working in pairs complete the worksheet on identifying congruent triangles. </a:t>
            </a:r>
          </a:p>
          <a:p>
            <a:r>
              <a:rPr lang="en-GB" sz="2800" i="1" dirty="0"/>
              <a:t>Make sure you write down the matching pairs in the table.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18C2425-5DA0-454D-858F-817CAF1A9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3284984"/>
            <a:ext cx="4860032" cy="343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335846"/>
            <a:ext cx="777686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Congruent triangles are reflections, rotations </a:t>
            </a:r>
            <a:r>
              <a:rPr lang="en-GB" dirty="0" smtClean="0">
                <a:latin typeface="Trebuchet MS" panose="020B0603020202020204" pitchFamily="34" charset="0"/>
              </a:rPr>
              <a:t>or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translations </a:t>
            </a:r>
            <a:r>
              <a:rPr lang="en-GB" dirty="0">
                <a:latin typeface="Trebuchet MS" panose="020B0603020202020204" pitchFamily="34" charset="0"/>
              </a:rPr>
              <a:t>of each other. They are exactly the </a:t>
            </a:r>
            <a:r>
              <a:rPr lang="en-GB" dirty="0" smtClean="0">
                <a:latin typeface="Trebuchet MS" panose="020B0603020202020204" pitchFamily="34" charset="0"/>
              </a:rPr>
              <a:t>same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shape </a:t>
            </a:r>
            <a:r>
              <a:rPr lang="en-GB" dirty="0">
                <a:latin typeface="Trebuchet MS" panose="020B0603020202020204" pitchFamily="34" charset="0"/>
              </a:rPr>
              <a:t>and </a:t>
            </a:r>
            <a:r>
              <a:rPr lang="en-GB" dirty="0" smtClean="0">
                <a:latin typeface="Trebuchet MS" panose="020B0603020202020204" pitchFamily="34" charset="0"/>
              </a:rPr>
              <a:t>size.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To </a:t>
            </a:r>
            <a:r>
              <a:rPr lang="en-GB" dirty="0">
                <a:latin typeface="Trebuchet MS" panose="020B0603020202020204" pitchFamily="34" charset="0"/>
              </a:rPr>
              <a:t>be sure that triangles are congruent they must </a:t>
            </a:r>
            <a:r>
              <a:rPr lang="en-GB" dirty="0" smtClean="0">
                <a:latin typeface="Trebuchet MS" panose="020B0603020202020204" pitchFamily="34" charset="0"/>
              </a:rPr>
              <a:t>have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three </a:t>
            </a:r>
            <a:r>
              <a:rPr lang="en-GB" dirty="0">
                <a:latin typeface="Trebuchet MS" panose="020B0603020202020204" pitchFamily="34" charset="0"/>
              </a:rPr>
              <a:t>sides and three angles the same. You can use </a:t>
            </a:r>
            <a:r>
              <a:rPr lang="en-GB" dirty="0" smtClean="0">
                <a:latin typeface="Trebuchet MS" panose="020B0603020202020204" pitchFamily="34" charset="0"/>
              </a:rPr>
              <a:t>these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rules </a:t>
            </a:r>
            <a:r>
              <a:rPr lang="en-GB" dirty="0">
                <a:latin typeface="Trebuchet MS" panose="020B0603020202020204" pitchFamily="34" charset="0"/>
              </a:rPr>
              <a:t>to help you find out if that will be the </a:t>
            </a:r>
            <a:r>
              <a:rPr lang="en-GB" dirty="0" smtClean="0">
                <a:latin typeface="Trebuchet MS" panose="020B0603020202020204" pitchFamily="34" charset="0"/>
              </a:rPr>
              <a:t>case: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pPr marL="342900" indent="-342900">
              <a:buAutoNum type="arabicPeriod"/>
            </a:pPr>
            <a:r>
              <a:rPr lang="en-GB" dirty="0" smtClean="0">
                <a:latin typeface="Trebuchet MS" panose="020B0603020202020204" pitchFamily="34" charset="0"/>
              </a:rPr>
              <a:t>SSS—Three </a:t>
            </a:r>
            <a:r>
              <a:rPr lang="en-GB" dirty="0">
                <a:latin typeface="Trebuchet MS" panose="020B0603020202020204" pitchFamily="34" charset="0"/>
              </a:rPr>
              <a:t>sides the </a:t>
            </a:r>
            <a:r>
              <a:rPr lang="en-GB" dirty="0" smtClean="0">
                <a:latin typeface="Trebuchet MS" panose="020B0603020202020204" pitchFamily="34" charset="0"/>
              </a:rPr>
              <a:t>same;</a:t>
            </a:r>
          </a:p>
          <a:p>
            <a:pPr marL="342900" indent="-342900">
              <a:buAutoNum type="arabicPeriod"/>
            </a:pPr>
            <a:r>
              <a:rPr lang="en-GB" dirty="0" smtClean="0">
                <a:latin typeface="Trebuchet MS" panose="020B0603020202020204" pitchFamily="34" charset="0"/>
              </a:rPr>
              <a:t>SAS—An </a:t>
            </a:r>
            <a:r>
              <a:rPr lang="en-GB" dirty="0">
                <a:latin typeface="Trebuchet MS" panose="020B0603020202020204" pitchFamily="34" charset="0"/>
              </a:rPr>
              <a:t>angle in between two sides that are the </a:t>
            </a:r>
            <a:r>
              <a:rPr lang="en-GB" dirty="0" smtClean="0">
                <a:latin typeface="Trebuchet MS" panose="020B0603020202020204" pitchFamily="34" charset="0"/>
              </a:rPr>
              <a:t>same;</a:t>
            </a:r>
          </a:p>
          <a:p>
            <a:pPr marL="342900" indent="-342900">
              <a:buAutoNum type="arabicPeriod"/>
            </a:pPr>
            <a:r>
              <a:rPr lang="en-GB" dirty="0" smtClean="0">
                <a:latin typeface="Trebuchet MS" panose="020B0603020202020204" pitchFamily="34" charset="0"/>
              </a:rPr>
              <a:t>ASA—Two </a:t>
            </a:r>
            <a:r>
              <a:rPr lang="en-GB" dirty="0">
                <a:latin typeface="Trebuchet MS" panose="020B0603020202020204" pitchFamily="34" charset="0"/>
              </a:rPr>
              <a:t>angles the same and the side in between </a:t>
            </a:r>
            <a:r>
              <a:rPr lang="en-GB" dirty="0" smtClean="0">
                <a:latin typeface="Trebuchet MS" panose="020B0603020202020204" pitchFamily="34" charset="0"/>
              </a:rPr>
              <a:t>them;</a:t>
            </a:r>
          </a:p>
          <a:p>
            <a:pPr marL="342900" indent="-342900">
              <a:buAutoNum type="arabicPeriod"/>
            </a:pPr>
            <a:r>
              <a:rPr lang="en-GB" dirty="0" smtClean="0">
                <a:latin typeface="Trebuchet MS" panose="020B0603020202020204" pitchFamily="34" charset="0"/>
              </a:rPr>
              <a:t>AAS—Two </a:t>
            </a:r>
            <a:r>
              <a:rPr lang="en-GB" dirty="0">
                <a:latin typeface="Trebuchet MS" panose="020B0603020202020204" pitchFamily="34" charset="0"/>
              </a:rPr>
              <a:t>angles the same and the side opposite them; </a:t>
            </a:r>
            <a:endParaRPr lang="en-GB" dirty="0" smtClean="0">
              <a:latin typeface="Trebuchet MS" panose="020B0603020202020204" pitchFamily="34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You have a set </a:t>
            </a:r>
            <a:r>
              <a:rPr lang="en-GB" dirty="0">
                <a:latin typeface="Trebuchet MS" panose="020B0603020202020204" pitchFamily="34" charset="0"/>
              </a:rPr>
              <a:t>of 14 triangles. Match them into pairs that are definitely </a:t>
            </a:r>
            <a:r>
              <a:rPr lang="en-GB" dirty="0" smtClean="0">
                <a:latin typeface="Trebuchet MS" panose="020B0603020202020204" pitchFamily="34" charset="0"/>
              </a:rPr>
              <a:t>congruent.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Hints </a:t>
            </a:r>
            <a:r>
              <a:rPr lang="en-GB" dirty="0">
                <a:latin typeface="Trebuchet MS" panose="020B0603020202020204" pitchFamily="34" charset="0"/>
              </a:rPr>
              <a:t>: To get started, label all the angles in the triangles that are missing, by using the fact that they must add up to 180 </a:t>
            </a:r>
            <a:r>
              <a:rPr lang="en-GB" dirty="0" smtClean="0">
                <a:latin typeface="Trebuchet MS" panose="020B0603020202020204" pitchFamily="34" charset="0"/>
              </a:rPr>
              <a:t>degrees.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Once </a:t>
            </a:r>
            <a:r>
              <a:rPr lang="en-GB" dirty="0">
                <a:latin typeface="Trebuchet MS" panose="020B0603020202020204" pitchFamily="34" charset="0"/>
              </a:rPr>
              <a:t>you have matched the triangles, record your results in the table. Then work out what the missing angles and sides must be that are </a:t>
            </a:r>
            <a:r>
              <a:rPr lang="en-GB" dirty="0" smtClean="0">
                <a:latin typeface="Trebuchet MS" panose="020B0603020202020204" pitchFamily="34" charset="0"/>
              </a:rPr>
              <a:t>labelled </a:t>
            </a:r>
            <a:r>
              <a:rPr lang="en-GB" dirty="0">
                <a:latin typeface="Trebuchet MS" panose="020B0603020202020204" pitchFamily="34" charset="0"/>
              </a:rPr>
              <a:t>t</a:t>
            </a:r>
            <a:r>
              <a:rPr lang="en-GB" dirty="0" smtClean="0">
                <a:latin typeface="Trebuchet MS" panose="020B0603020202020204" pitchFamily="34" charset="0"/>
              </a:rPr>
              <a:t>, w, x, y, z</a:t>
            </a:r>
            <a:r>
              <a:rPr lang="en-GB" dirty="0">
                <a:latin typeface="Trebuchet MS" panose="020B0603020202020204" pitchFamily="34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4479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269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640960" cy="5262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26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2A4E98D-8E72-4B84-A3F2-BC9494CD5EF0}"/>
              </a:ext>
            </a:extLst>
          </p:cNvPr>
          <p:cNvSpPr/>
          <p:nvPr/>
        </p:nvSpPr>
        <p:spPr>
          <a:xfrm>
            <a:off x="467544" y="1284745"/>
            <a:ext cx="8070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Which two of the following triangles are congruent? </a:t>
            </a:r>
            <a:endParaRPr lang="en-GB" sz="2400" dirty="0" smtClean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Prove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it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.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Triangle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ABC, AB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5 cm,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∠CAB 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40° and AC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3 cm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 smtClean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Triangle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DEF, DE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5 cm, ∠DEF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40° and EF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3 cm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 smtClean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Triangle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GHI, GH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5 cm,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∠IGH 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40° and GI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= </a:t>
            </a: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3 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cm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 smtClean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i="1" dirty="0" smtClean="0">
                <a:solidFill>
                  <a:srgbClr val="FF0000"/>
                </a:solidFill>
                <a:latin typeface="Trebuchet MS" panose="020B0603020202020204" pitchFamily="34" charset="0"/>
                <a:cs typeface="+mn-cs"/>
              </a:rPr>
              <a:t>Top tip: try sketching the triangles to help visual the problem.</a:t>
            </a:r>
            <a:endParaRPr lang="en-GB" sz="2400" i="1" dirty="0">
              <a:solidFill>
                <a:srgbClr val="FF0000"/>
              </a:solidFill>
              <a:latin typeface="Trebuchet MS" panose="020B0603020202020204" pitchFamily="34" charset="0"/>
              <a:cs typeface="+mn-cs"/>
            </a:endParaRPr>
          </a:p>
        </p:txBody>
      </p:sp>
      <p:pic>
        <p:nvPicPr>
          <p:cNvPr id="15" name="Picture 14" descr="A close up of a sign&#10;&#10;Description generated with very high confidence">
            <a:extLst>
              <a:ext uri="{FF2B5EF4-FFF2-40B4-BE49-F238E27FC236}">
                <a16:creationId xmlns="" xmlns:a16="http://schemas.microsoft.com/office/drawing/2014/main" id="{21E24B55-4D49-4595-A3D1-5E6C329647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789" y="111120"/>
            <a:ext cx="839159" cy="8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7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Proving Congruence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340768"/>
                <a:ext cx="8712968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Proving congruence can be tricky – you must be systematic.</a:t>
                </a:r>
                <a:endParaRPr lang="en-GB" sz="2400" b="1" dirty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b="1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Step 1: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Identify which congruence proof applies to the triangles you are working with: </a:t>
                </a:r>
                <a:r>
                  <a:rPr lang="en-GB" sz="2400" i="1" dirty="0" smtClean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SSS, SAS, ASA, AAS, RHS</a:t>
                </a:r>
              </a:p>
              <a:p>
                <a:endParaRPr lang="en-GB" sz="2400" i="1" dirty="0">
                  <a:latin typeface="Trebuchet MS" panose="020B0603020202020204" pitchFamily="34" charset="0"/>
                </a:endParaRPr>
              </a:p>
              <a:p>
                <a:r>
                  <a:rPr lang="en-GB" sz="2400" b="1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Step 2: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Justify each of the three parts</a:t>
                </a:r>
              </a:p>
              <a:p>
                <a:r>
                  <a:rPr lang="en-GB" sz="2400" i="1" dirty="0" smtClean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e.g. why are all 3 sides equal? Why are 2 sides and the included angle equal?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b="1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Step 3: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Make your conclusion, stating which proof was used.</a:t>
                </a:r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i="1" dirty="0" smtClean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e.g.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/>
                      </a:rPr>
                      <m:t>∴</m:t>
                    </m:r>
                  </m:oMath>
                </a14:m>
                <a:r>
                  <a:rPr lang="en-GB" sz="2400" i="1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Triangles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/>
                      </a:rPr>
                      <m:t>𝐴𝐵𝐶</m:t>
                    </m:r>
                  </m:oMath>
                </a14:m>
                <a:r>
                  <a:rPr lang="en-GB" sz="2400" i="1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/>
                      </a:rPr>
                      <m:t>𝐴𝐶𝐷</m:t>
                    </m:r>
                  </m:oMath>
                </a14:m>
                <a:r>
                  <a:rPr lang="en-GB" sz="2400" i="1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are congruent by SSS</a:t>
                </a:r>
                <a:r>
                  <a:rPr lang="en-GB" sz="2400" i="1" dirty="0" smtClean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.</a:t>
                </a:r>
                <a:endParaRPr lang="en-GB" sz="2400" i="1" dirty="0">
                  <a:solidFill>
                    <a:srgbClr val="0070C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340768"/>
                <a:ext cx="8712968" cy="4154984"/>
              </a:xfrm>
              <a:prstGeom prst="rect">
                <a:avLst/>
              </a:prstGeom>
              <a:blipFill rotWithShape="1">
                <a:blip r:embed="rId3"/>
                <a:stretch>
                  <a:fillRect l="-1049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26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Proving Congruence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340768"/>
            <a:ext cx="8712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What </a:t>
            </a:r>
            <a:r>
              <a:rPr lang="en-GB" sz="2400" dirty="0">
                <a:latin typeface="Trebuchet MS" panose="020B0603020202020204" pitchFamily="34" charset="0"/>
              </a:rPr>
              <a:t>kinds of justifications can be used for sides and angles</a:t>
            </a:r>
            <a:r>
              <a:rPr lang="en-GB" sz="2400" dirty="0" smtClean="0">
                <a:latin typeface="Trebuchet MS" panose="020B0603020202020204" pitchFamily="34" charset="0"/>
              </a:rPr>
              <a:t>?</a:t>
            </a:r>
          </a:p>
          <a:p>
            <a:endParaRPr lang="en-GB" sz="2400" i="1" dirty="0">
              <a:latin typeface="Trebuchet MS" panose="020B0603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b="1" i="1" dirty="0" smtClean="0">
                <a:latin typeface="Trebuchet MS" panose="020B0603020202020204" pitchFamily="34" charset="0"/>
              </a:rPr>
              <a:t>Circle Theorems</a:t>
            </a:r>
            <a:endParaRPr lang="en-GB" sz="2400" b="1" i="1" dirty="0">
              <a:latin typeface="Trebuchet MS" panose="020B0603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400" b="1" i="1" dirty="0" smtClean="0">
                <a:latin typeface="Trebuchet MS" panose="020B0603020202020204" pitchFamily="34" charset="0"/>
              </a:rPr>
              <a:t>Common sides (shared between the shapes, are equal)</a:t>
            </a:r>
          </a:p>
          <a:p>
            <a:pPr marL="342900" indent="-342900">
              <a:buFontTx/>
              <a:buChar char="-"/>
            </a:pPr>
            <a:r>
              <a:rPr lang="en-GB" sz="2400" b="1" i="1" dirty="0" smtClean="0">
                <a:latin typeface="Trebuchet MS" panose="020B0603020202020204" pitchFamily="34" charset="0"/>
              </a:rPr>
              <a:t>Alternate or Corresponding angles (are equal)</a:t>
            </a:r>
          </a:p>
          <a:p>
            <a:pPr marL="342900" indent="-342900">
              <a:buFontTx/>
              <a:buChar char="-"/>
            </a:pPr>
            <a:r>
              <a:rPr lang="en-GB" sz="2400" b="1" i="1" dirty="0" smtClean="0">
                <a:latin typeface="Trebuchet MS" panose="020B0603020202020204" pitchFamily="34" charset="0"/>
              </a:rPr>
              <a:t>Properties </a:t>
            </a:r>
            <a:r>
              <a:rPr lang="en-GB" sz="2400" b="1" i="1" dirty="0">
                <a:latin typeface="Trebuchet MS" panose="020B0603020202020204" pitchFamily="34" charset="0"/>
              </a:rPr>
              <a:t>of </a:t>
            </a:r>
            <a:r>
              <a:rPr lang="en-GB" sz="2400" b="1" i="1" dirty="0" smtClean="0">
                <a:latin typeface="Trebuchet MS" panose="020B0603020202020204" pitchFamily="34" charset="0"/>
              </a:rPr>
              <a:t>quadrilaterals</a:t>
            </a:r>
          </a:p>
          <a:p>
            <a:pPr marL="342900" indent="-342900">
              <a:buFontTx/>
              <a:buChar char="-"/>
            </a:pPr>
            <a:r>
              <a:rPr lang="en-GB" sz="2400" b="1" i="1" dirty="0" smtClean="0">
                <a:latin typeface="Trebuchet MS" panose="020B0603020202020204" pitchFamily="34" charset="0"/>
              </a:rPr>
              <a:t>Sides &amp; interior angles </a:t>
            </a:r>
            <a:r>
              <a:rPr lang="en-GB" sz="2400" b="1" i="1" dirty="0">
                <a:latin typeface="Trebuchet MS" panose="020B0603020202020204" pitchFamily="34" charset="0"/>
              </a:rPr>
              <a:t>of regular polygon </a:t>
            </a:r>
            <a:r>
              <a:rPr lang="en-GB" sz="2400" b="1" i="1" dirty="0" smtClean="0">
                <a:latin typeface="Trebuchet MS" panose="020B0603020202020204" pitchFamily="34" charset="0"/>
              </a:rPr>
              <a:t>(are equal)</a:t>
            </a:r>
            <a:endParaRPr lang="en-GB" sz="2400" b="1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01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7"/>
          <p:cNvSpPr/>
          <p:nvPr/>
        </p:nvSpPr>
        <p:spPr>
          <a:xfrm>
            <a:off x="715435" y="673059"/>
            <a:ext cx="4320480" cy="2016224"/>
          </a:xfrm>
          <a:prstGeom prst="parallelogram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29008" y="673059"/>
            <a:ext cx="3312368" cy="20162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34568" y="385027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568" y="385027"/>
                <a:ext cx="36004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41376" y="2617275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376" y="2617275"/>
                <a:ext cx="36004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8219" y="2626993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219" y="2626993"/>
                <a:ext cx="36004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68968" y="385027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968" y="385027"/>
                <a:ext cx="36004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477480" y="1177115"/>
                <a:ext cx="3024336" cy="923330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𝐴𝐵𝐶𝐷</m:t>
                    </m:r>
                  </m:oMath>
                </a14:m>
                <a:r>
                  <a:rPr lang="en-GB" dirty="0"/>
                  <a:t> is a parallelogram. Prove that triangles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𝐴𝐶𝐷</m:t>
                    </m:r>
                  </m:oMath>
                </a14:m>
                <a:r>
                  <a:rPr lang="en-GB" dirty="0"/>
                  <a:t> are congruent.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480" y="1177115"/>
                <a:ext cx="3024336" cy="923330"/>
              </a:xfrm>
              <a:prstGeom prst="rect">
                <a:avLst/>
              </a:prstGeom>
              <a:blipFill rotWithShape="1">
                <a:blip r:embed="rId7"/>
                <a:stretch>
                  <a:fillRect b="-1136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6920" y="3193339"/>
                <a:ext cx="2376264" cy="369332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/>
                  <a:t>Using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𝑆𝑆𝑆</m:t>
                    </m:r>
                  </m:oMath>
                </a14:m>
                <a:r>
                  <a:rPr lang="en-GB" dirty="0"/>
                  <a:t>: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20" y="3193339"/>
                <a:ext cx="2376264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1781" t="-4688" b="-218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6920" y="3697395"/>
                <a:ext cx="2376264" cy="2169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𝐴𝐶</m:t>
                    </m:r>
                  </m:oMath>
                </a14:m>
                <a:r>
                  <a:rPr lang="en-GB" sz="1500" dirty="0"/>
                  <a:t> is common.</a:t>
                </a: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𝐴𝐷</m:t>
                    </m:r>
                    <m:r>
                      <a:rPr lang="en-GB" sz="1500" b="0" i="1" smtClean="0">
                        <a:latin typeface="Cambria Math"/>
                      </a:rPr>
                      <m:t>=</m:t>
                    </m:r>
                    <m:r>
                      <a:rPr lang="en-GB" sz="1500" b="0" i="1" smtClean="0">
                        <a:latin typeface="Cambria Math"/>
                      </a:rPr>
                      <m:t>𝐵𝐶</m:t>
                    </m:r>
                  </m:oMath>
                </a14:m>
                <a:r>
                  <a:rPr lang="en-GB" sz="1500" dirty="0"/>
                  <a:t> as opposite sides of parallelogram are equal in length.</a:t>
                </a: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𝐴𝐵</m:t>
                    </m:r>
                    <m:r>
                      <a:rPr lang="en-GB" sz="1500" b="0" i="1" smtClean="0">
                        <a:latin typeface="Cambria Math"/>
                      </a:rPr>
                      <m:t>=</m:t>
                    </m:r>
                    <m:r>
                      <a:rPr lang="en-GB" sz="1500" b="0" i="1" smtClean="0">
                        <a:latin typeface="Cambria Math"/>
                      </a:rPr>
                      <m:t>𝐷𝐶</m:t>
                    </m:r>
                  </m:oMath>
                </a14:m>
                <a:r>
                  <a:rPr lang="en-GB" sz="1500" dirty="0"/>
                  <a:t> for same reason.</a:t>
                </a: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∴</m:t>
                    </m:r>
                  </m:oMath>
                </a14:m>
                <a:r>
                  <a:rPr lang="en-GB" sz="1500" dirty="0"/>
                  <a:t> Triangles </a:t>
                </a:r>
                <a14:m>
                  <m:oMath xmlns:m="http://schemas.openxmlformats.org/officeDocument/2006/math">
                    <m:r>
                      <a:rPr lang="en-GB" sz="1500" i="1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sz="1500" dirty="0"/>
                  <a:t> and </a:t>
                </a:r>
                <a14:m>
                  <m:oMath xmlns:m="http://schemas.openxmlformats.org/officeDocument/2006/math">
                    <m:r>
                      <a:rPr lang="en-GB" sz="1500" i="1">
                        <a:latin typeface="Cambria Math"/>
                      </a:rPr>
                      <m:t>𝐴𝐶𝐷</m:t>
                    </m:r>
                  </m:oMath>
                </a14:m>
                <a:r>
                  <a:rPr lang="en-GB" sz="1500" dirty="0"/>
                  <a:t> are congruent by SSS.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20" y="3697395"/>
                <a:ext cx="2376264" cy="2169825"/>
              </a:xfrm>
              <a:prstGeom prst="rect">
                <a:avLst/>
              </a:prstGeom>
              <a:blipFill rotWithShape="1">
                <a:blip r:embed="rId9"/>
                <a:stretch>
                  <a:fillRect l="-771" t="-563" r="-1799" b="-2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039946" y="3193339"/>
                <a:ext cx="2653557" cy="369332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/>
                  <a:t>Using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𝑆𝐴𝑆</m:t>
                    </m:r>
                  </m:oMath>
                </a14:m>
                <a:r>
                  <a:rPr lang="en-GB" dirty="0"/>
                  <a:t>: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946" y="3193339"/>
                <a:ext cx="2653557" cy="369332"/>
              </a:xfrm>
              <a:prstGeom prst="rect">
                <a:avLst/>
              </a:prstGeom>
              <a:blipFill rotWithShape="1">
                <a:blip r:embed="rId10"/>
                <a:stretch>
                  <a:fillRect l="-1595" t="-4688" b="-218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034654" y="3581214"/>
                <a:ext cx="2586842" cy="263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𝐴𝐷</m:t>
                    </m:r>
                    <m:r>
                      <a:rPr lang="en-GB" sz="1500" b="0" i="1" smtClean="0">
                        <a:latin typeface="Cambria Math"/>
                      </a:rPr>
                      <m:t>=</m:t>
                    </m:r>
                    <m:r>
                      <a:rPr lang="en-GB" sz="1500" b="0" i="1" smtClean="0">
                        <a:latin typeface="Cambria Math"/>
                      </a:rPr>
                      <m:t>𝐵𝐶</m:t>
                    </m:r>
                  </m:oMath>
                </a14:m>
                <a:r>
                  <a:rPr lang="en-GB" sz="1500" dirty="0"/>
                  <a:t> as opposite sides of parallelogram are equal in length.</a:t>
                </a: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∠</m:t>
                    </m:r>
                    <m:r>
                      <a:rPr lang="en-GB" sz="1500" b="0" i="1" smtClean="0">
                        <a:latin typeface="Cambria Math"/>
                      </a:rPr>
                      <m:t>𝐴𝐷𝐶</m:t>
                    </m:r>
                    <m:r>
                      <a:rPr lang="en-GB" sz="1500" b="0" i="1" smtClean="0">
                        <a:latin typeface="Cambria Math"/>
                      </a:rPr>
                      <m:t>=∠</m:t>
                    </m:r>
                    <m:r>
                      <a:rPr lang="en-GB" sz="1500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sz="1500" dirty="0"/>
                  <a:t> as opposite angles of parallelogram are equal.</a:t>
                </a: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𝐴𝐵</m:t>
                    </m:r>
                    <m:r>
                      <a:rPr lang="en-GB" sz="1500" b="0" i="1" smtClean="0">
                        <a:latin typeface="Cambria Math"/>
                      </a:rPr>
                      <m:t>=</m:t>
                    </m:r>
                    <m:r>
                      <a:rPr lang="en-GB" sz="1500" b="0" i="1" smtClean="0">
                        <a:latin typeface="Cambria Math"/>
                      </a:rPr>
                      <m:t>𝐷𝐶</m:t>
                    </m:r>
                  </m:oMath>
                </a14:m>
                <a:r>
                  <a:rPr lang="en-GB" sz="1500" dirty="0"/>
                  <a:t> as opposite sides of parallelogram are equal in length.</a:t>
                </a: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∴</m:t>
                    </m:r>
                  </m:oMath>
                </a14:m>
                <a:r>
                  <a:rPr lang="en-GB" sz="1500" dirty="0"/>
                  <a:t> Triangles </a:t>
                </a:r>
                <a14:m>
                  <m:oMath xmlns:m="http://schemas.openxmlformats.org/officeDocument/2006/math">
                    <m:r>
                      <a:rPr lang="en-GB" sz="1500" i="1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sz="1500" dirty="0"/>
                  <a:t> and </a:t>
                </a:r>
                <a14:m>
                  <m:oMath xmlns:m="http://schemas.openxmlformats.org/officeDocument/2006/math">
                    <m:r>
                      <a:rPr lang="en-GB" sz="1500" i="1">
                        <a:latin typeface="Cambria Math"/>
                      </a:rPr>
                      <m:t>𝐴𝐶𝐷</m:t>
                    </m:r>
                  </m:oMath>
                </a14:m>
                <a:r>
                  <a:rPr lang="en-GB" sz="1500" dirty="0"/>
                  <a:t> are congruent by SAS.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4654" y="3581214"/>
                <a:ext cx="2586842" cy="2631490"/>
              </a:xfrm>
              <a:prstGeom prst="rect">
                <a:avLst/>
              </a:prstGeom>
              <a:blipFill rotWithShape="1">
                <a:blip r:embed="rId11"/>
                <a:stretch>
                  <a:fillRect l="-708" t="-463" b="-10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909528" y="3178889"/>
                <a:ext cx="2653557" cy="369332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/>
                  <a:t>Using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𝐴𝑆𝐴</m:t>
                    </m:r>
                  </m:oMath>
                </a14:m>
                <a:r>
                  <a:rPr lang="en-GB" dirty="0"/>
                  <a:t>: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528" y="3178889"/>
                <a:ext cx="2653557" cy="369332"/>
              </a:xfrm>
              <a:prstGeom prst="rect">
                <a:avLst/>
              </a:prstGeom>
              <a:blipFill rotWithShape="1">
                <a:blip r:embed="rId12"/>
                <a:stretch>
                  <a:fillRect l="-1364" t="-4615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977591" y="3581214"/>
                <a:ext cx="2586842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∠</m:t>
                    </m:r>
                    <m:r>
                      <a:rPr lang="en-GB" sz="1500" b="0" i="1" smtClean="0">
                        <a:latin typeface="Cambria Math"/>
                      </a:rPr>
                      <m:t>𝐴𝐷𝐶</m:t>
                    </m:r>
                    <m:r>
                      <a:rPr lang="en-GB" sz="1500" b="0" i="1" smtClean="0">
                        <a:latin typeface="Cambria Math"/>
                      </a:rPr>
                      <m:t>=∠</m:t>
                    </m:r>
                    <m:r>
                      <a:rPr lang="en-GB" sz="1500" b="0" i="1" smtClean="0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sz="1500" dirty="0"/>
                  <a:t> as opposite angles of parallelogram are equal.</a:t>
                </a: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𝐴𝐵</m:t>
                    </m:r>
                    <m:r>
                      <a:rPr lang="en-GB" sz="1500" b="0" i="1" smtClean="0">
                        <a:latin typeface="Cambria Math"/>
                      </a:rPr>
                      <m:t>=</m:t>
                    </m:r>
                    <m:r>
                      <a:rPr lang="en-GB" sz="1500" b="0" i="1" smtClean="0">
                        <a:latin typeface="Cambria Math"/>
                      </a:rPr>
                      <m:t>𝐷𝐶</m:t>
                    </m:r>
                  </m:oMath>
                </a14:m>
                <a:r>
                  <a:rPr lang="en-GB" sz="1500" dirty="0"/>
                  <a:t> as opposite sides of parallelogram are equal in length.</a:t>
                </a: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i="1">
                        <a:latin typeface="Cambria Math"/>
                      </a:rPr>
                      <m:t>∠</m:t>
                    </m:r>
                    <m:r>
                      <a:rPr lang="en-GB" sz="1500" b="0" i="1" smtClean="0">
                        <a:latin typeface="Cambria Math"/>
                      </a:rPr>
                      <m:t>𝐷𝐴𝐶</m:t>
                    </m:r>
                    <m:r>
                      <a:rPr lang="en-GB" sz="1500" i="1">
                        <a:latin typeface="Cambria Math"/>
                      </a:rPr>
                      <m:t>=∠</m:t>
                    </m:r>
                    <m:r>
                      <a:rPr lang="en-GB" sz="1500" i="1">
                        <a:latin typeface="Cambria Math"/>
                      </a:rPr>
                      <m:t>𝐴𝐶𝐵</m:t>
                    </m:r>
                  </m:oMath>
                </a14:m>
                <a:r>
                  <a:rPr lang="en-GB" sz="1500" dirty="0"/>
                  <a:t> as alternate angles are equal. </a:t>
                </a:r>
                <a:endParaRPr lang="en-GB" sz="1500" b="0" i="1" dirty="0">
                  <a:latin typeface="Cambria Math"/>
                </a:endParaRPr>
              </a:p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GB" sz="1500" b="0" i="1" smtClean="0">
                        <a:latin typeface="Cambria Math"/>
                      </a:rPr>
                      <m:t>∴</m:t>
                    </m:r>
                  </m:oMath>
                </a14:m>
                <a:r>
                  <a:rPr lang="en-GB" sz="1500" dirty="0"/>
                  <a:t> Triangles </a:t>
                </a:r>
                <a14:m>
                  <m:oMath xmlns:m="http://schemas.openxmlformats.org/officeDocument/2006/math">
                    <m:r>
                      <a:rPr lang="en-GB" sz="1500" i="1">
                        <a:latin typeface="Cambria Math"/>
                      </a:rPr>
                      <m:t>𝐴𝐵𝐶</m:t>
                    </m:r>
                  </m:oMath>
                </a14:m>
                <a:r>
                  <a:rPr lang="en-GB" sz="1500" dirty="0"/>
                  <a:t> and </a:t>
                </a:r>
                <a14:m>
                  <m:oMath xmlns:m="http://schemas.openxmlformats.org/officeDocument/2006/math">
                    <m:r>
                      <a:rPr lang="en-GB" sz="1500" i="1">
                        <a:latin typeface="Cambria Math"/>
                      </a:rPr>
                      <m:t>𝐴𝐶𝐷</m:t>
                    </m:r>
                  </m:oMath>
                </a14:m>
                <a:r>
                  <a:rPr lang="en-GB" sz="1500" dirty="0"/>
                  <a:t> are congruent by ASA.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591" y="3581214"/>
                <a:ext cx="2586842" cy="2400657"/>
              </a:xfrm>
              <a:prstGeom prst="rect">
                <a:avLst/>
              </a:prstGeom>
              <a:blipFill rotWithShape="1">
                <a:blip r:embed="rId13"/>
                <a:stretch>
                  <a:fillRect l="-708" t="-508" b="-208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3169997" y="569693"/>
            <a:ext cx="107341" cy="192746"/>
            <a:chOff x="3128613" y="1093386"/>
            <a:chExt cx="107341" cy="19274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3131840" y="1093386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3131840" y="1182018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537537" y="2588993"/>
            <a:ext cx="107341" cy="192746"/>
            <a:chOff x="3128613" y="1093386"/>
            <a:chExt cx="107341" cy="192746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3131840" y="1093386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3131840" y="1182018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 rot="16734073">
            <a:off x="4729966" y="1576869"/>
            <a:ext cx="107341" cy="192746"/>
            <a:chOff x="3128613" y="1093386"/>
            <a:chExt cx="107341" cy="192746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131840" y="1093386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3131840" y="1182018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 rot="16734073">
            <a:off x="4744228" y="1516039"/>
            <a:ext cx="107341" cy="192746"/>
            <a:chOff x="3128613" y="1093386"/>
            <a:chExt cx="107341" cy="19274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3131840" y="1093386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3131840" y="1182018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 rot="16734073">
            <a:off x="888216" y="1691170"/>
            <a:ext cx="107341" cy="192746"/>
            <a:chOff x="3128613" y="1093386"/>
            <a:chExt cx="107341" cy="192746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131840" y="1093386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3131840" y="1182018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 rot="16734073">
            <a:off x="902478" y="1630340"/>
            <a:ext cx="107341" cy="192746"/>
            <a:chOff x="3128613" y="1093386"/>
            <a:chExt cx="107341" cy="192746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3131840" y="1093386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3131840" y="1182018"/>
              <a:ext cx="100887" cy="1073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/>
        </p:nvSpPr>
        <p:spPr>
          <a:xfrm>
            <a:off x="436920" y="3581213"/>
            <a:ext cx="2376264" cy="287212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39946" y="3581214"/>
            <a:ext cx="2653557" cy="287212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03004" y="3546398"/>
            <a:ext cx="2653557" cy="2906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77480" y="216559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(If you finish quickly, try proving another way)</a:t>
            </a:r>
          </a:p>
        </p:txBody>
      </p:sp>
    </p:spTree>
    <p:extLst>
      <p:ext uri="{BB962C8B-B14F-4D97-AF65-F5344CB8AC3E}">
        <p14:creationId xmlns:p14="http://schemas.microsoft.com/office/powerpoint/2010/main" val="340426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95536" y="1417638"/>
            <a:ext cx="8059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ABCD is a kite. Prove that triangle ABC is congruent to triangle ADC.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503772" y="3037841"/>
            <a:ext cx="3068228" cy="3221761"/>
            <a:chOff x="1370028" y="2100587"/>
            <a:chExt cx="4438715" cy="4617660"/>
          </a:xfrm>
        </p:grpSpPr>
        <p:grpSp>
          <p:nvGrpSpPr>
            <p:cNvPr id="41" name="Group 40"/>
            <p:cNvGrpSpPr/>
            <p:nvPr/>
          </p:nvGrpSpPr>
          <p:grpSpPr>
            <a:xfrm rot="5400000">
              <a:off x="1433087" y="2772265"/>
              <a:ext cx="4220423" cy="3262310"/>
              <a:chOff x="4101353" y="3038416"/>
              <a:chExt cx="4837288" cy="3773085"/>
            </a:xfrm>
          </p:grpSpPr>
          <p:pic>
            <p:nvPicPr>
              <p:cNvPr id="42" name="Picture 2" descr="http://upload.wikimedia.org/wikipedia/commons/thumb/0/0b/Kite_definition.svg/2000px-Kite_definition.svg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1353" y="3038416"/>
                <a:ext cx="4837288" cy="37730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3" name="Straight Connector 42"/>
              <p:cNvCxnSpPr/>
              <p:nvPr/>
            </p:nvCxnSpPr>
            <p:spPr>
              <a:xfrm flipV="1">
                <a:off x="4343400" y="4839706"/>
                <a:ext cx="4195482" cy="1235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/>
            <p:cNvSpPr txBox="1"/>
            <p:nvPr/>
          </p:nvSpPr>
          <p:spPr>
            <a:xfrm>
              <a:off x="2044194" y="2418169"/>
              <a:ext cx="1084230" cy="46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Trebuchet MS" panose="020B0603020202020204" pitchFamily="34" charset="0"/>
                </a:rPr>
                <a:t>5cm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797761" y="4827869"/>
              <a:ext cx="1084230" cy="46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Trebuchet MS" panose="020B0603020202020204" pitchFamily="34" charset="0"/>
                </a:rPr>
                <a:t>12cm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210853" y="4827869"/>
              <a:ext cx="1084230" cy="46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Trebuchet MS" panose="020B0603020202020204" pitchFamily="34" charset="0"/>
                </a:rPr>
                <a:t>12cm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157154" y="2422576"/>
              <a:ext cx="1084230" cy="46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Trebuchet MS" panose="020B0603020202020204" pitchFamily="34" charset="0"/>
                </a:rPr>
                <a:t>5cm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061788" y="2100587"/>
              <a:ext cx="1084230" cy="46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Trebuchet MS" panose="020B0603020202020204" pitchFamily="34" charset="0"/>
                </a:rPr>
                <a:t>A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70028" y="3251998"/>
              <a:ext cx="1084230" cy="46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Trebuchet MS" panose="020B0603020202020204" pitchFamily="34" charset="0"/>
                </a:rPr>
                <a:t>B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72924" y="6255064"/>
              <a:ext cx="1084230" cy="46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Trebuchet MS" panose="020B0603020202020204" pitchFamily="34" charset="0"/>
                </a:rPr>
                <a:t>C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724513" y="3257490"/>
              <a:ext cx="1084230" cy="46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 dirty="0">
                  <a:latin typeface="Trebuchet MS" panose="020B0603020202020204" pitchFamily="34" charset="0"/>
                </a:rPr>
                <a:t>D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965595" y="3538578"/>
            <a:ext cx="1519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AB =</a:t>
            </a:r>
          </a:p>
        </p:txBody>
      </p:sp>
      <p:cxnSp>
        <p:nvCxnSpPr>
          <p:cNvPr id="55" name="Straight Connector 54"/>
          <p:cNvCxnSpPr>
            <a:stCxn id="49" idx="2"/>
          </p:cNvCxnSpPr>
          <p:nvPr/>
        </p:nvCxnSpPr>
        <p:spPr>
          <a:xfrm flipH="1">
            <a:off x="2081550" y="3361006"/>
            <a:ext cx="966371" cy="651848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042110" y="3306635"/>
            <a:ext cx="959958" cy="692469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37915" y="3538577"/>
            <a:ext cx="547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AD</a:t>
            </a:r>
          </a:p>
        </p:txBody>
      </p:sp>
      <p:cxnSp>
        <p:nvCxnSpPr>
          <p:cNvPr id="63" name="Straight Connector 62"/>
          <p:cNvCxnSpPr>
            <a:endCxn id="51" idx="0"/>
          </p:cNvCxnSpPr>
          <p:nvPr/>
        </p:nvCxnSpPr>
        <p:spPr>
          <a:xfrm>
            <a:off x="2105885" y="3999105"/>
            <a:ext cx="949734" cy="1937332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4986362" y="4120344"/>
            <a:ext cx="1519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BC =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H="1">
            <a:off x="3047920" y="4002768"/>
            <a:ext cx="929666" cy="1900366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5951775" y="4120143"/>
            <a:ext cx="547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CD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03956" y="4649687"/>
            <a:ext cx="175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AC is common.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403956" y="5179029"/>
            <a:ext cx="309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So: </a:t>
            </a:r>
            <a:r>
              <a:rPr lang="el-GR" dirty="0">
                <a:solidFill>
                  <a:srgbClr val="FF0000"/>
                </a:solidFill>
                <a:latin typeface="Trebuchet MS" panose="020B0603020202020204" pitchFamily="34" charset="0"/>
              </a:rPr>
              <a:t>Δ</a:t>
            </a:r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ABC = </a:t>
            </a:r>
            <a:r>
              <a:rPr lang="el-GR" dirty="0">
                <a:solidFill>
                  <a:srgbClr val="FF0000"/>
                </a:solidFill>
                <a:latin typeface="Trebuchet MS" panose="020B0603020202020204" pitchFamily="34" charset="0"/>
              </a:rPr>
              <a:t>Δ</a:t>
            </a:r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ADC (SSS)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Check Your Understanding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58852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2" grpId="0"/>
      <p:bldP spid="67" grpId="0"/>
      <p:bldP spid="73" grpId="0"/>
      <p:bldP spid="74" grpId="0"/>
      <p:bldP spid="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724333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63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4947"/>
            <a:ext cx="6912768" cy="583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21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064895" cy="5754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83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640960" cy="529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8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99126"/>
            <a:ext cx="7367688" cy="607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95936" y="5090864"/>
            <a:ext cx="3240360" cy="104285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5076056" y="3933055"/>
            <a:ext cx="3240360" cy="95410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997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5" r="26608" b="23099"/>
          <a:stretch/>
        </p:blipFill>
        <p:spPr bwMode="auto">
          <a:xfrm>
            <a:off x="251520" y="270772"/>
            <a:ext cx="3107704" cy="336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498" y="2507998"/>
            <a:ext cx="5557065" cy="418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3359224" y="2507998"/>
            <a:ext cx="5539339" cy="41869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67944" y="476672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AOC and BOD are diameters of a circle, centre O.</a:t>
            </a:r>
          </a:p>
          <a:p>
            <a:endParaRPr lang="en-GB" dirty="0"/>
          </a:p>
          <a:p>
            <a:r>
              <a:rPr lang="en-GB" dirty="0" smtClean="0"/>
              <a:t>Prove that triangle ABD and triangle DCA are congruent.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63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0"/>
          <a:stretch/>
        </p:blipFill>
        <p:spPr bwMode="auto">
          <a:xfrm>
            <a:off x="1049292" y="238125"/>
            <a:ext cx="6411884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20144" y="4725144"/>
            <a:ext cx="3168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/>
              <a:t>BC = CE </a:t>
            </a:r>
            <a:r>
              <a:rPr lang="en-GB" sz="1400" b="1" dirty="0"/>
              <a:t>equal  sides</a:t>
            </a:r>
          </a:p>
          <a:p>
            <a:r>
              <a:rPr lang="en-GB" sz="1400" b="1" i="1" dirty="0"/>
              <a:t>CF = CD </a:t>
            </a:r>
            <a:r>
              <a:rPr lang="en-GB" sz="1400" b="1" dirty="0"/>
              <a:t>equal sides</a:t>
            </a:r>
          </a:p>
          <a:p>
            <a:r>
              <a:rPr lang="en-GB" sz="1400" b="1" i="1" dirty="0"/>
              <a:t>BCF = DCE </a:t>
            </a:r>
            <a:r>
              <a:rPr lang="en-GB" sz="1400" b="1" dirty="0"/>
              <a:t>= 150</a:t>
            </a:r>
            <a:r>
              <a:rPr lang="en-GB" sz="1400" b="1" baseline="30000" dirty="0"/>
              <a:t>o</a:t>
            </a:r>
            <a:endParaRPr lang="en-GB" sz="1400" b="1" dirty="0"/>
          </a:p>
          <a:p>
            <a:r>
              <a:rPr lang="en-GB" sz="1400" b="1" i="1" dirty="0"/>
              <a:t>BFC</a:t>
            </a:r>
            <a:r>
              <a:rPr lang="en-GB" sz="1400" b="1" dirty="0"/>
              <a:t> is congruent to </a:t>
            </a:r>
            <a:r>
              <a:rPr lang="en-GB" sz="1400" b="1" i="1" dirty="0"/>
              <a:t>ECD </a:t>
            </a:r>
            <a:r>
              <a:rPr lang="en-GB" sz="1400" b="1" dirty="0"/>
              <a:t> by SAS.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1433" y="6165304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So</a:t>
            </a:r>
            <a:r>
              <a:rPr lang="en-GB" sz="1400" b="1" i="1" dirty="0"/>
              <a:t> BF=ED (</a:t>
            </a:r>
            <a:r>
              <a:rPr lang="en-GB" sz="1400" b="1" dirty="0"/>
              <a:t>congruent triangles)</a:t>
            </a:r>
          </a:p>
          <a:p>
            <a:r>
              <a:rPr lang="en-GB" sz="1400" b="1" i="1" dirty="0"/>
              <a:t>BF = EG </a:t>
            </a:r>
            <a:r>
              <a:rPr lang="en-GB" sz="1400" b="1" dirty="0"/>
              <a:t>( </a:t>
            </a:r>
            <a:r>
              <a:rPr lang="en-GB" sz="1400" b="1" dirty="0" err="1"/>
              <a:t>opp</a:t>
            </a:r>
            <a:r>
              <a:rPr lang="en-GB" sz="1400" b="1" dirty="0"/>
              <a:t> sides of parallelogram)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97552" y="6270566"/>
            <a:ext cx="463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(2)</a:t>
            </a:r>
          </a:p>
        </p:txBody>
      </p:sp>
      <p:sp>
        <p:nvSpPr>
          <p:cNvPr id="8" name="Rectangle 7"/>
          <p:cNvSpPr/>
          <p:nvPr/>
        </p:nvSpPr>
        <p:spPr>
          <a:xfrm>
            <a:off x="2037656" y="4748392"/>
            <a:ext cx="4021630" cy="93085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3141433" y="6093296"/>
            <a:ext cx="3271199" cy="6426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0426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Check Your Understanding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79208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What are the four types of congruent triangle proofs?</a:t>
            </a:r>
          </a:p>
          <a:p>
            <a:r>
              <a:rPr lang="en-GB" sz="2400" b="1" dirty="0">
                <a:latin typeface="Trebuchet MS" panose="020B0603020202020204" pitchFamily="34" charset="0"/>
              </a:rPr>
              <a:t>SSS, SAS, ASA (equivalent to AAS) and RHS.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>
                <a:latin typeface="Trebuchet MS" panose="020B0603020202020204" pitchFamily="34" charset="0"/>
              </a:rPr>
              <a:t>What should be the structure of our proof?</a:t>
            </a:r>
          </a:p>
          <a:p>
            <a:r>
              <a:rPr lang="en-GB" sz="2400" b="1" dirty="0">
                <a:latin typeface="Trebuchet MS" panose="020B0603020202020204" pitchFamily="34" charset="0"/>
              </a:rPr>
              <a:t>Justification of each of the three letters, </a:t>
            </a:r>
            <a:r>
              <a:rPr lang="en-GB" sz="2400" b="1" dirty="0" smtClean="0">
                <a:latin typeface="Trebuchet MS" panose="020B0603020202020204" pitchFamily="34" charset="0"/>
              </a:rPr>
              <a:t>followed</a:t>
            </a:r>
          </a:p>
          <a:p>
            <a:r>
              <a:rPr lang="en-GB" sz="2400" b="1" dirty="0" smtClean="0">
                <a:latin typeface="Trebuchet MS" panose="020B0603020202020204" pitchFamily="34" charset="0"/>
              </a:rPr>
              <a:t>by </a:t>
            </a:r>
            <a:r>
              <a:rPr lang="en-GB" sz="2400" b="1" dirty="0">
                <a:latin typeface="Trebuchet MS" panose="020B0603020202020204" pitchFamily="34" charset="0"/>
              </a:rPr>
              <a:t>conclusion in which we state which proof </a:t>
            </a:r>
            <a:r>
              <a:rPr lang="en-GB" sz="2400" b="1" dirty="0" smtClean="0">
                <a:latin typeface="Trebuchet MS" panose="020B0603020202020204" pitchFamily="34" charset="0"/>
              </a:rPr>
              <a:t>type</a:t>
            </a:r>
          </a:p>
          <a:p>
            <a:r>
              <a:rPr lang="en-GB" sz="2400" b="1" dirty="0" smtClean="0">
                <a:latin typeface="Trebuchet MS" panose="020B0603020202020204" pitchFamily="34" charset="0"/>
              </a:rPr>
              <a:t>we </a:t>
            </a:r>
            <a:r>
              <a:rPr lang="en-GB" sz="2400" b="1" dirty="0">
                <a:latin typeface="Trebuchet MS" panose="020B0603020202020204" pitchFamily="34" charset="0"/>
              </a:rPr>
              <a:t>used.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>
                <a:latin typeface="Trebuchet MS" panose="020B0603020202020204" pitchFamily="34" charset="0"/>
              </a:rPr>
              <a:t>What kinds of justifications can be used for sides and angles?</a:t>
            </a:r>
          </a:p>
          <a:p>
            <a:r>
              <a:rPr lang="en-GB" sz="2400" b="1" dirty="0">
                <a:latin typeface="Trebuchet MS" panose="020B0603020202020204" pitchFamily="34" charset="0"/>
              </a:rPr>
              <a:t>Circle Theorems, ‘common’ sides, alternate/corresponding angles, properties of parallelograms,  sides/angles of regular polygon are equal.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5575" y="1772815"/>
            <a:ext cx="7366493" cy="4654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latin typeface="Trebuchet MS" panose="020B0603020202020204" pitchFamily="34" charset="0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545575" y="5013176"/>
            <a:ext cx="7488832" cy="144655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latin typeface="Trebuchet MS" panose="020B0603020202020204" pitchFamily="34" charset="0"/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511851" y="2924944"/>
            <a:ext cx="7400217" cy="122413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latin typeface="Trebuchet MS" panose="020B0603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0426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 Style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7715200" cy="48531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/>
              <a:t>Complete the </a:t>
            </a:r>
            <a:r>
              <a:rPr lang="en-GB" dirty="0" smtClean="0">
                <a:hlinkClick r:id="rId3"/>
              </a:rPr>
              <a:t>exam style questions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r>
              <a:rPr lang="en-GB" dirty="0" smtClean="0">
                <a:hlinkClick r:id="rId4"/>
              </a:rPr>
              <a:t>Solutions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26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close up of a sign&#10;&#10;Description generated with very high confidence">
            <a:extLst>
              <a:ext uri="{FF2B5EF4-FFF2-40B4-BE49-F238E27FC236}">
                <a16:creationId xmlns="" xmlns:a16="http://schemas.microsoft.com/office/drawing/2014/main" id="{21E24B55-4D49-4595-A3D1-5E6C329647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304" y="104762"/>
            <a:ext cx="839159" cy="843530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338992" y="525648"/>
            <a:ext cx="4570240" cy="1638160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254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PQRS is a parallelogram. </a:t>
            </a:r>
          </a:p>
          <a:p>
            <a:pPr marL="0" marR="0" lvl="0" indent="0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Prove that triangle PRS is 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congruent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triangle RPQ</a:t>
            </a: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658340" y="2482172"/>
            <a:ext cx="4608833" cy="1576622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254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 and DE are parallel 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lines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equal length.</a:t>
            </a:r>
          </a:p>
          <a:p>
            <a:pPr marL="0" marR="0" lvl="0" indent="0" algn="r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Prove that ABC </a:t>
            </a: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</a:t>
            </a:r>
          </a:p>
          <a:p>
            <a:pPr marL="0" marR="0" lvl="0" indent="0" algn="r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congruent to EDC.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826777" y="4341413"/>
            <a:ext cx="4768107" cy="1504148"/>
          </a:xfrm>
          <a:prstGeom prst="round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LMNO is a rectangle. </a:t>
            </a:r>
          </a:p>
          <a:p>
            <a:pPr marL="0" marR="0" lvl="0" indent="0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is the mid-point of LM and Z 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mid-point of ON.</a:t>
            </a:r>
          </a:p>
          <a:p>
            <a:pPr marL="0" marR="0" lvl="0" indent="0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Prove that triangle LXY and NZY 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4572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are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congruent.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136947" y="752899"/>
            <a:ext cx="2759221" cy="1191213"/>
            <a:chOff x="5081549" y="2292217"/>
            <a:chExt cx="2408719" cy="1739870"/>
          </a:xfrm>
        </p:grpSpPr>
        <p:sp>
          <p:nvSpPr>
            <p:cNvPr id="42" name="Parallelogram 41"/>
            <p:cNvSpPr/>
            <p:nvPr/>
          </p:nvSpPr>
          <p:spPr>
            <a:xfrm flipV="1">
              <a:off x="5271838" y="2532559"/>
              <a:ext cx="1998617" cy="1134399"/>
            </a:xfrm>
            <a:prstGeom prst="parallelogram">
              <a:avLst>
                <a:gd name="adj" fmla="val 58394"/>
              </a:avLst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5271838" y="2564249"/>
              <a:ext cx="1998617" cy="1086498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"/>
              <a:miter lim="800000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5081549" y="2297780"/>
              <a:ext cx="245170" cy="449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P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98898" y="2292217"/>
              <a:ext cx="268960" cy="449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Q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240899" y="3525373"/>
              <a:ext cx="249369" cy="449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R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472705" y="3582552"/>
              <a:ext cx="235376" cy="449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S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035807" y="2616941"/>
            <a:ext cx="2047216" cy="1306371"/>
            <a:chOff x="4296468" y="4147180"/>
            <a:chExt cx="3144469" cy="2356500"/>
          </a:xfrm>
        </p:grpSpPr>
        <p:grpSp>
          <p:nvGrpSpPr>
            <p:cNvPr id="49" name="Group 48"/>
            <p:cNvGrpSpPr/>
            <p:nvPr/>
          </p:nvGrpSpPr>
          <p:grpSpPr>
            <a:xfrm rot="10800000">
              <a:off x="4764495" y="4530173"/>
              <a:ext cx="2270250" cy="1646244"/>
              <a:chOff x="5020527" y="4938141"/>
              <a:chExt cx="2941378" cy="1559264"/>
            </a:xfrm>
          </p:grpSpPr>
          <p:sp>
            <p:nvSpPr>
              <p:cNvPr id="55" name="Isosceles Triangle 54"/>
              <p:cNvSpPr/>
              <p:nvPr/>
            </p:nvSpPr>
            <p:spPr>
              <a:xfrm>
                <a:off x="5020527" y="5711270"/>
                <a:ext cx="2156389" cy="773128"/>
              </a:xfrm>
              <a:prstGeom prst="triangle">
                <a:avLst>
                  <a:gd name="adj" fmla="val 68173"/>
                </a:avLst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Isosceles Triangle 55"/>
              <p:cNvSpPr/>
              <p:nvPr/>
            </p:nvSpPr>
            <p:spPr>
              <a:xfrm rot="10800000">
                <a:off x="5805516" y="4938141"/>
                <a:ext cx="2156389" cy="773128"/>
              </a:xfrm>
              <a:prstGeom prst="triangle">
                <a:avLst>
                  <a:gd name="adj" fmla="val 68173"/>
                </a:avLst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Straight Arrow Connector 56"/>
              <p:cNvCxnSpPr/>
              <p:nvPr/>
            </p:nvCxnSpPr>
            <p:spPr>
              <a:xfrm>
                <a:off x="6400800" y="4938141"/>
                <a:ext cx="540985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>
              <a:xfrm>
                <a:off x="5805514" y="6497405"/>
                <a:ext cx="540985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50" name="TextBox 49"/>
            <p:cNvSpPr txBox="1"/>
            <p:nvPr/>
          </p:nvSpPr>
          <p:spPr>
            <a:xfrm>
              <a:off x="4950379" y="4147180"/>
              <a:ext cx="451069" cy="55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A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002177" y="4216893"/>
              <a:ext cx="438760" cy="55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B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979091" y="5193191"/>
              <a:ext cx="428911" cy="55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C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296468" y="5948496"/>
              <a:ext cx="458457" cy="55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D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415088" y="5928841"/>
              <a:ext cx="419063" cy="55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E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358614" y="4430678"/>
            <a:ext cx="1863317" cy="1225483"/>
            <a:chOff x="4679826" y="5101596"/>
            <a:chExt cx="3326038" cy="2076488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4"/>
            <a:srcRect l="716" t="1580" r="779" b="1764"/>
            <a:stretch/>
          </p:blipFill>
          <p:spPr>
            <a:xfrm>
              <a:off x="4930074" y="5557703"/>
              <a:ext cx="2654517" cy="1183247"/>
            </a:xfrm>
            <a:prstGeom prst="rect">
              <a:avLst/>
            </a:prstGeom>
            <a:ln w="19050">
              <a:solidFill>
                <a:sysClr val="windowText" lastClr="000000"/>
              </a:solidFill>
            </a:ln>
          </p:spPr>
        </p:pic>
        <p:sp>
          <p:nvSpPr>
            <p:cNvPr id="61" name="TextBox 60"/>
            <p:cNvSpPr txBox="1"/>
            <p:nvPr/>
          </p:nvSpPr>
          <p:spPr>
            <a:xfrm>
              <a:off x="4700664" y="5101596"/>
              <a:ext cx="464117" cy="521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L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395819" y="5118435"/>
              <a:ext cx="610045" cy="521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419863" y="6656579"/>
              <a:ext cx="541372" cy="521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N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79826" y="6641372"/>
              <a:ext cx="547095" cy="521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O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084948" y="5118435"/>
              <a:ext cx="507035" cy="521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X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169322" y="5769016"/>
              <a:ext cx="495590" cy="521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Y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083343" y="6641373"/>
              <a:ext cx="484144" cy="521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561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640960" cy="562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47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7"/>
            <a:ext cx="8568952" cy="2073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08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40960" cy="476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67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268760"/>
            <a:ext cx="8641267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67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04" y="1124744"/>
            <a:ext cx="8754568" cy="458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"/>
          <a:stretch/>
        </p:blipFill>
        <p:spPr bwMode="auto">
          <a:xfrm>
            <a:off x="186404" y="5713436"/>
            <a:ext cx="3878992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3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8"/>
          <a:stretch/>
        </p:blipFill>
        <p:spPr bwMode="auto">
          <a:xfrm>
            <a:off x="176848" y="1196752"/>
            <a:ext cx="8784976" cy="444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3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164691-E97F-4D0F-8408-005A73EE6A0E}">
  <ds:schemaRefs>
    <ds:schemaRef ds:uri="http://purl.org/dc/dcmitype/"/>
    <ds:schemaRef ds:uri="e2e12665-0a52-44fa-93fc-755654ed6771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2052</TotalTime>
  <Words>986</Words>
  <Application>Microsoft Office PowerPoint</Application>
  <PresentationFormat>On-screen Show (4:3)</PresentationFormat>
  <Paragraphs>208</Paragraphs>
  <Slides>24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24</vt:i4>
      </vt:variant>
    </vt:vector>
  </HeadingPairs>
  <TitlesOfParts>
    <vt:vector size="53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Recap</vt:lpstr>
      <vt:lpstr>PowerPoint Presentation</vt:lpstr>
      <vt:lpstr>PowerPoint Presentation</vt:lpstr>
      <vt:lpstr>PowerPoint Presentation</vt:lpstr>
      <vt:lpstr>Proving Congruence</vt:lpstr>
      <vt:lpstr>Proving Congruence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Your Understanding</vt:lpstr>
      <vt:lpstr>Exam Style Questions</vt:lpstr>
      <vt:lpstr>PowerPoint Presentation</vt:lpstr>
      <vt:lpstr>Challenge</vt:lpstr>
      <vt:lpstr>Challenge</vt:lpstr>
      <vt:lpstr>Challenge</vt:lpstr>
      <vt:lpstr>Challenge</vt:lpstr>
      <vt:lpstr>Challenge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Proving Congruence</dc:title>
  <dc:creator>BWA;M Booth;I Jahangir</dc:creator>
  <cp:lastModifiedBy>Elder, L</cp:lastModifiedBy>
  <cp:revision>167</cp:revision>
  <cp:lastPrinted>2019-07-08T08:42:29Z</cp:lastPrinted>
  <dcterms:created xsi:type="dcterms:W3CDTF">2006-01-15T18:04:06Z</dcterms:created>
  <dcterms:modified xsi:type="dcterms:W3CDTF">2019-09-20T08:29:45Z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