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63"/>
  </p:notesMasterIdLst>
  <p:handoutMasterIdLst>
    <p:handoutMasterId r:id="rId64"/>
  </p:handoutMasterIdLst>
  <p:sldIdLst>
    <p:sldId id="303" r:id="rId34"/>
    <p:sldId id="305" r:id="rId35"/>
    <p:sldId id="306" r:id="rId36"/>
    <p:sldId id="307" r:id="rId37"/>
    <p:sldId id="309" r:id="rId38"/>
    <p:sldId id="317" r:id="rId39"/>
    <p:sldId id="310" r:id="rId40"/>
    <p:sldId id="311" r:id="rId41"/>
    <p:sldId id="312" r:id="rId42"/>
    <p:sldId id="331" r:id="rId43"/>
    <p:sldId id="332" r:id="rId44"/>
    <p:sldId id="333" r:id="rId45"/>
    <p:sldId id="334" r:id="rId46"/>
    <p:sldId id="335" r:id="rId47"/>
    <p:sldId id="336" r:id="rId48"/>
    <p:sldId id="337" r:id="rId49"/>
    <p:sldId id="313" r:id="rId50"/>
    <p:sldId id="318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327" r:id="rId59"/>
    <p:sldId id="328" r:id="rId60"/>
    <p:sldId id="329" r:id="rId61"/>
    <p:sldId id="330" r:id="rId62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4" autoAdjust="0"/>
    <p:restoredTop sz="87567" autoAdjust="0"/>
  </p:normalViewPr>
  <p:slideViewPr>
    <p:cSldViewPr>
      <p:cViewPr>
        <p:scale>
          <a:sx n="66" d="100"/>
          <a:sy n="66" d="100"/>
        </p:scale>
        <p:origin x="-17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2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28.xml"/><Relationship Id="rId19" Type="http://schemas.openxmlformats.org/officeDocument/2006/relationships/slideMaster" Target="slideMasters/slideMaster1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slide" Target="slides/slide23.xml"/><Relationship Id="rId64" Type="http://schemas.openxmlformats.org/officeDocument/2006/relationships/handoutMaster" Target="handoutMasters/handoutMaster1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1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slide" Target="slides/slide26.xml"/><Relationship Id="rId67" Type="http://schemas.openxmlformats.org/officeDocument/2006/relationships/theme" Target="theme/theme1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slide" Target="slides/slide2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10" Type="http://schemas.openxmlformats.org/officeDocument/2006/relationships/slideMaster" Target="slideMasters/slideMaster6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3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03/09/2019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frostmaths.com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spad.co.uk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spad.co.uk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Timed spaced retrieval</a:t>
            </a:r>
            <a:r>
              <a:rPr lang="en-GB" baseline="0" dirty="0" smtClean="0"/>
              <a:t> – non calculator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 smtClean="0"/>
              <a:t>Tes</a:t>
            </a:r>
            <a:r>
              <a:rPr lang="en-GB" dirty="0" smtClean="0"/>
              <a:t>: </a:t>
            </a:r>
            <a:r>
              <a:rPr lang="en-GB" dirty="0" err="1" smtClean="0"/>
              <a:t>Dannytheref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899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Tes</a:t>
            </a:r>
            <a:r>
              <a:rPr lang="en-GB" dirty="0"/>
              <a:t>: </a:t>
            </a:r>
            <a:r>
              <a:rPr lang="en-GB" dirty="0" err="1"/>
              <a:t>Dannytheref</a:t>
            </a:r>
            <a:endParaRPr lang="en-GB" dirty="0"/>
          </a:p>
          <a:p>
            <a:r>
              <a:rPr lang="en-GB" dirty="0"/>
              <a:t>Clicking a correct shape will remove it from</a:t>
            </a:r>
            <a:r>
              <a:rPr lang="en-GB" baseline="0" dirty="0"/>
              <a:t> the screen. Clicking an incorrect one will bring up the red circle.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346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032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032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257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527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https://www.drfrostmaths.com/</a:t>
            </a:r>
            <a:endParaRPr lang="en-GB" dirty="0"/>
          </a:p>
          <a:p>
            <a:r>
              <a:rPr lang="en-GB" dirty="0"/>
              <a:t>Ask why the features not sufficient</a:t>
            </a:r>
            <a:r>
              <a:rPr lang="en-GB" baseline="0" dirty="0"/>
              <a:t> for congruence are not sufficient.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18A44-AEFD-4C30-BB4F-F223FB2AE5D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https://www.mathspad.co.uk/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93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https://www.mathspad.co.uk/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3BFF8-A657-4370-99EB-CD093F3724C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93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https://www.transum.org/Maths/Activity/Congruent/Default.asp?Level=1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049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Lesson%201%20-%20Congruent%20Triangles%201%20%5bMB%20&amp;%20IJ%5d%20-%20Task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um.org/Maths/Activity/Congruent/Default.asp?Level=1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400" y="1268760"/>
            <a:ext cx="6331207" cy="54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1" y="188640"/>
            <a:ext cx="7848873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Describe fully the transformations that will result in the first shape being mapped to the second:</a:t>
            </a:r>
          </a:p>
          <a:p>
            <a:endParaRPr lang="en-GB" sz="2800" dirty="0">
              <a:latin typeface="Trebuchet MS" panose="020B0603020202020204" pitchFamily="34" charset="0"/>
            </a:endParaRPr>
          </a:p>
          <a:p>
            <a:pPr marL="342900" indent="-342900">
              <a:buAutoNum type="alphaLcParenR"/>
            </a:pP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1</a:t>
            </a:r>
            <a:r>
              <a:rPr lang="en-GB" sz="2800" dirty="0" smtClean="0">
                <a:latin typeface="Trebuchet MS" panose="020B0603020202020204" pitchFamily="34" charset="0"/>
              </a:rPr>
              <a:t> to 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2</a:t>
            </a:r>
          </a:p>
          <a:p>
            <a:pPr marL="342900" indent="-342900">
              <a:buFontTx/>
              <a:buAutoNum type="alphaLcParenR"/>
            </a:pP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1</a:t>
            </a:r>
            <a:r>
              <a:rPr lang="en-GB" sz="2800" dirty="0" smtClean="0">
                <a:latin typeface="Trebuchet MS" panose="020B0603020202020204" pitchFamily="34" charset="0"/>
              </a:rPr>
              <a:t> </a:t>
            </a:r>
            <a:r>
              <a:rPr lang="en-GB" sz="2800" dirty="0">
                <a:latin typeface="Trebuchet MS" panose="020B0603020202020204" pitchFamily="34" charset="0"/>
              </a:rPr>
              <a:t>to </a:t>
            </a: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6</a:t>
            </a:r>
            <a:endParaRPr lang="en-GB" sz="2800" baseline="-25000" dirty="0">
              <a:latin typeface="Trebuchet MS" panose="020B0603020202020204" pitchFamily="34" charset="0"/>
            </a:endParaRPr>
          </a:p>
          <a:p>
            <a:pPr marL="342900" indent="-342900">
              <a:buFontTx/>
              <a:buAutoNum type="alphaLcParenR"/>
            </a:pP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2</a:t>
            </a:r>
            <a:r>
              <a:rPr lang="en-GB" sz="2800" dirty="0" smtClean="0">
                <a:latin typeface="Trebuchet MS" panose="020B0603020202020204" pitchFamily="34" charset="0"/>
              </a:rPr>
              <a:t> </a:t>
            </a:r>
            <a:r>
              <a:rPr lang="en-GB" sz="2800" dirty="0">
                <a:latin typeface="Trebuchet MS" panose="020B0603020202020204" pitchFamily="34" charset="0"/>
              </a:rPr>
              <a:t>to </a:t>
            </a: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3</a:t>
            </a:r>
            <a:endParaRPr lang="en-GB" sz="2800" baseline="-25000" dirty="0">
              <a:latin typeface="Trebuchet MS" panose="020B0603020202020204" pitchFamily="34" charset="0"/>
            </a:endParaRPr>
          </a:p>
          <a:p>
            <a:pPr marL="342900" indent="-342900">
              <a:buFontTx/>
              <a:buAutoNum type="alphaLcParenR"/>
            </a:pP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6</a:t>
            </a:r>
            <a:r>
              <a:rPr lang="en-GB" sz="2800" dirty="0" smtClean="0">
                <a:latin typeface="Trebuchet MS" panose="020B0603020202020204" pitchFamily="34" charset="0"/>
              </a:rPr>
              <a:t> </a:t>
            </a:r>
            <a:r>
              <a:rPr lang="en-GB" sz="2800" dirty="0">
                <a:latin typeface="Trebuchet MS" panose="020B0603020202020204" pitchFamily="34" charset="0"/>
              </a:rPr>
              <a:t>to T</a:t>
            </a:r>
            <a:r>
              <a:rPr lang="en-GB" sz="2800" baseline="-25000" dirty="0">
                <a:latin typeface="Trebuchet MS" panose="020B0603020202020204" pitchFamily="34" charset="0"/>
              </a:rPr>
              <a:t>2</a:t>
            </a:r>
          </a:p>
          <a:p>
            <a:pPr marL="342900" indent="-342900">
              <a:buFontTx/>
              <a:buAutoNum type="alphaLcParenR"/>
            </a:pP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6</a:t>
            </a:r>
            <a:r>
              <a:rPr lang="en-GB" sz="2800" dirty="0" smtClean="0">
                <a:latin typeface="Trebuchet MS" panose="020B0603020202020204" pitchFamily="34" charset="0"/>
              </a:rPr>
              <a:t> </a:t>
            </a:r>
            <a:r>
              <a:rPr lang="en-GB" sz="2800" dirty="0">
                <a:latin typeface="Trebuchet MS" panose="020B0603020202020204" pitchFamily="34" charset="0"/>
              </a:rPr>
              <a:t>to </a:t>
            </a: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5</a:t>
            </a:r>
            <a:endParaRPr lang="en-GB" sz="2800" baseline="-25000" dirty="0">
              <a:latin typeface="Trebuchet MS" panose="020B0603020202020204" pitchFamily="34" charset="0"/>
            </a:endParaRPr>
          </a:p>
          <a:p>
            <a:pPr marL="342900" indent="-342900">
              <a:buFontTx/>
              <a:buAutoNum type="alphaLcParenR"/>
            </a:pP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5</a:t>
            </a:r>
            <a:r>
              <a:rPr lang="en-GB" sz="2800" dirty="0" smtClean="0">
                <a:latin typeface="Trebuchet MS" panose="020B0603020202020204" pitchFamily="34" charset="0"/>
              </a:rPr>
              <a:t> </a:t>
            </a:r>
            <a:r>
              <a:rPr lang="en-GB" sz="2800" dirty="0">
                <a:latin typeface="Trebuchet MS" panose="020B0603020202020204" pitchFamily="34" charset="0"/>
              </a:rPr>
              <a:t>to </a:t>
            </a:r>
            <a:r>
              <a:rPr lang="en-GB" sz="2800" dirty="0" smtClean="0">
                <a:latin typeface="Trebuchet MS" panose="020B0603020202020204" pitchFamily="34" charset="0"/>
              </a:rPr>
              <a:t>T</a:t>
            </a:r>
            <a:r>
              <a:rPr lang="en-GB" sz="2800" baseline="-25000" dirty="0" smtClean="0">
                <a:latin typeface="Trebuchet MS" panose="020B0603020202020204" pitchFamily="34" charset="0"/>
              </a:rPr>
              <a:t>4</a:t>
            </a:r>
          </a:p>
          <a:p>
            <a:pPr marL="342900" indent="-342900">
              <a:buFontTx/>
              <a:buAutoNum type="alphaLcParenR"/>
            </a:pPr>
            <a:endParaRPr lang="en-GB" sz="2800" baseline="-250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What do you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notice about all</a:t>
            </a:r>
          </a:p>
          <a:p>
            <a:r>
              <a:rPr lang="en-GB" sz="2400" dirty="0" smtClean="0">
                <a:latin typeface="Trebuchet MS" panose="020B0603020202020204" pitchFamily="34" charset="0"/>
              </a:rPr>
              <a:t>of the shapes?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0648"/>
                <a:ext cx="792088" cy="79208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47908"/>
                <a:ext cx="792088" cy="79208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solidFill>
                            <a:srgbClr val="00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839996"/>
                <a:ext cx="792088" cy="79208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9510" y="5431101"/>
                <a:ext cx="8856985" cy="124527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Rotation 90° clockwise about (0,0).	</a:t>
                </a:r>
                <a:r>
                  <a:rPr lang="en-GB" sz="17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b</a:t>
                </a:r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) Rotation 90° anticlockwise </a:t>
                </a:r>
                <a:r>
                  <a:rPr lang="en-GB" sz="17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about (0,0)</a:t>
                </a:r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. </a:t>
                </a:r>
                <a:endParaRPr lang="en-GB" sz="1700" baseline="-25000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c)  Translation by the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7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1700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7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GB" sz="17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700" baseline="-250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	</a:t>
                </a:r>
                <a:r>
                  <a:rPr lang="en-GB" sz="16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	</a:t>
                </a:r>
                <a:r>
                  <a:rPr lang="en-GB" sz="17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d)</a:t>
                </a:r>
                <a:r>
                  <a:rPr lang="en-GB" sz="16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Rotation 180° about </a:t>
                </a:r>
                <a:r>
                  <a:rPr lang="en-GB" sz="1700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(0,0). </a:t>
                </a:r>
                <a:endParaRPr lang="en-GB" sz="1700" baseline="-25000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e)  Reflection in the line </a:t>
                </a:r>
                <a:r>
                  <a:rPr lang="en-GB" sz="1700" i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:r>
                  <a:rPr lang="en-GB" sz="1700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		</a:t>
                </a:r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  <a:cs typeface="Times New Roman" panose="02020603050405020304" pitchFamily="18" charset="0"/>
                  </a:rPr>
                  <a:t>f) </a:t>
                </a:r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Translation by the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700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1700" i="1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7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GB" sz="1700" b="0" i="1" smtClean="0">
                                <a:solidFill>
                                  <a:srgbClr val="00B050"/>
                                </a:solidFill>
                                <a:latin typeface="Cambria Math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endParaRPr lang="en-GB" sz="1700" baseline="-25000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  <a:p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All shapes are </a:t>
                </a:r>
                <a:r>
                  <a:rPr lang="en-GB" sz="1700" b="1" i="1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congruent</a:t>
                </a:r>
                <a:r>
                  <a:rPr lang="en-GB" sz="1700" dirty="0" smtClean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.</a:t>
                </a:r>
                <a:endParaRPr lang="en-GB" sz="1700" dirty="0">
                  <a:solidFill>
                    <a:srgbClr val="00B05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0" y="5431101"/>
                <a:ext cx="8856985" cy="1245277"/>
              </a:xfrm>
              <a:prstGeom prst="rect">
                <a:avLst/>
              </a:prstGeom>
              <a:blipFill rotWithShape="1">
                <a:blip r:embed="rId7"/>
                <a:stretch>
                  <a:fillRect l="-275" t="-481" r="-480" b="-4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L-Shape 1"/>
          <p:cNvSpPr/>
          <p:nvPr/>
        </p:nvSpPr>
        <p:spPr>
          <a:xfrm flipH="1">
            <a:off x="3563888" y="2264610"/>
            <a:ext cx="875342" cy="130840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-Shape 8"/>
          <p:cNvSpPr/>
          <p:nvPr/>
        </p:nvSpPr>
        <p:spPr>
          <a:xfrm rot="5400000" flipH="1">
            <a:off x="5508612" y="2481142"/>
            <a:ext cx="875342" cy="130840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-Shape 10"/>
          <p:cNvSpPr/>
          <p:nvPr/>
        </p:nvSpPr>
        <p:spPr>
          <a:xfrm rot="5400000" flipH="1">
            <a:off x="6372708" y="1623464"/>
            <a:ext cx="875342" cy="130840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L-Shape 15"/>
          <p:cNvSpPr/>
          <p:nvPr/>
        </p:nvSpPr>
        <p:spPr>
          <a:xfrm rot="16200000" flipH="1" flipV="1">
            <a:off x="5508612" y="4148572"/>
            <a:ext cx="875342" cy="130840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L-Shape 16"/>
          <p:cNvSpPr/>
          <p:nvPr/>
        </p:nvSpPr>
        <p:spPr>
          <a:xfrm rot="16200000" flipH="1" flipV="1">
            <a:off x="7236804" y="4148572"/>
            <a:ext cx="875342" cy="130840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L-Shape 17"/>
          <p:cNvSpPr/>
          <p:nvPr/>
        </p:nvSpPr>
        <p:spPr>
          <a:xfrm rot="5400000" flipV="1">
            <a:off x="3347356" y="4148572"/>
            <a:ext cx="875342" cy="130840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77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9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9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9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Congruence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Two shapes are said to be congruent if they </a:t>
            </a:r>
            <a:r>
              <a:rPr lang="en-GB" dirty="0" smtClean="0"/>
              <a:t>are the </a:t>
            </a:r>
            <a:r>
              <a:rPr lang="en-GB" dirty="0">
                <a:solidFill>
                  <a:srgbClr val="FF0000"/>
                </a:solidFill>
              </a:rPr>
              <a:t>same shape and size</a:t>
            </a:r>
          </a:p>
          <a:p>
            <a:endParaRPr lang="en-GB" dirty="0"/>
          </a:p>
          <a:p>
            <a:r>
              <a:rPr lang="en-GB" dirty="0"/>
              <a:t>The shapes may be a </a:t>
            </a:r>
            <a:r>
              <a:rPr lang="en-GB" dirty="0">
                <a:solidFill>
                  <a:srgbClr val="FF0000"/>
                </a:solidFill>
              </a:rPr>
              <a:t>reflection</a:t>
            </a:r>
            <a:r>
              <a:rPr lang="en-GB" dirty="0"/>
              <a:t> of each other, or be </a:t>
            </a:r>
            <a:r>
              <a:rPr lang="en-GB" dirty="0">
                <a:solidFill>
                  <a:srgbClr val="FF0000"/>
                </a:solidFill>
              </a:rPr>
              <a:t>rotated or </a:t>
            </a:r>
            <a:r>
              <a:rPr lang="en-GB" dirty="0" smtClean="0">
                <a:solidFill>
                  <a:srgbClr val="FF0000"/>
                </a:solidFill>
              </a:rPr>
              <a:t>translated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Right Triangle 3"/>
          <p:cNvSpPr/>
          <p:nvPr/>
        </p:nvSpPr>
        <p:spPr>
          <a:xfrm rot="16200000">
            <a:off x="1367644" y="4761148"/>
            <a:ext cx="1944216" cy="129614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Triangle 4"/>
          <p:cNvSpPr/>
          <p:nvPr/>
        </p:nvSpPr>
        <p:spPr>
          <a:xfrm rot="5400000">
            <a:off x="3584193" y="4761148"/>
            <a:ext cx="1944216" cy="129614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Triangle 5"/>
          <p:cNvSpPr/>
          <p:nvPr/>
        </p:nvSpPr>
        <p:spPr>
          <a:xfrm rot="5400000" flipH="1">
            <a:off x="3584193" y="4733648"/>
            <a:ext cx="1944216" cy="129614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Triangle 6"/>
          <p:cNvSpPr/>
          <p:nvPr/>
        </p:nvSpPr>
        <p:spPr>
          <a:xfrm rot="16200000">
            <a:off x="7272300" y="1520788"/>
            <a:ext cx="1944216" cy="129614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All of the angles </a:t>
            </a:r>
            <a:r>
              <a:rPr lang="en-GB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and side lengths are the same</a:t>
            </a:r>
          </a:p>
        </p:txBody>
      </p:sp>
    </p:spTree>
    <p:extLst>
      <p:ext uri="{BB962C8B-B14F-4D97-AF65-F5344CB8AC3E}">
        <p14:creationId xmlns:p14="http://schemas.microsoft.com/office/powerpoint/2010/main" val="36351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B7C1FC-C8CE-4468-9884-B5708095F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8134672" cy="1470025"/>
          </a:xfrm>
        </p:spPr>
        <p:txBody>
          <a:bodyPr/>
          <a:lstStyle/>
          <a:p>
            <a:r>
              <a:rPr lang="en-GB" dirty="0"/>
              <a:t>Which shapes are congruent?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A9F14EF-F5D4-405D-9A97-E7821FEA33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1835696" y="1844824"/>
            <a:ext cx="2035245" cy="1008112"/>
          </a:xfrm>
          <a:prstGeom prst="rightArrow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 rot="10800000">
            <a:off x="6012160" y="4005064"/>
            <a:ext cx="2035245" cy="1008112"/>
          </a:xfrm>
          <a:prstGeom prst="rightArrow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436096" y="980728"/>
            <a:ext cx="1152128" cy="172819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71600" y="404476"/>
            <a:ext cx="576064" cy="124711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Heart 8"/>
          <p:cNvSpPr/>
          <p:nvPr/>
        </p:nvSpPr>
        <p:spPr>
          <a:xfrm>
            <a:off x="647564" y="3356992"/>
            <a:ext cx="1224136" cy="1296144"/>
          </a:xfrm>
          <a:prstGeom prst="heart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Heart 9"/>
          <p:cNvSpPr/>
          <p:nvPr/>
        </p:nvSpPr>
        <p:spPr>
          <a:xfrm>
            <a:off x="7164288" y="2564904"/>
            <a:ext cx="1224136" cy="1296144"/>
          </a:xfrm>
          <a:prstGeom prst="heart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ightning Bolt 10"/>
          <p:cNvSpPr/>
          <p:nvPr/>
        </p:nvSpPr>
        <p:spPr>
          <a:xfrm>
            <a:off x="3419872" y="4509120"/>
            <a:ext cx="1368152" cy="1512168"/>
          </a:xfrm>
          <a:prstGeom prst="lightningBol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Lightning Bolt 11"/>
          <p:cNvSpPr/>
          <p:nvPr/>
        </p:nvSpPr>
        <p:spPr>
          <a:xfrm rot="13393280">
            <a:off x="3644455" y="750508"/>
            <a:ext cx="2170798" cy="2399303"/>
          </a:xfrm>
          <a:prstGeom prst="lightningBol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Block Arc 12"/>
          <p:cNvSpPr/>
          <p:nvPr/>
        </p:nvSpPr>
        <p:spPr>
          <a:xfrm>
            <a:off x="7308304" y="332655"/>
            <a:ext cx="1152128" cy="1080121"/>
          </a:xfrm>
          <a:prstGeom prst="blockArc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flipV="1">
            <a:off x="5436096" y="2708920"/>
            <a:ext cx="1152128" cy="1080121"/>
          </a:xfrm>
          <a:prstGeom prst="blockArc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Diagonal Stripe 14"/>
          <p:cNvSpPr/>
          <p:nvPr/>
        </p:nvSpPr>
        <p:spPr>
          <a:xfrm>
            <a:off x="395536" y="1950159"/>
            <a:ext cx="720080" cy="1617505"/>
          </a:xfrm>
          <a:prstGeom prst="diagStripe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Diagonal Stripe 15"/>
          <p:cNvSpPr/>
          <p:nvPr/>
        </p:nvSpPr>
        <p:spPr>
          <a:xfrm flipV="1">
            <a:off x="7056276" y="4994301"/>
            <a:ext cx="720080" cy="1617505"/>
          </a:xfrm>
          <a:prstGeom prst="diagStripe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Regular Pentagon 16"/>
          <p:cNvSpPr/>
          <p:nvPr/>
        </p:nvSpPr>
        <p:spPr>
          <a:xfrm>
            <a:off x="2183898" y="2982266"/>
            <a:ext cx="1603197" cy="1526854"/>
          </a:xfrm>
          <a:prstGeom prst="pentagon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gular Pentagon 17"/>
          <p:cNvSpPr/>
          <p:nvPr/>
        </p:nvSpPr>
        <p:spPr>
          <a:xfrm rot="10800000">
            <a:off x="5005065" y="5066455"/>
            <a:ext cx="1603197" cy="1526854"/>
          </a:xfrm>
          <a:prstGeom prst="pentagon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5-Point Star 18"/>
          <p:cNvSpPr/>
          <p:nvPr/>
        </p:nvSpPr>
        <p:spPr>
          <a:xfrm>
            <a:off x="2229758" y="332655"/>
            <a:ext cx="1247119" cy="1247119"/>
          </a:xfrm>
          <a:prstGeom prst="star5">
            <a:avLst/>
          </a:prstGeom>
          <a:solidFill>
            <a:srgbClr val="00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5-Point Star 19"/>
          <p:cNvSpPr/>
          <p:nvPr/>
        </p:nvSpPr>
        <p:spPr>
          <a:xfrm rot="2033119">
            <a:off x="1835788" y="4593278"/>
            <a:ext cx="1920050" cy="1920050"/>
          </a:xfrm>
          <a:prstGeom prst="star5">
            <a:avLst/>
          </a:prstGeom>
          <a:solidFill>
            <a:srgbClr val="00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Wave 20"/>
          <p:cNvSpPr/>
          <p:nvPr/>
        </p:nvSpPr>
        <p:spPr>
          <a:xfrm>
            <a:off x="7029782" y="1268760"/>
            <a:ext cx="1737703" cy="864096"/>
          </a:xfrm>
          <a:prstGeom prst="wav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Wave 21"/>
          <p:cNvSpPr/>
          <p:nvPr/>
        </p:nvSpPr>
        <p:spPr>
          <a:xfrm rot="18721879">
            <a:off x="246764" y="5157192"/>
            <a:ext cx="1737703" cy="864096"/>
          </a:xfrm>
          <a:prstGeom prst="wav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&quot;No&quot; Symbol 2"/>
          <p:cNvSpPr/>
          <p:nvPr/>
        </p:nvSpPr>
        <p:spPr>
          <a:xfrm>
            <a:off x="2051718" y="97611"/>
            <a:ext cx="1603197" cy="1603197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&quot;No&quot; Symbol 22"/>
          <p:cNvSpPr/>
          <p:nvPr/>
        </p:nvSpPr>
        <p:spPr>
          <a:xfrm>
            <a:off x="1873680" y="4875046"/>
            <a:ext cx="1603197" cy="1603197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&quot;No&quot; Symbol 23"/>
          <p:cNvSpPr/>
          <p:nvPr/>
        </p:nvSpPr>
        <p:spPr>
          <a:xfrm>
            <a:off x="382848" y="226436"/>
            <a:ext cx="1603197" cy="1603197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&quot;No&quot; Symbol 24"/>
          <p:cNvSpPr/>
          <p:nvPr/>
        </p:nvSpPr>
        <p:spPr>
          <a:xfrm>
            <a:off x="5210561" y="1051609"/>
            <a:ext cx="1603197" cy="1603197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&quot;No&quot; Symbol 25"/>
          <p:cNvSpPr/>
          <p:nvPr/>
        </p:nvSpPr>
        <p:spPr>
          <a:xfrm>
            <a:off x="3401867" y="4514202"/>
            <a:ext cx="1603197" cy="1603197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&quot;No&quot; Symbol 26"/>
          <p:cNvSpPr/>
          <p:nvPr/>
        </p:nvSpPr>
        <p:spPr>
          <a:xfrm>
            <a:off x="3870941" y="987847"/>
            <a:ext cx="1603197" cy="1603197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1" grpId="0" animBg="1"/>
      <p:bldP spid="21" grpId="1" animBg="1"/>
      <p:bldP spid="22" grpId="0" animBg="1"/>
      <p:bldP spid="22" grpId="1" animBg="1"/>
      <p:bldP spid="3" grpId="0" animBg="1"/>
      <p:bldP spid="3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1121528" y="1062050"/>
            <a:ext cx="2664296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209760" y="1062050"/>
            <a:ext cx="576064" cy="1800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21528" y="1782130"/>
            <a:ext cx="2088232" cy="1080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394902" y="1968413"/>
            <a:ext cx="238125" cy="571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118552" y="2216063"/>
            <a:ext cx="123825" cy="190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180464" y="2235113"/>
            <a:ext cx="123825" cy="190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85228" y="1409390"/>
            <a:ext cx="53974" cy="1875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250315" y="1385466"/>
            <a:ext cx="53974" cy="1875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323339" y="1367892"/>
            <a:ext cx="53974" cy="1875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145864" y="1125463"/>
            <a:ext cx="2664296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6234096" y="1125463"/>
            <a:ext cx="576064" cy="1800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145864" y="1845543"/>
            <a:ext cx="2088232" cy="1080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419238" y="2031826"/>
            <a:ext cx="238125" cy="571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142888" y="2279476"/>
            <a:ext cx="123825" cy="190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5204800" y="2298526"/>
            <a:ext cx="123825" cy="190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209564" y="1472803"/>
            <a:ext cx="53974" cy="1875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274651" y="1448879"/>
            <a:ext cx="53974" cy="1875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347675" y="1431305"/>
            <a:ext cx="53974" cy="1875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7606" y="3322873"/>
            <a:ext cx="81230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Suppose two triangles have the </a:t>
            </a:r>
            <a:r>
              <a:rPr lang="en-GB" sz="2000" dirty="0" smtClean="0">
                <a:latin typeface="Trebuchet MS" panose="020B0603020202020204" pitchFamily="34" charset="0"/>
              </a:rPr>
              <a:t>same </a:t>
            </a:r>
            <a:r>
              <a:rPr lang="en-GB" sz="2000" smtClean="0">
                <a:latin typeface="Trebuchet MS" panose="020B0603020202020204" pitchFamily="34" charset="0"/>
              </a:rPr>
              <a:t>side lengths.</a:t>
            </a:r>
          </a:p>
          <a:p>
            <a:r>
              <a:rPr lang="en-GB" sz="2000" smtClean="0">
                <a:latin typeface="Trebuchet MS" panose="020B0603020202020204" pitchFamily="34" charset="0"/>
              </a:rPr>
              <a:t>Do </a:t>
            </a:r>
            <a:r>
              <a:rPr lang="en-GB" sz="2000" dirty="0">
                <a:latin typeface="Trebuchet MS" panose="020B0603020202020204" pitchFamily="34" charset="0"/>
              </a:rPr>
              <a:t>the triangles have to be congruent</a:t>
            </a:r>
            <a:r>
              <a:rPr lang="en-GB" sz="2000" dirty="0" smtClean="0">
                <a:latin typeface="Trebuchet MS" panose="020B0603020202020204" pitchFamily="34" charset="0"/>
              </a:rPr>
              <a:t>?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b="1" dirty="0">
                <a:solidFill>
                  <a:srgbClr val="00B050"/>
                </a:solidFill>
                <a:latin typeface="Trebuchet MS" panose="020B0603020202020204" pitchFamily="34" charset="0"/>
              </a:rPr>
              <a:t>Yes, because the all the angles are determined by the sides.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>
                <a:latin typeface="Trebuchet MS" panose="020B0603020202020204" pitchFamily="34" charset="0"/>
              </a:rPr>
              <a:t>Would the same be true if two quadrilaterals had the same lengths</a:t>
            </a:r>
            <a:r>
              <a:rPr lang="en-GB" sz="2000" dirty="0" smtClean="0">
                <a:latin typeface="Trebuchet MS" panose="020B0603020202020204" pitchFamily="34" charset="0"/>
              </a:rPr>
              <a:t>?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No. </a:t>
            </a:r>
            <a:r>
              <a:rPr lang="en-GB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 square </a:t>
            </a:r>
            <a:r>
              <a:rPr lang="en-GB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and </a:t>
            </a:r>
            <a:r>
              <a:rPr lang="en-GB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 rhombus can have the same </a:t>
            </a:r>
            <a:r>
              <a:rPr lang="en-GB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side lengths but are different shapes.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9194" y="4056849"/>
            <a:ext cx="7973206" cy="69718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09258" y="5393107"/>
            <a:ext cx="7973206" cy="7920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98" name="Title 1"/>
          <p:cNvSpPr txBox="1">
            <a:spLocks/>
          </p:cNvSpPr>
          <p:nvPr/>
        </p:nvSpPr>
        <p:spPr>
          <a:xfrm>
            <a:off x="81061" y="96076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Congruent Triangles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36999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40078" y="1028874"/>
            <a:ext cx="8635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In pairs, determine whether comparing the following pieces of information would be sufficient to show the triangles are congruent.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40078" y="1860595"/>
            <a:ext cx="1955658" cy="1015778"/>
            <a:chOff x="895450" y="4797152"/>
            <a:chExt cx="1368152" cy="597386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895450" y="4797152"/>
              <a:ext cx="936104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1831554" y="4797152"/>
              <a:ext cx="432048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895450" y="5301208"/>
              <a:ext cx="1368152" cy="720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 flipV="1">
              <a:off x="1390442" y="4964008"/>
              <a:ext cx="81280" cy="1371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1488232" y="5284048"/>
              <a:ext cx="5715" cy="1104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 flipV="1">
              <a:off x="1528282" y="5282158"/>
              <a:ext cx="5715" cy="1104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1981286" y="4983058"/>
              <a:ext cx="78446" cy="686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2005668" y="5009728"/>
              <a:ext cx="80734" cy="682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2026623" y="5034493"/>
              <a:ext cx="86449" cy="71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2246188" y="1911861"/>
            <a:ext cx="3280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3 sides the same.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86632" y="1981359"/>
            <a:ext cx="1695356" cy="3385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Trebuchet MS" panose="020B0603020202020204" pitchFamily="34" charset="0"/>
                <a:sym typeface="Wingdings"/>
              </a:rPr>
              <a:t> </a:t>
            </a:r>
            <a:r>
              <a:rPr lang="en-GB" sz="1600" dirty="0" smtClean="0">
                <a:latin typeface="Trebuchet MS" panose="020B0603020202020204" pitchFamily="34" charset="0"/>
              </a:rPr>
              <a:t>Congruent</a:t>
            </a:r>
            <a:endParaRPr lang="en-GB" sz="1600" dirty="0">
              <a:latin typeface="Trebuchet MS" panose="020B0603020202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95144" y="3435972"/>
            <a:ext cx="2096004" cy="20808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3037" y="4546418"/>
            <a:ext cx="2002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rebuchet MS" panose="020B0603020202020204" pitchFamily="34" charset="0"/>
              </a:rPr>
              <a:t>Two sides the same and angle between them.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82461" y="5643696"/>
            <a:ext cx="2108687" cy="4001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Trebuchet MS" panose="020B0603020202020204" pitchFamily="34" charset="0"/>
                <a:sym typeface="Wingdings"/>
              </a:rPr>
              <a:t></a:t>
            </a:r>
            <a:r>
              <a:rPr lang="en-GB" sz="2000" dirty="0">
                <a:latin typeface="Trebuchet MS" panose="020B0603020202020204" pitchFamily="34" charset="0"/>
              </a:rPr>
              <a:t>Congruent</a:t>
            </a:r>
          </a:p>
        </p:txBody>
      </p:sp>
      <p:grpSp>
        <p:nvGrpSpPr>
          <p:cNvPr id="71" name="Group 70"/>
          <p:cNvGrpSpPr/>
          <p:nvPr/>
        </p:nvGrpSpPr>
        <p:grpSpPr>
          <a:xfrm rot="11678330">
            <a:off x="364900" y="3701713"/>
            <a:ext cx="1856188" cy="816451"/>
            <a:chOff x="2915816" y="4293096"/>
            <a:chExt cx="1368152" cy="605036"/>
          </a:xfrm>
        </p:grpSpPr>
        <p:cxnSp>
          <p:nvCxnSpPr>
            <p:cNvPr id="64" name="Straight Connector 63"/>
            <p:cNvCxnSpPr/>
            <p:nvPr/>
          </p:nvCxnSpPr>
          <p:spPr>
            <a:xfrm flipV="1">
              <a:off x="2915816" y="4293096"/>
              <a:ext cx="936104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 flipV="1">
              <a:off x="3851920" y="4293096"/>
              <a:ext cx="432048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2915816" y="4797152"/>
              <a:ext cx="1368152" cy="720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Freeform 66"/>
            <p:cNvSpPr/>
            <p:nvPr/>
          </p:nvSpPr>
          <p:spPr>
            <a:xfrm>
              <a:off x="3140120" y="4734272"/>
              <a:ext cx="50800" cy="124460"/>
            </a:xfrm>
            <a:custGeom>
              <a:avLst/>
              <a:gdLst>
                <a:gd name="connsiteX0" fmla="*/ 50800 w 50800"/>
                <a:gd name="connsiteY0" fmla="*/ 124460 h 124460"/>
                <a:gd name="connsiteX1" fmla="*/ 15240 w 50800"/>
                <a:gd name="connsiteY1" fmla="*/ 22860 h 124460"/>
                <a:gd name="connsiteX2" fmla="*/ 0 w 50800"/>
                <a:gd name="connsiteY2" fmla="*/ 0 h 12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" h="124460">
                  <a:moveTo>
                    <a:pt x="50800" y="124460"/>
                  </a:moveTo>
                  <a:cubicBezTo>
                    <a:pt x="37253" y="84031"/>
                    <a:pt x="23707" y="43603"/>
                    <a:pt x="15240" y="22860"/>
                  </a:cubicBezTo>
                  <a:cubicBezTo>
                    <a:pt x="6773" y="2117"/>
                    <a:pt x="3386" y="1058"/>
                    <a:pt x="0" y="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800">
                <a:latin typeface="Trebuchet MS" panose="020B0603020202020204" pitchFamily="34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 flipV="1">
              <a:off x="3451280" y="4459600"/>
              <a:ext cx="86360" cy="1219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3555588" y="4781292"/>
              <a:ext cx="7620" cy="1168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3592716" y="4779372"/>
              <a:ext cx="7620" cy="1168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/>
          <p:cNvSpPr txBox="1"/>
          <p:nvPr/>
        </p:nvSpPr>
        <p:spPr>
          <a:xfrm>
            <a:off x="2392752" y="5643696"/>
            <a:ext cx="2093879" cy="9233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 typeface="Symbol"/>
              <a:buChar char="´"/>
            </a:pPr>
            <a:r>
              <a:rPr lang="en-GB" dirty="0">
                <a:latin typeface="Trebuchet MS" panose="020B0603020202020204" pitchFamily="34" charset="0"/>
                <a:sym typeface="Wingdings"/>
              </a:rPr>
              <a:t>Not necessarily </a:t>
            </a:r>
            <a:r>
              <a:rPr lang="en-GB" dirty="0">
                <a:latin typeface="Trebuchet MS" panose="020B0603020202020204" pitchFamily="34" charset="0"/>
              </a:rPr>
              <a:t>Congruent</a:t>
            </a:r>
            <a:br>
              <a:rPr lang="en-GB" dirty="0">
                <a:latin typeface="Trebuchet MS" panose="020B0603020202020204" pitchFamily="34" charset="0"/>
              </a:rPr>
            </a:br>
            <a:r>
              <a:rPr lang="en-GB" dirty="0">
                <a:latin typeface="Trebuchet MS" panose="020B0603020202020204" pitchFamily="34" charset="0"/>
              </a:rPr>
              <a:t>(but </a:t>
            </a:r>
            <a:r>
              <a:rPr lang="en-GB" b="1" i="1" dirty="0">
                <a:latin typeface="Trebuchet MS" panose="020B0603020202020204" pitchFamily="34" charset="0"/>
              </a:rPr>
              <a:t>Similar</a:t>
            </a:r>
            <a:r>
              <a:rPr lang="en-GB" dirty="0">
                <a:latin typeface="Trebuchet MS" panose="020B0603020202020204" pitchFamily="34" charset="0"/>
              </a:rPr>
              <a:t>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589211" y="5612018"/>
            <a:ext cx="2096004" cy="4001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Trebuchet MS" panose="020B0603020202020204" pitchFamily="34" charset="0"/>
                <a:sym typeface="Wingdings"/>
              </a:rPr>
              <a:t></a:t>
            </a:r>
            <a:r>
              <a:rPr lang="en-GB" sz="2000" dirty="0">
                <a:latin typeface="Trebuchet MS" panose="020B0603020202020204" pitchFamily="34" charset="0"/>
              </a:rPr>
              <a:t>Congruent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813561" y="5643696"/>
            <a:ext cx="2096005" cy="10156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Trebuchet MS" panose="020B0603020202020204" pitchFamily="34" charset="0"/>
                <a:sym typeface="Symbol"/>
              </a:rPr>
              <a:t></a:t>
            </a:r>
            <a:r>
              <a:rPr lang="en-GB" sz="2000" dirty="0">
                <a:latin typeface="Trebuchet MS" panose="020B0603020202020204" pitchFamily="34" charset="0"/>
                <a:sym typeface="Symbol"/>
              </a:rPr>
              <a:t> </a:t>
            </a:r>
            <a:r>
              <a:rPr lang="en-GB" dirty="0">
                <a:latin typeface="Trebuchet MS" panose="020B0603020202020204" pitchFamily="34" charset="0"/>
                <a:sym typeface="Wingdings"/>
              </a:rPr>
              <a:t>Not necessarily </a:t>
            </a:r>
            <a:r>
              <a:rPr lang="en-GB" dirty="0" smtClean="0">
                <a:latin typeface="Trebuchet MS" panose="020B0603020202020204" pitchFamily="34" charset="0"/>
              </a:rPr>
              <a:t>Congruent (we’ll see why)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73820" y="5635540"/>
            <a:ext cx="2117328" cy="9334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 smtClean="0">
                <a:solidFill>
                  <a:schemeClr val="accent4"/>
                </a:solidFill>
                <a:latin typeface="Trebuchet MS" panose="020B0603020202020204" pitchFamily="34" charset="0"/>
              </a:rPr>
              <a:t>Click to </a:t>
            </a:r>
            <a:r>
              <a:rPr lang="en-GB" i="1" dirty="0">
                <a:solidFill>
                  <a:schemeClr val="accent4"/>
                </a:solidFill>
                <a:latin typeface="Trebuchet MS" panose="020B0603020202020204" pitchFamily="34" charset="0"/>
              </a:rPr>
              <a:t>reveal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93037" y="3452089"/>
            <a:ext cx="368110" cy="3203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98" name="Title 1"/>
          <p:cNvSpPr txBox="1">
            <a:spLocks/>
          </p:cNvSpPr>
          <p:nvPr/>
        </p:nvSpPr>
        <p:spPr>
          <a:xfrm>
            <a:off x="81061" y="96076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Congruent Triangles</a:t>
            </a:r>
            <a:endParaRPr lang="en-GB" kern="0" dirty="0"/>
          </a:p>
        </p:txBody>
      </p:sp>
      <p:sp>
        <p:nvSpPr>
          <p:cNvPr id="105" name="Rectangle 104"/>
          <p:cNvSpPr/>
          <p:nvPr/>
        </p:nvSpPr>
        <p:spPr>
          <a:xfrm>
            <a:off x="2390628" y="3435973"/>
            <a:ext cx="2096004" cy="2080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4589211" y="3435973"/>
            <a:ext cx="2096004" cy="2080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6813563" y="3435972"/>
            <a:ext cx="2096004" cy="20808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2390628" y="3458596"/>
            <a:ext cx="368110" cy="3203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4621535" y="3450905"/>
            <a:ext cx="368110" cy="3203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c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833619" y="3459483"/>
            <a:ext cx="368110" cy="3203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d</a:t>
            </a:r>
          </a:p>
        </p:txBody>
      </p:sp>
      <p:sp>
        <p:nvSpPr>
          <p:cNvPr id="83" name="Freeform 82"/>
          <p:cNvSpPr/>
          <p:nvPr/>
        </p:nvSpPr>
        <p:spPr>
          <a:xfrm>
            <a:off x="2915816" y="4504239"/>
            <a:ext cx="318760" cy="124911"/>
          </a:xfrm>
          <a:custGeom>
            <a:avLst/>
            <a:gdLst>
              <a:gd name="connsiteX0" fmla="*/ 0 w 234950"/>
              <a:gd name="connsiteY0" fmla="*/ 3666 h 92566"/>
              <a:gd name="connsiteX1" fmla="*/ 50800 w 234950"/>
              <a:gd name="connsiteY1" fmla="*/ 3666 h 92566"/>
              <a:gd name="connsiteX2" fmla="*/ 165100 w 234950"/>
              <a:gd name="connsiteY2" fmla="*/ 41766 h 92566"/>
              <a:gd name="connsiteX3" fmla="*/ 234950 w 234950"/>
              <a:gd name="connsiteY3" fmla="*/ 92566 h 9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950" h="92566">
                <a:moveTo>
                  <a:pt x="0" y="3666"/>
                </a:moveTo>
                <a:cubicBezTo>
                  <a:pt x="11641" y="491"/>
                  <a:pt x="23283" y="-2684"/>
                  <a:pt x="50800" y="3666"/>
                </a:cubicBezTo>
                <a:cubicBezTo>
                  <a:pt x="78317" y="10016"/>
                  <a:pt x="134408" y="26949"/>
                  <a:pt x="165100" y="41766"/>
                </a:cubicBezTo>
                <a:cubicBezTo>
                  <a:pt x="195792" y="56583"/>
                  <a:pt x="215371" y="74574"/>
                  <a:pt x="234950" y="92566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84" name="Freeform 83"/>
          <p:cNvSpPr/>
          <p:nvPr/>
        </p:nvSpPr>
        <p:spPr>
          <a:xfrm>
            <a:off x="2876301" y="4417947"/>
            <a:ext cx="397789" cy="160665"/>
          </a:xfrm>
          <a:custGeom>
            <a:avLst/>
            <a:gdLst>
              <a:gd name="connsiteX0" fmla="*/ 0 w 293201"/>
              <a:gd name="connsiteY0" fmla="*/ 0 h 119062"/>
              <a:gd name="connsiteX1" fmla="*/ 100013 w 293201"/>
              <a:gd name="connsiteY1" fmla="*/ 16669 h 119062"/>
              <a:gd name="connsiteX2" fmla="*/ 183357 w 293201"/>
              <a:gd name="connsiteY2" fmla="*/ 45244 h 119062"/>
              <a:gd name="connsiteX3" fmla="*/ 242888 w 293201"/>
              <a:gd name="connsiteY3" fmla="*/ 80962 h 119062"/>
              <a:gd name="connsiteX4" fmla="*/ 285750 w 293201"/>
              <a:gd name="connsiteY4" fmla="*/ 109537 h 119062"/>
              <a:gd name="connsiteX5" fmla="*/ 292894 w 293201"/>
              <a:gd name="connsiteY5" fmla="*/ 119062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201" h="119062">
                <a:moveTo>
                  <a:pt x="0" y="0"/>
                </a:moveTo>
                <a:cubicBezTo>
                  <a:pt x="34727" y="4564"/>
                  <a:pt x="69454" y="9128"/>
                  <a:pt x="100013" y="16669"/>
                </a:cubicBezTo>
                <a:cubicBezTo>
                  <a:pt x="130572" y="24210"/>
                  <a:pt x="159544" y="34528"/>
                  <a:pt x="183357" y="45244"/>
                </a:cubicBezTo>
                <a:cubicBezTo>
                  <a:pt x="207170" y="55960"/>
                  <a:pt x="225823" y="70247"/>
                  <a:pt x="242888" y="80962"/>
                </a:cubicBezTo>
                <a:cubicBezTo>
                  <a:pt x="259953" y="91677"/>
                  <a:pt x="277416" y="103187"/>
                  <a:pt x="285750" y="109537"/>
                </a:cubicBezTo>
                <a:cubicBezTo>
                  <a:pt x="294084" y="115887"/>
                  <a:pt x="293489" y="117474"/>
                  <a:pt x="292894" y="119062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85" name="Freeform 84"/>
          <p:cNvSpPr/>
          <p:nvPr/>
        </p:nvSpPr>
        <p:spPr>
          <a:xfrm>
            <a:off x="2721899" y="3911407"/>
            <a:ext cx="115254" cy="141386"/>
          </a:xfrm>
          <a:custGeom>
            <a:avLst/>
            <a:gdLst>
              <a:gd name="connsiteX0" fmla="*/ 0 w 84951"/>
              <a:gd name="connsiteY0" fmla="*/ 104775 h 104775"/>
              <a:gd name="connsiteX1" fmla="*/ 73818 w 84951"/>
              <a:gd name="connsiteY1" fmla="*/ 28575 h 104775"/>
              <a:gd name="connsiteX2" fmla="*/ 83343 w 84951"/>
              <a:gd name="connsiteY2" fmla="*/ 0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951" h="104775">
                <a:moveTo>
                  <a:pt x="0" y="104775"/>
                </a:moveTo>
                <a:cubicBezTo>
                  <a:pt x="29964" y="75406"/>
                  <a:pt x="59928" y="46037"/>
                  <a:pt x="73818" y="28575"/>
                </a:cubicBezTo>
                <a:cubicBezTo>
                  <a:pt x="87708" y="11113"/>
                  <a:pt x="85525" y="5556"/>
                  <a:pt x="8334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86" name="Freeform 85"/>
          <p:cNvSpPr/>
          <p:nvPr/>
        </p:nvSpPr>
        <p:spPr>
          <a:xfrm>
            <a:off x="2732348" y="3924777"/>
            <a:ext cx="138918" cy="176733"/>
          </a:xfrm>
          <a:custGeom>
            <a:avLst/>
            <a:gdLst>
              <a:gd name="connsiteX0" fmla="*/ 0 w 102393"/>
              <a:gd name="connsiteY0" fmla="*/ 130969 h 130969"/>
              <a:gd name="connsiteX1" fmla="*/ 50006 w 102393"/>
              <a:gd name="connsiteY1" fmla="*/ 92869 h 130969"/>
              <a:gd name="connsiteX2" fmla="*/ 85725 w 102393"/>
              <a:gd name="connsiteY2" fmla="*/ 45244 h 130969"/>
              <a:gd name="connsiteX3" fmla="*/ 102393 w 102393"/>
              <a:gd name="connsiteY3" fmla="*/ 0 h 13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93" h="130969">
                <a:moveTo>
                  <a:pt x="0" y="130969"/>
                </a:moveTo>
                <a:cubicBezTo>
                  <a:pt x="17859" y="119062"/>
                  <a:pt x="35719" y="107156"/>
                  <a:pt x="50006" y="92869"/>
                </a:cubicBezTo>
                <a:cubicBezTo>
                  <a:pt x="64293" y="78582"/>
                  <a:pt x="76994" y="60722"/>
                  <a:pt x="85725" y="45244"/>
                </a:cubicBezTo>
                <a:cubicBezTo>
                  <a:pt x="94456" y="29766"/>
                  <a:pt x="98424" y="14883"/>
                  <a:pt x="102393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2747821" y="3931737"/>
            <a:ext cx="167995" cy="212078"/>
          </a:xfrm>
          <a:custGeom>
            <a:avLst/>
            <a:gdLst>
              <a:gd name="connsiteX0" fmla="*/ 0 w 123825"/>
              <a:gd name="connsiteY0" fmla="*/ 157162 h 157162"/>
              <a:gd name="connsiteX1" fmla="*/ 45244 w 123825"/>
              <a:gd name="connsiteY1" fmla="*/ 126206 h 157162"/>
              <a:gd name="connsiteX2" fmla="*/ 83344 w 123825"/>
              <a:gd name="connsiteY2" fmla="*/ 85725 h 157162"/>
              <a:gd name="connsiteX3" fmla="*/ 111919 w 123825"/>
              <a:gd name="connsiteY3" fmla="*/ 40481 h 157162"/>
              <a:gd name="connsiteX4" fmla="*/ 123825 w 123825"/>
              <a:gd name="connsiteY4" fmla="*/ 0 h 15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" h="157162">
                <a:moveTo>
                  <a:pt x="0" y="157162"/>
                </a:moveTo>
                <a:cubicBezTo>
                  <a:pt x="15676" y="147637"/>
                  <a:pt x="31353" y="138112"/>
                  <a:pt x="45244" y="126206"/>
                </a:cubicBezTo>
                <a:cubicBezTo>
                  <a:pt x="59135" y="114300"/>
                  <a:pt x="72232" y="100012"/>
                  <a:pt x="83344" y="85725"/>
                </a:cubicBezTo>
                <a:cubicBezTo>
                  <a:pt x="94457" y="71437"/>
                  <a:pt x="105172" y="54768"/>
                  <a:pt x="111919" y="40481"/>
                </a:cubicBezTo>
                <a:cubicBezTo>
                  <a:pt x="118666" y="26194"/>
                  <a:pt x="121245" y="13097"/>
                  <a:pt x="123825" y="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 rot="11678330">
            <a:off x="2510536" y="3993168"/>
            <a:ext cx="1856189" cy="777356"/>
            <a:chOff x="2915816" y="4293096"/>
            <a:chExt cx="1368152" cy="576064"/>
          </a:xfrm>
        </p:grpSpPr>
        <p:cxnSp>
          <p:nvCxnSpPr>
            <p:cNvPr id="76" name="Straight Connector 75"/>
            <p:cNvCxnSpPr/>
            <p:nvPr/>
          </p:nvCxnSpPr>
          <p:spPr>
            <a:xfrm flipV="1">
              <a:off x="2915816" y="4293096"/>
              <a:ext cx="936104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 flipV="1">
              <a:off x="3851920" y="4293096"/>
              <a:ext cx="432048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>
              <a:off x="2915816" y="4797152"/>
              <a:ext cx="1368152" cy="720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Freeform 78"/>
            <p:cNvSpPr/>
            <p:nvPr/>
          </p:nvSpPr>
          <p:spPr>
            <a:xfrm>
              <a:off x="3140120" y="4734272"/>
              <a:ext cx="50800" cy="124460"/>
            </a:xfrm>
            <a:custGeom>
              <a:avLst/>
              <a:gdLst>
                <a:gd name="connsiteX0" fmla="*/ 50800 w 50800"/>
                <a:gd name="connsiteY0" fmla="*/ 124460 h 124460"/>
                <a:gd name="connsiteX1" fmla="*/ 15240 w 50800"/>
                <a:gd name="connsiteY1" fmla="*/ 22860 h 124460"/>
                <a:gd name="connsiteX2" fmla="*/ 0 w 50800"/>
                <a:gd name="connsiteY2" fmla="*/ 0 h 12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" h="124460">
                  <a:moveTo>
                    <a:pt x="50800" y="124460"/>
                  </a:moveTo>
                  <a:cubicBezTo>
                    <a:pt x="37253" y="84031"/>
                    <a:pt x="23707" y="43603"/>
                    <a:pt x="15240" y="22860"/>
                  </a:cubicBezTo>
                  <a:cubicBezTo>
                    <a:pt x="6773" y="2117"/>
                    <a:pt x="3386" y="1058"/>
                    <a:pt x="0" y="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800">
                <a:latin typeface="Trebuchet MS" panose="020B0603020202020204" pitchFamily="34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2416757" y="4823417"/>
            <a:ext cx="2018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rebuchet MS" panose="020B0603020202020204" pitchFamily="34" charset="0"/>
              </a:rPr>
              <a:t>All angles the same.</a:t>
            </a:r>
          </a:p>
        </p:txBody>
      </p:sp>
      <p:grpSp>
        <p:nvGrpSpPr>
          <p:cNvPr id="91" name="Group 90"/>
          <p:cNvGrpSpPr/>
          <p:nvPr/>
        </p:nvGrpSpPr>
        <p:grpSpPr>
          <a:xfrm rot="11678330">
            <a:off x="4689636" y="3993168"/>
            <a:ext cx="1856189" cy="777356"/>
            <a:chOff x="2915816" y="4293096"/>
            <a:chExt cx="1368152" cy="576064"/>
          </a:xfrm>
        </p:grpSpPr>
        <p:cxnSp>
          <p:nvCxnSpPr>
            <p:cNvPr id="92" name="Straight Connector 91"/>
            <p:cNvCxnSpPr/>
            <p:nvPr/>
          </p:nvCxnSpPr>
          <p:spPr>
            <a:xfrm flipV="1">
              <a:off x="2915816" y="4293096"/>
              <a:ext cx="936104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H="1" flipV="1">
              <a:off x="3851920" y="4293096"/>
              <a:ext cx="432048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H="1">
              <a:off x="2915816" y="4797152"/>
              <a:ext cx="1368152" cy="720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Freeform 94"/>
            <p:cNvSpPr/>
            <p:nvPr/>
          </p:nvSpPr>
          <p:spPr>
            <a:xfrm>
              <a:off x="3140120" y="4734272"/>
              <a:ext cx="50800" cy="124460"/>
            </a:xfrm>
            <a:custGeom>
              <a:avLst/>
              <a:gdLst>
                <a:gd name="connsiteX0" fmla="*/ 50800 w 50800"/>
                <a:gd name="connsiteY0" fmla="*/ 124460 h 124460"/>
                <a:gd name="connsiteX1" fmla="*/ 15240 w 50800"/>
                <a:gd name="connsiteY1" fmla="*/ 22860 h 124460"/>
                <a:gd name="connsiteX2" fmla="*/ 0 w 50800"/>
                <a:gd name="connsiteY2" fmla="*/ 0 h 12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" h="124460">
                  <a:moveTo>
                    <a:pt x="50800" y="124460"/>
                  </a:moveTo>
                  <a:cubicBezTo>
                    <a:pt x="37253" y="84031"/>
                    <a:pt x="23707" y="43603"/>
                    <a:pt x="15240" y="22860"/>
                  </a:cubicBezTo>
                  <a:cubicBezTo>
                    <a:pt x="6773" y="2117"/>
                    <a:pt x="3386" y="1058"/>
                    <a:pt x="0" y="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800">
                <a:latin typeface="Trebuchet MS" panose="020B0603020202020204" pitchFamily="34" charset="0"/>
              </a:endParaRPr>
            </a:p>
          </p:txBody>
        </p:sp>
      </p:grpSp>
      <p:sp>
        <p:nvSpPr>
          <p:cNvPr id="96" name="Freeform 95"/>
          <p:cNvSpPr/>
          <p:nvPr/>
        </p:nvSpPr>
        <p:spPr>
          <a:xfrm>
            <a:off x="5093002" y="4476329"/>
            <a:ext cx="318760" cy="124911"/>
          </a:xfrm>
          <a:custGeom>
            <a:avLst/>
            <a:gdLst>
              <a:gd name="connsiteX0" fmla="*/ 0 w 234950"/>
              <a:gd name="connsiteY0" fmla="*/ 3666 h 92566"/>
              <a:gd name="connsiteX1" fmla="*/ 50800 w 234950"/>
              <a:gd name="connsiteY1" fmla="*/ 3666 h 92566"/>
              <a:gd name="connsiteX2" fmla="*/ 165100 w 234950"/>
              <a:gd name="connsiteY2" fmla="*/ 41766 h 92566"/>
              <a:gd name="connsiteX3" fmla="*/ 234950 w 234950"/>
              <a:gd name="connsiteY3" fmla="*/ 92566 h 9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950" h="92566">
                <a:moveTo>
                  <a:pt x="0" y="3666"/>
                </a:moveTo>
                <a:cubicBezTo>
                  <a:pt x="11641" y="491"/>
                  <a:pt x="23283" y="-2684"/>
                  <a:pt x="50800" y="3666"/>
                </a:cubicBezTo>
                <a:cubicBezTo>
                  <a:pt x="78317" y="10016"/>
                  <a:pt x="134408" y="26949"/>
                  <a:pt x="165100" y="41766"/>
                </a:cubicBezTo>
                <a:cubicBezTo>
                  <a:pt x="195792" y="56583"/>
                  <a:pt x="215371" y="74574"/>
                  <a:pt x="234950" y="92566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sp>
        <p:nvSpPr>
          <p:cNvPr id="97" name="Freeform 96"/>
          <p:cNvSpPr/>
          <p:nvPr/>
        </p:nvSpPr>
        <p:spPr>
          <a:xfrm>
            <a:off x="5079966" y="4440575"/>
            <a:ext cx="397789" cy="160665"/>
          </a:xfrm>
          <a:custGeom>
            <a:avLst/>
            <a:gdLst>
              <a:gd name="connsiteX0" fmla="*/ 0 w 293201"/>
              <a:gd name="connsiteY0" fmla="*/ 0 h 119062"/>
              <a:gd name="connsiteX1" fmla="*/ 100013 w 293201"/>
              <a:gd name="connsiteY1" fmla="*/ 16669 h 119062"/>
              <a:gd name="connsiteX2" fmla="*/ 183357 w 293201"/>
              <a:gd name="connsiteY2" fmla="*/ 45244 h 119062"/>
              <a:gd name="connsiteX3" fmla="*/ 242888 w 293201"/>
              <a:gd name="connsiteY3" fmla="*/ 80962 h 119062"/>
              <a:gd name="connsiteX4" fmla="*/ 285750 w 293201"/>
              <a:gd name="connsiteY4" fmla="*/ 109537 h 119062"/>
              <a:gd name="connsiteX5" fmla="*/ 292894 w 293201"/>
              <a:gd name="connsiteY5" fmla="*/ 119062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201" h="119062">
                <a:moveTo>
                  <a:pt x="0" y="0"/>
                </a:moveTo>
                <a:cubicBezTo>
                  <a:pt x="34727" y="4564"/>
                  <a:pt x="69454" y="9128"/>
                  <a:pt x="100013" y="16669"/>
                </a:cubicBezTo>
                <a:cubicBezTo>
                  <a:pt x="130572" y="24210"/>
                  <a:pt x="159544" y="34528"/>
                  <a:pt x="183357" y="45244"/>
                </a:cubicBezTo>
                <a:cubicBezTo>
                  <a:pt x="207170" y="55960"/>
                  <a:pt x="225823" y="70247"/>
                  <a:pt x="242888" y="80962"/>
                </a:cubicBezTo>
                <a:cubicBezTo>
                  <a:pt x="259953" y="91677"/>
                  <a:pt x="277416" y="103187"/>
                  <a:pt x="285750" y="109537"/>
                </a:cubicBezTo>
                <a:cubicBezTo>
                  <a:pt x="294084" y="115887"/>
                  <a:pt x="293489" y="117474"/>
                  <a:pt x="292894" y="119062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800">
              <a:latin typeface="Trebuchet MS" panose="020B0603020202020204" pitchFamily="34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5527021" y="3934689"/>
            <a:ext cx="42476" cy="1518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687291" y="4739465"/>
            <a:ext cx="1926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rebuchet MS" panose="020B0603020202020204" pitchFamily="34" charset="0"/>
              </a:rPr>
              <a:t>Two angles the same and a side the same.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833620" y="4582824"/>
            <a:ext cx="2042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Trebuchet MS" panose="020B0603020202020204" pitchFamily="34" charset="0"/>
              </a:rPr>
              <a:t>Two sides the same and angle not between them.</a:t>
            </a:r>
          </a:p>
        </p:txBody>
      </p:sp>
      <p:grpSp>
        <p:nvGrpSpPr>
          <p:cNvPr id="117" name="Group 116"/>
          <p:cNvGrpSpPr/>
          <p:nvPr/>
        </p:nvGrpSpPr>
        <p:grpSpPr>
          <a:xfrm rot="11678330">
            <a:off x="6881664" y="3910971"/>
            <a:ext cx="1856189" cy="777356"/>
            <a:chOff x="2915816" y="4293096"/>
            <a:chExt cx="1368152" cy="576064"/>
          </a:xfrm>
        </p:grpSpPr>
        <p:cxnSp>
          <p:nvCxnSpPr>
            <p:cNvPr id="118" name="Straight Connector 117"/>
            <p:cNvCxnSpPr/>
            <p:nvPr/>
          </p:nvCxnSpPr>
          <p:spPr>
            <a:xfrm flipV="1">
              <a:off x="2915816" y="4293096"/>
              <a:ext cx="936104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 flipV="1">
              <a:off x="3851920" y="4293096"/>
              <a:ext cx="432048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2915816" y="4797152"/>
              <a:ext cx="1368152" cy="720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Freeform 120"/>
            <p:cNvSpPr/>
            <p:nvPr/>
          </p:nvSpPr>
          <p:spPr>
            <a:xfrm>
              <a:off x="3140120" y="4734272"/>
              <a:ext cx="50800" cy="124460"/>
            </a:xfrm>
            <a:custGeom>
              <a:avLst/>
              <a:gdLst>
                <a:gd name="connsiteX0" fmla="*/ 50800 w 50800"/>
                <a:gd name="connsiteY0" fmla="*/ 124460 h 124460"/>
                <a:gd name="connsiteX1" fmla="*/ 15240 w 50800"/>
                <a:gd name="connsiteY1" fmla="*/ 22860 h 124460"/>
                <a:gd name="connsiteX2" fmla="*/ 0 w 50800"/>
                <a:gd name="connsiteY2" fmla="*/ 0 h 12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" h="124460">
                  <a:moveTo>
                    <a:pt x="50800" y="124460"/>
                  </a:moveTo>
                  <a:cubicBezTo>
                    <a:pt x="37253" y="84031"/>
                    <a:pt x="23707" y="43603"/>
                    <a:pt x="15240" y="22860"/>
                  </a:cubicBezTo>
                  <a:cubicBezTo>
                    <a:pt x="6773" y="2117"/>
                    <a:pt x="3386" y="1058"/>
                    <a:pt x="0" y="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800">
                <a:latin typeface="Trebuchet MS" panose="020B0603020202020204" pitchFamily="34" charset="0"/>
              </a:endParaRPr>
            </a:p>
          </p:txBody>
        </p:sp>
        <p:cxnSp>
          <p:nvCxnSpPr>
            <p:cNvPr id="122" name="Straight Connector 121"/>
            <p:cNvCxnSpPr/>
            <p:nvPr/>
          </p:nvCxnSpPr>
          <p:spPr>
            <a:xfrm flipH="1" flipV="1">
              <a:off x="3451280" y="4459600"/>
              <a:ext cx="86360" cy="1219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9921670" flipH="1">
              <a:off x="4025990" y="4528561"/>
              <a:ext cx="100658" cy="612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9921670" flipH="1">
              <a:off x="4011110" y="4504055"/>
              <a:ext cx="85724" cy="547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ctangle 107"/>
          <p:cNvSpPr/>
          <p:nvPr/>
        </p:nvSpPr>
        <p:spPr>
          <a:xfrm>
            <a:off x="2373381" y="5612018"/>
            <a:ext cx="2117328" cy="9570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>
                <a:solidFill>
                  <a:schemeClr val="accent4"/>
                </a:solidFill>
                <a:latin typeface="Trebuchet MS" panose="020B0603020202020204" pitchFamily="34" charset="0"/>
              </a:rPr>
              <a:t>Click to reveal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591945" y="5610006"/>
            <a:ext cx="2117328" cy="9570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>
                <a:solidFill>
                  <a:schemeClr val="accent4"/>
                </a:solidFill>
                <a:latin typeface="Trebuchet MS" panose="020B0603020202020204" pitchFamily="34" charset="0"/>
              </a:rPr>
              <a:t>Click to reveal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802901" y="5617881"/>
            <a:ext cx="2117328" cy="10414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>
                <a:solidFill>
                  <a:schemeClr val="accent4"/>
                </a:solidFill>
                <a:latin typeface="Trebuchet MS" panose="020B0603020202020204" pitchFamily="34" charset="0"/>
              </a:rPr>
              <a:t>Click to </a:t>
            </a:r>
            <a:r>
              <a:rPr lang="en-GB" i="1" dirty="0" smtClean="0">
                <a:solidFill>
                  <a:schemeClr val="accent4"/>
                </a:solidFill>
                <a:latin typeface="Trebuchet MS" panose="020B0603020202020204" pitchFamily="34" charset="0"/>
              </a:rPr>
              <a:t>reveal</a:t>
            </a:r>
            <a:endParaRPr lang="en-GB" i="1" dirty="0">
              <a:solidFill>
                <a:schemeClr val="accent4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72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</p:childTnLst>
        </p:cTn>
      </p:par>
    </p:tnLst>
    <p:bldLst>
      <p:bldP spid="132" grpId="0" animBg="1"/>
      <p:bldP spid="108" grpId="0" animBg="1"/>
      <p:bldP spid="109" grpId="0" animBg="1"/>
      <p:bldP spid="1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GCSE papers will often ask for you to prove that two triangles are congruent. </a:t>
            </a:r>
          </a:p>
          <a:p>
            <a:r>
              <a:rPr lang="en-GB" dirty="0"/>
              <a:t>There’s 4 different ways in which we could show this: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1772816"/>
            <a:ext cx="504056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076960" y="1808480"/>
            <a:ext cx="1960880" cy="1066800"/>
            <a:chOff x="1076960" y="1808480"/>
            <a:chExt cx="1960880" cy="1066800"/>
          </a:xfrm>
        </p:grpSpPr>
        <p:sp>
          <p:nvSpPr>
            <p:cNvPr id="7" name="Freeform 6"/>
            <p:cNvSpPr/>
            <p:nvPr/>
          </p:nvSpPr>
          <p:spPr>
            <a:xfrm>
              <a:off x="1076960" y="1808480"/>
              <a:ext cx="1960880" cy="1066800"/>
            </a:xfrm>
            <a:custGeom>
              <a:avLst/>
              <a:gdLst>
                <a:gd name="connsiteX0" fmla="*/ 0 w 1960880"/>
                <a:gd name="connsiteY0" fmla="*/ 995680 h 1066800"/>
                <a:gd name="connsiteX1" fmla="*/ 670560 w 1960880"/>
                <a:gd name="connsiteY1" fmla="*/ 0 h 1066800"/>
                <a:gd name="connsiteX2" fmla="*/ 1960880 w 1960880"/>
                <a:gd name="connsiteY2" fmla="*/ 1066800 h 1066800"/>
                <a:gd name="connsiteX3" fmla="*/ 0 w 1960880"/>
                <a:gd name="connsiteY3" fmla="*/ 99568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880" h="1066800">
                  <a:moveTo>
                    <a:pt x="0" y="995680"/>
                  </a:moveTo>
                  <a:lnTo>
                    <a:pt x="670560" y="0"/>
                  </a:lnTo>
                  <a:lnTo>
                    <a:pt x="1960880" y="1066800"/>
                  </a:lnTo>
                  <a:lnTo>
                    <a:pt x="0" y="995680"/>
                  </a:lnTo>
                  <a:close/>
                </a:path>
              </a:pathLst>
            </a:custGeom>
            <a:ln w="63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1331640" y="2204864"/>
              <a:ext cx="216024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2157224" y="2138680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2195736" y="2179464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 14"/>
            <p:cNvSpPr/>
            <p:nvPr/>
          </p:nvSpPr>
          <p:spPr>
            <a:xfrm>
              <a:off x="1544320" y="2087880"/>
              <a:ext cx="533400" cy="88053"/>
            </a:xfrm>
            <a:custGeom>
              <a:avLst/>
              <a:gdLst>
                <a:gd name="connsiteX0" fmla="*/ 0 w 533400"/>
                <a:gd name="connsiteY0" fmla="*/ 20320 h 88053"/>
                <a:gd name="connsiteX1" fmla="*/ 147320 w 533400"/>
                <a:gd name="connsiteY1" fmla="*/ 71120 h 88053"/>
                <a:gd name="connsiteX2" fmla="*/ 350520 w 533400"/>
                <a:gd name="connsiteY2" fmla="*/ 76200 h 88053"/>
                <a:gd name="connsiteX3" fmla="*/ 533400 w 533400"/>
                <a:gd name="connsiteY3" fmla="*/ 0 h 8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0" h="88053">
                  <a:moveTo>
                    <a:pt x="0" y="20320"/>
                  </a:moveTo>
                  <a:cubicBezTo>
                    <a:pt x="44450" y="41063"/>
                    <a:pt x="88900" y="61807"/>
                    <a:pt x="147320" y="71120"/>
                  </a:cubicBezTo>
                  <a:cubicBezTo>
                    <a:pt x="205740" y="80433"/>
                    <a:pt x="286173" y="88053"/>
                    <a:pt x="350520" y="76200"/>
                  </a:cubicBezTo>
                  <a:cubicBezTo>
                    <a:pt x="414867" y="64347"/>
                    <a:pt x="474133" y="32173"/>
                    <a:pt x="533400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/>
          <p:cNvGrpSpPr/>
          <p:nvPr/>
        </p:nvGrpSpPr>
        <p:grpSpPr>
          <a:xfrm rot="10531276">
            <a:off x="2666443" y="1847749"/>
            <a:ext cx="1960880" cy="1066800"/>
            <a:chOff x="1076960" y="1808480"/>
            <a:chExt cx="1960880" cy="1066800"/>
          </a:xfrm>
        </p:grpSpPr>
        <p:sp>
          <p:nvSpPr>
            <p:cNvPr id="18" name="Freeform 17"/>
            <p:cNvSpPr/>
            <p:nvPr/>
          </p:nvSpPr>
          <p:spPr>
            <a:xfrm>
              <a:off x="1076960" y="1808480"/>
              <a:ext cx="1960880" cy="1066800"/>
            </a:xfrm>
            <a:custGeom>
              <a:avLst/>
              <a:gdLst>
                <a:gd name="connsiteX0" fmla="*/ 0 w 1960880"/>
                <a:gd name="connsiteY0" fmla="*/ 995680 h 1066800"/>
                <a:gd name="connsiteX1" fmla="*/ 670560 w 1960880"/>
                <a:gd name="connsiteY1" fmla="*/ 0 h 1066800"/>
                <a:gd name="connsiteX2" fmla="*/ 1960880 w 1960880"/>
                <a:gd name="connsiteY2" fmla="*/ 1066800 h 1066800"/>
                <a:gd name="connsiteX3" fmla="*/ 0 w 1960880"/>
                <a:gd name="connsiteY3" fmla="*/ 99568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880" h="1066800">
                  <a:moveTo>
                    <a:pt x="0" y="995680"/>
                  </a:moveTo>
                  <a:lnTo>
                    <a:pt x="670560" y="0"/>
                  </a:lnTo>
                  <a:lnTo>
                    <a:pt x="1960880" y="1066800"/>
                  </a:lnTo>
                  <a:lnTo>
                    <a:pt x="0" y="995680"/>
                  </a:lnTo>
                  <a:close/>
                </a:path>
              </a:pathLst>
            </a:custGeom>
            <a:ln w="63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331640" y="2204864"/>
              <a:ext cx="216024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157224" y="2138680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195736" y="2179464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reeform 21"/>
            <p:cNvSpPr/>
            <p:nvPr/>
          </p:nvSpPr>
          <p:spPr>
            <a:xfrm>
              <a:off x="1544320" y="2087880"/>
              <a:ext cx="533400" cy="88053"/>
            </a:xfrm>
            <a:custGeom>
              <a:avLst/>
              <a:gdLst>
                <a:gd name="connsiteX0" fmla="*/ 0 w 533400"/>
                <a:gd name="connsiteY0" fmla="*/ 20320 h 88053"/>
                <a:gd name="connsiteX1" fmla="*/ 147320 w 533400"/>
                <a:gd name="connsiteY1" fmla="*/ 71120 h 88053"/>
                <a:gd name="connsiteX2" fmla="*/ 350520 w 533400"/>
                <a:gd name="connsiteY2" fmla="*/ 76200 h 88053"/>
                <a:gd name="connsiteX3" fmla="*/ 533400 w 533400"/>
                <a:gd name="connsiteY3" fmla="*/ 0 h 8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0" h="88053">
                  <a:moveTo>
                    <a:pt x="0" y="20320"/>
                  </a:moveTo>
                  <a:cubicBezTo>
                    <a:pt x="44450" y="41063"/>
                    <a:pt x="88900" y="61807"/>
                    <a:pt x="147320" y="71120"/>
                  </a:cubicBezTo>
                  <a:cubicBezTo>
                    <a:pt x="205740" y="80433"/>
                    <a:pt x="286173" y="88053"/>
                    <a:pt x="350520" y="76200"/>
                  </a:cubicBezTo>
                  <a:cubicBezTo>
                    <a:pt x="414867" y="64347"/>
                    <a:pt x="474133" y="32173"/>
                    <a:pt x="533400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932040" y="1916832"/>
            <a:ext cx="3924436" cy="80021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800" b="1" dirty="0"/>
              <a:t>SAS</a:t>
            </a:r>
          </a:p>
          <a:p>
            <a:r>
              <a:rPr lang="en-GB" dirty="0"/>
              <a:t>Two sides and the included angle.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95536" y="2996952"/>
            <a:ext cx="504056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40288" y="3177814"/>
            <a:ext cx="3924436" cy="80021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800" b="1" dirty="0"/>
              <a:t>ASA</a:t>
            </a:r>
          </a:p>
          <a:p>
            <a:r>
              <a:rPr lang="en-GB" dirty="0"/>
              <a:t>Two angles and a side.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076960" y="3032616"/>
            <a:ext cx="1960880" cy="1116464"/>
            <a:chOff x="1076960" y="3032616"/>
            <a:chExt cx="1960880" cy="1116464"/>
          </a:xfrm>
        </p:grpSpPr>
        <p:grpSp>
          <p:nvGrpSpPr>
            <p:cNvPr id="25" name="Group 24"/>
            <p:cNvGrpSpPr/>
            <p:nvPr/>
          </p:nvGrpSpPr>
          <p:grpSpPr>
            <a:xfrm>
              <a:off x="1076960" y="3032616"/>
              <a:ext cx="1960880" cy="1116464"/>
              <a:chOff x="1076960" y="1808480"/>
              <a:chExt cx="1960880" cy="1116464"/>
            </a:xfrm>
          </p:grpSpPr>
          <p:sp>
            <p:nvSpPr>
              <p:cNvPr id="26" name="Freeform 25"/>
              <p:cNvSpPr/>
              <p:nvPr/>
            </p:nvSpPr>
            <p:spPr>
              <a:xfrm>
                <a:off x="1076960" y="1808480"/>
                <a:ext cx="1960880" cy="1066800"/>
              </a:xfrm>
              <a:custGeom>
                <a:avLst/>
                <a:gdLst>
                  <a:gd name="connsiteX0" fmla="*/ 0 w 1960880"/>
                  <a:gd name="connsiteY0" fmla="*/ 995680 h 1066800"/>
                  <a:gd name="connsiteX1" fmla="*/ 670560 w 1960880"/>
                  <a:gd name="connsiteY1" fmla="*/ 0 h 1066800"/>
                  <a:gd name="connsiteX2" fmla="*/ 1960880 w 1960880"/>
                  <a:gd name="connsiteY2" fmla="*/ 1066800 h 1066800"/>
                  <a:gd name="connsiteX3" fmla="*/ 0 w 1960880"/>
                  <a:gd name="connsiteY3" fmla="*/ 995680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0880" h="1066800">
                    <a:moveTo>
                      <a:pt x="0" y="995680"/>
                    </a:moveTo>
                    <a:lnTo>
                      <a:pt x="670560" y="0"/>
                    </a:lnTo>
                    <a:lnTo>
                      <a:pt x="1960880" y="1066800"/>
                    </a:lnTo>
                    <a:lnTo>
                      <a:pt x="0" y="995680"/>
                    </a:lnTo>
                    <a:close/>
                  </a:path>
                </a:pathLst>
              </a:custGeom>
              <a:ln w="63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907704" y="2708920"/>
                <a:ext cx="0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reeform 29"/>
              <p:cNvSpPr/>
              <p:nvPr/>
            </p:nvSpPr>
            <p:spPr>
              <a:xfrm>
                <a:off x="1544320" y="2087880"/>
                <a:ext cx="533400" cy="88053"/>
              </a:xfrm>
              <a:custGeom>
                <a:avLst/>
                <a:gdLst>
                  <a:gd name="connsiteX0" fmla="*/ 0 w 533400"/>
                  <a:gd name="connsiteY0" fmla="*/ 20320 h 88053"/>
                  <a:gd name="connsiteX1" fmla="*/ 147320 w 533400"/>
                  <a:gd name="connsiteY1" fmla="*/ 71120 h 88053"/>
                  <a:gd name="connsiteX2" fmla="*/ 350520 w 533400"/>
                  <a:gd name="connsiteY2" fmla="*/ 76200 h 88053"/>
                  <a:gd name="connsiteX3" fmla="*/ 533400 w 533400"/>
                  <a:gd name="connsiteY3" fmla="*/ 0 h 8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3400" h="88053">
                    <a:moveTo>
                      <a:pt x="0" y="20320"/>
                    </a:moveTo>
                    <a:cubicBezTo>
                      <a:pt x="44450" y="41063"/>
                      <a:pt x="88900" y="61807"/>
                      <a:pt x="147320" y="71120"/>
                    </a:cubicBezTo>
                    <a:cubicBezTo>
                      <a:pt x="205740" y="80433"/>
                      <a:pt x="286173" y="88053"/>
                      <a:pt x="350520" y="76200"/>
                    </a:cubicBezTo>
                    <a:cubicBezTo>
                      <a:pt x="414867" y="64347"/>
                      <a:pt x="474133" y="32173"/>
                      <a:pt x="533400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9" name="Freeform 38"/>
            <p:cNvSpPr/>
            <p:nvPr/>
          </p:nvSpPr>
          <p:spPr>
            <a:xfrm>
              <a:off x="1578864" y="3261360"/>
              <a:ext cx="451104" cy="76200"/>
            </a:xfrm>
            <a:custGeom>
              <a:avLst/>
              <a:gdLst>
                <a:gd name="connsiteX0" fmla="*/ 0 w 451104"/>
                <a:gd name="connsiteY0" fmla="*/ 12192 h 76200"/>
                <a:gd name="connsiteX1" fmla="*/ 146304 w 451104"/>
                <a:gd name="connsiteY1" fmla="*/ 67056 h 76200"/>
                <a:gd name="connsiteX2" fmla="*/ 286512 w 451104"/>
                <a:gd name="connsiteY2" fmla="*/ 67056 h 76200"/>
                <a:gd name="connsiteX3" fmla="*/ 384048 w 451104"/>
                <a:gd name="connsiteY3" fmla="*/ 42672 h 76200"/>
                <a:gd name="connsiteX4" fmla="*/ 451104 w 451104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104" h="76200">
                  <a:moveTo>
                    <a:pt x="0" y="12192"/>
                  </a:moveTo>
                  <a:cubicBezTo>
                    <a:pt x="49276" y="35052"/>
                    <a:pt x="98552" y="57912"/>
                    <a:pt x="146304" y="67056"/>
                  </a:cubicBezTo>
                  <a:cubicBezTo>
                    <a:pt x="194056" y="76200"/>
                    <a:pt x="246888" y="71120"/>
                    <a:pt x="286512" y="67056"/>
                  </a:cubicBezTo>
                  <a:cubicBezTo>
                    <a:pt x="326136" y="62992"/>
                    <a:pt x="356616" y="53848"/>
                    <a:pt x="384048" y="42672"/>
                  </a:cubicBezTo>
                  <a:cubicBezTo>
                    <a:pt x="411480" y="31496"/>
                    <a:pt x="431292" y="15748"/>
                    <a:pt x="451104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609088" y="3822192"/>
              <a:ext cx="97536" cy="256032"/>
            </a:xfrm>
            <a:custGeom>
              <a:avLst/>
              <a:gdLst>
                <a:gd name="connsiteX0" fmla="*/ 0 w 97536"/>
                <a:gd name="connsiteY0" fmla="*/ 256032 h 256032"/>
                <a:gd name="connsiteX1" fmla="*/ 18288 w 97536"/>
                <a:gd name="connsiteY1" fmla="*/ 140208 h 256032"/>
                <a:gd name="connsiteX2" fmla="*/ 48768 w 97536"/>
                <a:gd name="connsiteY2" fmla="*/ 60960 h 256032"/>
                <a:gd name="connsiteX3" fmla="*/ 97536 w 97536"/>
                <a:gd name="connsiteY3" fmla="*/ 0 h 25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536" h="256032">
                  <a:moveTo>
                    <a:pt x="0" y="256032"/>
                  </a:moveTo>
                  <a:cubicBezTo>
                    <a:pt x="5080" y="214376"/>
                    <a:pt x="10160" y="172720"/>
                    <a:pt x="18288" y="140208"/>
                  </a:cubicBezTo>
                  <a:cubicBezTo>
                    <a:pt x="26416" y="107696"/>
                    <a:pt x="35560" y="84328"/>
                    <a:pt x="48768" y="60960"/>
                  </a:cubicBezTo>
                  <a:cubicBezTo>
                    <a:pt x="61976" y="37592"/>
                    <a:pt x="79756" y="18796"/>
                    <a:pt x="97536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/>
          <p:cNvGrpSpPr/>
          <p:nvPr/>
        </p:nvGrpSpPr>
        <p:grpSpPr>
          <a:xfrm rot="10800000">
            <a:off x="2771800" y="3140968"/>
            <a:ext cx="1960880" cy="1116464"/>
            <a:chOff x="1076960" y="3032616"/>
            <a:chExt cx="1960880" cy="1116464"/>
          </a:xfrm>
        </p:grpSpPr>
        <p:grpSp>
          <p:nvGrpSpPr>
            <p:cNvPr id="43" name="Group 42"/>
            <p:cNvGrpSpPr/>
            <p:nvPr/>
          </p:nvGrpSpPr>
          <p:grpSpPr>
            <a:xfrm>
              <a:off x="1076960" y="3032616"/>
              <a:ext cx="1960880" cy="1116464"/>
              <a:chOff x="1076960" y="1808480"/>
              <a:chExt cx="1960880" cy="1116464"/>
            </a:xfrm>
          </p:grpSpPr>
          <p:sp>
            <p:nvSpPr>
              <p:cNvPr id="46" name="Freeform 45"/>
              <p:cNvSpPr/>
              <p:nvPr/>
            </p:nvSpPr>
            <p:spPr>
              <a:xfrm>
                <a:off x="1076960" y="1808480"/>
                <a:ext cx="1960880" cy="1066800"/>
              </a:xfrm>
              <a:custGeom>
                <a:avLst/>
                <a:gdLst>
                  <a:gd name="connsiteX0" fmla="*/ 0 w 1960880"/>
                  <a:gd name="connsiteY0" fmla="*/ 995680 h 1066800"/>
                  <a:gd name="connsiteX1" fmla="*/ 670560 w 1960880"/>
                  <a:gd name="connsiteY1" fmla="*/ 0 h 1066800"/>
                  <a:gd name="connsiteX2" fmla="*/ 1960880 w 1960880"/>
                  <a:gd name="connsiteY2" fmla="*/ 1066800 h 1066800"/>
                  <a:gd name="connsiteX3" fmla="*/ 0 w 1960880"/>
                  <a:gd name="connsiteY3" fmla="*/ 995680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60880" h="1066800">
                    <a:moveTo>
                      <a:pt x="0" y="995680"/>
                    </a:moveTo>
                    <a:lnTo>
                      <a:pt x="670560" y="0"/>
                    </a:lnTo>
                    <a:lnTo>
                      <a:pt x="1960880" y="1066800"/>
                    </a:lnTo>
                    <a:lnTo>
                      <a:pt x="0" y="995680"/>
                    </a:lnTo>
                    <a:close/>
                  </a:path>
                </a:pathLst>
              </a:custGeom>
              <a:ln w="63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1907704" y="2708920"/>
                <a:ext cx="0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Freeform 47"/>
              <p:cNvSpPr/>
              <p:nvPr/>
            </p:nvSpPr>
            <p:spPr>
              <a:xfrm>
                <a:off x="1544320" y="2087880"/>
                <a:ext cx="533400" cy="88053"/>
              </a:xfrm>
              <a:custGeom>
                <a:avLst/>
                <a:gdLst>
                  <a:gd name="connsiteX0" fmla="*/ 0 w 533400"/>
                  <a:gd name="connsiteY0" fmla="*/ 20320 h 88053"/>
                  <a:gd name="connsiteX1" fmla="*/ 147320 w 533400"/>
                  <a:gd name="connsiteY1" fmla="*/ 71120 h 88053"/>
                  <a:gd name="connsiteX2" fmla="*/ 350520 w 533400"/>
                  <a:gd name="connsiteY2" fmla="*/ 76200 h 88053"/>
                  <a:gd name="connsiteX3" fmla="*/ 533400 w 533400"/>
                  <a:gd name="connsiteY3" fmla="*/ 0 h 8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3400" h="88053">
                    <a:moveTo>
                      <a:pt x="0" y="20320"/>
                    </a:moveTo>
                    <a:cubicBezTo>
                      <a:pt x="44450" y="41063"/>
                      <a:pt x="88900" y="61807"/>
                      <a:pt x="147320" y="71120"/>
                    </a:cubicBezTo>
                    <a:cubicBezTo>
                      <a:pt x="205740" y="80433"/>
                      <a:pt x="286173" y="88053"/>
                      <a:pt x="350520" y="76200"/>
                    </a:cubicBezTo>
                    <a:cubicBezTo>
                      <a:pt x="414867" y="64347"/>
                      <a:pt x="474133" y="32173"/>
                      <a:pt x="533400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1578864" y="3261360"/>
              <a:ext cx="451104" cy="76200"/>
            </a:xfrm>
            <a:custGeom>
              <a:avLst/>
              <a:gdLst>
                <a:gd name="connsiteX0" fmla="*/ 0 w 451104"/>
                <a:gd name="connsiteY0" fmla="*/ 12192 h 76200"/>
                <a:gd name="connsiteX1" fmla="*/ 146304 w 451104"/>
                <a:gd name="connsiteY1" fmla="*/ 67056 h 76200"/>
                <a:gd name="connsiteX2" fmla="*/ 286512 w 451104"/>
                <a:gd name="connsiteY2" fmla="*/ 67056 h 76200"/>
                <a:gd name="connsiteX3" fmla="*/ 384048 w 451104"/>
                <a:gd name="connsiteY3" fmla="*/ 42672 h 76200"/>
                <a:gd name="connsiteX4" fmla="*/ 451104 w 451104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104" h="76200">
                  <a:moveTo>
                    <a:pt x="0" y="12192"/>
                  </a:moveTo>
                  <a:cubicBezTo>
                    <a:pt x="49276" y="35052"/>
                    <a:pt x="98552" y="57912"/>
                    <a:pt x="146304" y="67056"/>
                  </a:cubicBezTo>
                  <a:cubicBezTo>
                    <a:pt x="194056" y="76200"/>
                    <a:pt x="246888" y="71120"/>
                    <a:pt x="286512" y="67056"/>
                  </a:cubicBezTo>
                  <a:cubicBezTo>
                    <a:pt x="326136" y="62992"/>
                    <a:pt x="356616" y="53848"/>
                    <a:pt x="384048" y="42672"/>
                  </a:cubicBezTo>
                  <a:cubicBezTo>
                    <a:pt x="411480" y="31496"/>
                    <a:pt x="431292" y="15748"/>
                    <a:pt x="451104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609088" y="3822192"/>
              <a:ext cx="97536" cy="256032"/>
            </a:xfrm>
            <a:custGeom>
              <a:avLst/>
              <a:gdLst>
                <a:gd name="connsiteX0" fmla="*/ 0 w 97536"/>
                <a:gd name="connsiteY0" fmla="*/ 256032 h 256032"/>
                <a:gd name="connsiteX1" fmla="*/ 18288 w 97536"/>
                <a:gd name="connsiteY1" fmla="*/ 140208 h 256032"/>
                <a:gd name="connsiteX2" fmla="*/ 48768 w 97536"/>
                <a:gd name="connsiteY2" fmla="*/ 60960 h 256032"/>
                <a:gd name="connsiteX3" fmla="*/ 97536 w 97536"/>
                <a:gd name="connsiteY3" fmla="*/ 0 h 25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536" h="256032">
                  <a:moveTo>
                    <a:pt x="0" y="256032"/>
                  </a:moveTo>
                  <a:cubicBezTo>
                    <a:pt x="5080" y="214376"/>
                    <a:pt x="10160" y="172720"/>
                    <a:pt x="18288" y="140208"/>
                  </a:cubicBezTo>
                  <a:cubicBezTo>
                    <a:pt x="26416" y="107696"/>
                    <a:pt x="35560" y="84328"/>
                    <a:pt x="48768" y="60960"/>
                  </a:cubicBezTo>
                  <a:cubicBezTo>
                    <a:pt x="61976" y="37592"/>
                    <a:pt x="79756" y="18796"/>
                    <a:pt x="97536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" name="Rectangle 48"/>
          <p:cNvSpPr/>
          <p:nvPr/>
        </p:nvSpPr>
        <p:spPr>
          <a:xfrm>
            <a:off x="395536" y="4437112"/>
            <a:ext cx="504056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1115616" y="4437112"/>
            <a:ext cx="1960880" cy="1097900"/>
            <a:chOff x="1076960" y="1808480"/>
            <a:chExt cx="1960880" cy="1097900"/>
          </a:xfrm>
        </p:grpSpPr>
        <p:sp>
          <p:nvSpPr>
            <p:cNvPr id="58" name="Freeform 57"/>
            <p:cNvSpPr/>
            <p:nvPr/>
          </p:nvSpPr>
          <p:spPr>
            <a:xfrm>
              <a:off x="1076960" y="1808480"/>
              <a:ext cx="1960880" cy="1066800"/>
            </a:xfrm>
            <a:custGeom>
              <a:avLst/>
              <a:gdLst>
                <a:gd name="connsiteX0" fmla="*/ 0 w 1960880"/>
                <a:gd name="connsiteY0" fmla="*/ 995680 h 1066800"/>
                <a:gd name="connsiteX1" fmla="*/ 670560 w 1960880"/>
                <a:gd name="connsiteY1" fmla="*/ 0 h 1066800"/>
                <a:gd name="connsiteX2" fmla="*/ 1960880 w 1960880"/>
                <a:gd name="connsiteY2" fmla="*/ 1066800 h 1066800"/>
                <a:gd name="connsiteX3" fmla="*/ 0 w 1960880"/>
                <a:gd name="connsiteY3" fmla="*/ 99568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880" h="1066800">
                  <a:moveTo>
                    <a:pt x="0" y="995680"/>
                  </a:moveTo>
                  <a:lnTo>
                    <a:pt x="670560" y="0"/>
                  </a:lnTo>
                  <a:lnTo>
                    <a:pt x="1960880" y="1066800"/>
                  </a:lnTo>
                  <a:lnTo>
                    <a:pt x="0" y="995680"/>
                  </a:lnTo>
                  <a:close/>
                </a:path>
              </a:pathLst>
            </a:custGeom>
            <a:ln w="63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1331640" y="2204864"/>
              <a:ext cx="216024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2157224" y="2138680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2195736" y="2179464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739979" y="2758326"/>
              <a:ext cx="0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797040" y="2762364"/>
              <a:ext cx="0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862951" y="2762364"/>
              <a:ext cx="0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 rot="10504837">
            <a:off x="2671247" y="4447158"/>
            <a:ext cx="1960880" cy="1097900"/>
            <a:chOff x="1076960" y="1808480"/>
            <a:chExt cx="1960880" cy="1097900"/>
          </a:xfrm>
        </p:grpSpPr>
        <p:sp>
          <p:nvSpPr>
            <p:cNvPr id="68" name="Freeform 67"/>
            <p:cNvSpPr/>
            <p:nvPr/>
          </p:nvSpPr>
          <p:spPr>
            <a:xfrm>
              <a:off x="1076960" y="1808480"/>
              <a:ext cx="1960880" cy="1066800"/>
            </a:xfrm>
            <a:custGeom>
              <a:avLst/>
              <a:gdLst>
                <a:gd name="connsiteX0" fmla="*/ 0 w 1960880"/>
                <a:gd name="connsiteY0" fmla="*/ 995680 h 1066800"/>
                <a:gd name="connsiteX1" fmla="*/ 670560 w 1960880"/>
                <a:gd name="connsiteY1" fmla="*/ 0 h 1066800"/>
                <a:gd name="connsiteX2" fmla="*/ 1960880 w 1960880"/>
                <a:gd name="connsiteY2" fmla="*/ 1066800 h 1066800"/>
                <a:gd name="connsiteX3" fmla="*/ 0 w 1960880"/>
                <a:gd name="connsiteY3" fmla="*/ 99568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880" h="1066800">
                  <a:moveTo>
                    <a:pt x="0" y="995680"/>
                  </a:moveTo>
                  <a:lnTo>
                    <a:pt x="670560" y="0"/>
                  </a:lnTo>
                  <a:lnTo>
                    <a:pt x="1960880" y="1066800"/>
                  </a:lnTo>
                  <a:lnTo>
                    <a:pt x="0" y="995680"/>
                  </a:lnTo>
                  <a:close/>
                </a:path>
              </a:pathLst>
            </a:custGeom>
            <a:ln w="63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331640" y="2204864"/>
              <a:ext cx="216024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2157224" y="2138680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2195736" y="2179464"/>
              <a:ext cx="144016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739979" y="2758326"/>
              <a:ext cx="0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797040" y="2762364"/>
              <a:ext cx="0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862951" y="2762364"/>
              <a:ext cx="0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TextBox 74"/>
          <p:cNvSpPr txBox="1"/>
          <p:nvPr/>
        </p:nvSpPr>
        <p:spPr>
          <a:xfrm>
            <a:off x="4932040" y="4479994"/>
            <a:ext cx="3924436" cy="80021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800" b="1" dirty="0"/>
              <a:t>SSS</a:t>
            </a:r>
          </a:p>
          <a:p>
            <a:r>
              <a:rPr lang="en-GB" dirty="0"/>
              <a:t>Three sides.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95536" y="5661248"/>
            <a:ext cx="504056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</a:t>
            </a:r>
          </a:p>
        </p:txBody>
      </p:sp>
      <p:grpSp>
        <p:nvGrpSpPr>
          <p:cNvPr id="87" name="Group 86"/>
          <p:cNvGrpSpPr/>
          <p:nvPr/>
        </p:nvGrpSpPr>
        <p:grpSpPr>
          <a:xfrm rot="16200000">
            <a:off x="2663788" y="5841268"/>
            <a:ext cx="1080120" cy="720080"/>
            <a:chOff x="1331640" y="5661248"/>
            <a:chExt cx="1728192" cy="1038592"/>
          </a:xfrm>
        </p:grpSpPr>
        <p:sp>
          <p:nvSpPr>
            <p:cNvPr id="88" name="Right Triangle 87"/>
            <p:cNvSpPr/>
            <p:nvPr/>
          </p:nvSpPr>
          <p:spPr>
            <a:xfrm>
              <a:off x="1331640" y="5661248"/>
              <a:ext cx="1728192" cy="936104"/>
            </a:xfrm>
            <a:prstGeom prst="rtTriangle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1331640" y="6381328"/>
              <a:ext cx="216024" cy="216024"/>
            </a:xfrm>
            <a:prstGeom prst="rect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0" name="Straight Connector 89"/>
            <p:cNvCxnSpPr/>
            <p:nvPr/>
          </p:nvCxnSpPr>
          <p:spPr>
            <a:xfrm flipV="1">
              <a:off x="2123728" y="6021288"/>
              <a:ext cx="144016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949614" y="6483816"/>
              <a:ext cx="0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2009810" y="6481911"/>
              <a:ext cx="0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>
            <a:off x="1619672" y="5805264"/>
            <a:ext cx="1080120" cy="720080"/>
            <a:chOff x="1331640" y="5661248"/>
            <a:chExt cx="1728192" cy="1038592"/>
          </a:xfrm>
        </p:grpSpPr>
        <p:sp>
          <p:nvSpPr>
            <p:cNvPr id="94" name="Right Triangle 93"/>
            <p:cNvSpPr/>
            <p:nvPr/>
          </p:nvSpPr>
          <p:spPr>
            <a:xfrm>
              <a:off x="1331640" y="5661248"/>
              <a:ext cx="1728192" cy="936104"/>
            </a:xfrm>
            <a:prstGeom prst="rtTriangle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331640" y="6381328"/>
              <a:ext cx="216024" cy="216024"/>
            </a:xfrm>
            <a:prstGeom prst="rect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6" name="Straight Connector 95"/>
            <p:cNvCxnSpPr/>
            <p:nvPr/>
          </p:nvCxnSpPr>
          <p:spPr>
            <a:xfrm flipV="1">
              <a:off x="2123728" y="6021288"/>
              <a:ext cx="144016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1949614" y="6483816"/>
              <a:ext cx="0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2009810" y="6481911"/>
              <a:ext cx="0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4932040" y="5627113"/>
            <a:ext cx="3924436" cy="107721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800" b="1" dirty="0"/>
              <a:t>RHS</a:t>
            </a:r>
          </a:p>
          <a:p>
            <a:r>
              <a:rPr lang="en-GB" dirty="0"/>
              <a:t>Right-angle, hypotenuse and another side.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830222" y="1772816"/>
            <a:ext cx="4134266" cy="110754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8384" y="1239076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Wingdings" panose="05000000000000000000" pitchFamily="2" charset="2"/>
              </a:rPr>
              <a:t>!</a:t>
            </a:r>
            <a:endParaRPr lang="en-GB" dirty="0">
              <a:latin typeface="Wingdings" panose="05000000000000000000" pitchFamily="2" charset="2"/>
            </a:endParaRP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81061" y="96076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Proving Congruence</a:t>
            </a:r>
            <a:endParaRPr lang="en-GB" kern="0" dirty="0"/>
          </a:p>
        </p:txBody>
      </p:sp>
      <p:sp>
        <p:nvSpPr>
          <p:cNvPr id="78" name="Rectangle 77"/>
          <p:cNvSpPr/>
          <p:nvPr/>
        </p:nvSpPr>
        <p:spPr>
          <a:xfrm>
            <a:off x="4835373" y="3041536"/>
            <a:ext cx="4134266" cy="110754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851285" y="4379456"/>
            <a:ext cx="4134266" cy="110754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835373" y="5611950"/>
            <a:ext cx="4134266" cy="110754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9819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100" grpId="0" animBg="1"/>
      <p:bldP spid="78" grpId="0" animBg="1"/>
      <p:bldP spid="79" grpId="0" animBg="1"/>
      <p:bldP spid="8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7845320">
            <a:off x="879186" y="3057921"/>
            <a:ext cx="3281171" cy="1830147"/>
            <a:chOff x="467544" y="4365104"/>
            <a:chExt cx="1368152" cy="605036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467544" y="4365104"/>
              <a:ext cx="936104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 flipV="1">
              <a:off x="1403648" y="4365104"/>
              <a:ext cx="432048" cy="5040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67544" y="4869160"/>
              <a:ext cx="1368152" cy="720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eform 7"/>
            <p:cNvSpPr/>
            <p:nvPr/>
          </p:nvSpPr>
          <p:spPr>
            <a:xfrm>
              <a:off x="691848" y="4806280"/>
              <a:ext cx="50800" cy="124460"/>
            </a:xfrm>
            <a:custGeom>
              <a:avLst/>
              <a:gdLst>
                <a:gd name="connsiteX0" fmla="*/ 50800 w 50800"/>
                <a:gd name="connsiteY0" fmla="*/ 124460 h 124460"/>
                <a:gd name="connsiteX1" fmla="*/ 15240 w 50800"/>
                <a:gd name="connsiteY1" fmla="*/ 22860 h 124460"/>
                <a:gd name="connsiteX2" fmla="*/ 0 w 50800"/>
                <a:gd name="connsiteY2" fmla="*/ 0 h 12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" h="124460">
                  <a:moveTo>
                    <a:pt x="50800" y="124460"/>
                  </a:moveTo>
                  <a:cubicBezTo>
                    <a:pt x="37253" y="84031"/>
                    <a:pt x="23707" y="43603"/>
                    <a:pt x="15240" y="22860"/>
                  </a:cubicBezTo>
                  <a:cubicBezTo>
                    <a:pt x="6773" y="2117"/>
                    <a:pt x="3386" y="1058"/>
                    <a:pt x="0" y="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13754680" flipH="1">
              <a:off x="1603706" y="4549908"/>
              <a:ext cx="5257" cy="1060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 flipV="1">
              <a:off x="1107316" y="4853300"/>
              <a:ext cx="7620" cy="1168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1144444" y="4851380"/>
              <a:ext cx="7620" cy="1168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3491880" y="1700808"/>
            <a:ext cx="5256584" cy="2246769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Why is it not sufficient to show two sides are the same and an angle are the same if the side is not </a:t>
            </a:r>
            <a:r>
              <a:rPr lang="en-GB" sz="2000" b="1" dirty="0">
                <a:latin typeface="Trebuchet MS" panose="020B0603020202020204" pitchFamily="34" charset="0"/>
              </a:rPr>
              <a:t>included</a:t>
            </a:r>
            <a:r>
              <a:rPr lang="en-GB" sz="2000" dirty="0">
                <a:latin typeface="Trebuchet MS" panose="020B0603020202020204" pitchFamily="34" charset="0"/>
              </a:rPr>
              <a:t>?</a:t>
            </a: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r>
              <a:rPr lang="en-GB" sz="2000" dirty="0">
                <a:latin typeface="Trebuchet MS" panose="020B0603020202020204" pitchFamily="34" charset="0"/>
              </a:rPr>
              <a:t>Try and draw a triangle with the same side lengths and indicated angle, but that is not congruent to this one.</a:t>
            </a:r>
          </a:p>
        </p:txBody>
      </p:sp>
      <p:grpSp>
        <p:nvGrpSpPr>
          <p:cNvPr id="14" name="Group 13"/>
          <p:cNvGrpSpPr/>
          <p:nvPr/>
        </p:nvGrpSpPr>
        <p:grpSpPr>
          <a:xfrm rot="7845320">
            <a:off x="799267" y="2924277"/>
            <a:ext cx="3505539" cy="1856853"/>
            <a:chOff x="373989" y="4378572"/>
            <a:chExt cx="1461707" cy="613865"/>
          </a:xfrm>
        </p:grpSpPr>
        <p:cxnSp>
          <p:nvCxnSpPr>
            <p:cNvPr id="15" name="Straight Connector 14"/>
            <p:cNvCxnSpPr/>
            <p:nvPr/>
          </p:nvCxnSpPr>
          <p:spPr>
            <a:xfrm rot="13754680" flipH="1">
              <a:off x="809440" y="4264576"/>
              <a:ext cx="41454" cy="91235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3754680" flipV="1">
              <a:off x="1204548" y="4591132"/>
              <a:ext cx="613865" cy="18874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467544" y="4869160"/>
              <a:ext cx="1368152" cy="72008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Freeform 17"/>
            <p:cNvSpPr/>
            <p:nvPr/>
          </p:nvSpPr>
          <p:spPr>
            <a:xfrm>
              <a:off x="691848" y="4806280"/>
              <a:ext cx="50800" cy="124460"/>
            </a:xfrm>
            <a:custGeom>
              <a:avLst/>
              <a:gdLst>
                <a:gd name="connsiteX0" fmla="*/ 50800 w 50800"/>
                <a:gd name="connsiteY0" fmla="*/ 124460 h 124460"/>
                <a:gd name="connsiteX1" fmla="*/ 15240 w 50800"/>
                <a:gd name="connsiteY1" fmla="*/ 22860 h 124460"/>
                <a:gd name="connsiteX2" fmla="*/ 0 w 50800"/>
                <a:gd name="connsiteY2" fmla="*/ 0 h 12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" h="124460">
                  <a:moveTo>
                    <a:pt x="50800" y="124460"/>
                  </a:moveTo>
                  <a:cubicBezTo>
                    <a:pt x="37253" y="84031"/>
                    <a:pt x="23707" y="43603"/>
                    <a:pt x="15240" y="22860"/>
                  </a:cubicBezTo>
                  <a:cubicBezTo>
                    <a:pt x="6773" y="2117"/>
                    <a:pt x="3386" y="1058"/>
                    <a:pt x="0" y="0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 rot="13754680">
              <a:off x="1478130" y="4637915"/>
              <a:ext cx="13143" cy="92833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1107316" y="4853300"/>
              <a:ext cx="7620" cy="11684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 flipV="1">
              <a:off x="1144444" y="4851380"/>
              <a:ext cx="7620" cy="11684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6660232" y="4032868"/>
            <a:ext cx="2088232" cy="7920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Click to Reveal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1061" y="96076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Proving Congruence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405053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3887672" y="4594944"/>
            <a:ext cx="384968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Symbol" pitchFamily="18" charset="2"/>
                <a:sym typeface="Wingdings"/>
              </a:rPr>
              <a:t></a:t>
            </a:r>
            <a:endParaRPr lang="en-GB" sz="1600" dirty="0">
              <a:latin typeface="Symbol" pitchFamily="18" charset="2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4391728" y="4594944"/>
            <a:ext cx="615948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SSS</a:t>
            </a:r>
            <a:endParaRPr lang="en-GB" sz="1600" dirty="0">
              <a:latin typeface="+mj-lt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5111808" y="4594944"/>
            <a:ext cx="615948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SAS</a:t>
            </a:r>
            <a:endParaRPr lang="en-GB" sz="1600" dirty="0">
              <a:latin typeface="+mj-lt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4139700" y="5026992"/>
            <a:ext cx="615948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ASA</a:t>
            </a:r>
            <a:endParaRPr lang="en-GB" sz="1600" dirty="0">
              <a:latin typeface="+mj-lt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859780" y="5026992"/>
            <a:ext cx="615948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RHS</a:t>
            </a:r>
            <a:endParaRPr lang="en-GB" sz="1600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95" y="2132856"/>
            <a:ext cx="4381757" cy="204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9851">
            <a:off x="4751948" y="2370072"/>
            <a:ext cx="4381757" cy="204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23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9F51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21" grpId="0" animBg="1"/>
      <p:bldP spid="123" grpId="0" animBg="1"/>
      <p:bldP spid="1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6428999" y="3356992"/>
            <a:ext cx="383284" cy="3741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Symbol" pitchFamily="18" charset="2"/>
                <a:sym typeface="Wingdings"/>
              </a:rPr>
              <a:t></a:t>
            </a:r>
            <a:endParaRPr lang="en-GB" sz="1600" dirty="0">
              <a:latin typeface="Symbol" pitchFamily="18" charset="2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6933054" y="3356992"/>
            <a:ext cx="613255" cy="3741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SSS</a:t>
            </a:r>
            <a:endParaRPr lang="en-GB" sz="1600" dirty="0">
              <a:latin typeface="+mj-lt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7653134" y="3356992"/>
            <a:ext cx="613255" cy="3741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SAS</a:t>
            </a:r>
            <a:endParaRPr lang="en-GB" sz="1600" dirty="0">
              <a:latin typeface="+mj-lt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6679839" y="3789040"/>
            <a:ext cx="613255" cy="3741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ASA</a:t>
            </a:r>
            <a:endParaRPr lang="en-GB" sz="1600" dirty="0">
              <a:latin typeface="+mj-lt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7399919" y="3789040"/>
            <a:ext cx="613255" cy="3741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RHS</a:t>
            </a:r>
            <a:endParaRPr lang="en-GB" sz="160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3" y="1388969"/>
            <a:ext cx="5355095" cy="254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4478" y="4006372"/>
            <a:ext cx="5355095" cy="254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81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9F51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 animBg="1"/>
      <p:bldP spid="130" grpId="0" animBg="1"/>
      <p:bldP spid="1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1079611" y="4909824"/>
            <a:ext cx="393794" cy="3761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Symbol" pitchFamily="18" charset="2"/>
                <a:sym typeface="Wingdings"/>
              </a:rPr>
              <a:t></a:t>
            </a:r>
            <a:endParaRPr lang="en-GB" sz="1600" dirty="0">
              <a:latin typeface="Symbol" pitchFamily="18" charset="2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1583668" y="4909824"/>
            <a:ext cx="630070" cy="3761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SSS</a:t>
            </a:r>
            <a:endParaRPr lang="en-GB" sz="1600" dirty="0">
              <a:latin typeface="+mj-lt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2303748" y="4909824"/>
            <a:ext cx="630070" cy="3761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SAS</a:t>
            </a:r>
            <a:endParaRPr lang="en-GB" sz="1600" dirty="0">
              <a:latin typeface="+mj-lt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1259632" y="5341872"/>
            <a:ext cx="630070" cy="3761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ASA</a:t>
            </a:r>
            <a:endParaRPr lang="en-GB" sz="1600" dirty="0">
              <a:latin typeface="+mj-lt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1979712" y="5341872"/>
            <a:ext cx="630070" cy="3761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RHS</a:t>
            </a:r>
            <a:endParaRPr lang="en-GB" sz="1600" dirty="0">
              <a:latin typeface="+mj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62" y="1366703"/>
            <a:ext cx="5054389" cy="235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966" y="4354800"/>
            <a:ext cx="5054389" cy="235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81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</p:childTnLst>
        </p:cTn>
      </p:par>
    </p:tnLst>
    <p:bldLst>
      <p:bldP spid="147" grpId="0" animBg="1"/>
      <p:bldP spid="153" grpId="0" animBg="1"/>
      <p:bldP spid="159" grpId="0" animBg="1"/>
      <p:bldP spid="169" grpId="0" animBg="1"/>
      <p:bldP spid="1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75750">
            <a:off x="3904483" y="2224584"/>
            <a:ext cx="58864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76127">
            <a:off x="60752" y="2245730"/>
            <a:ext cx="58864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3307729" y="2038461"/>
            <a:ext cx="403044" cy="256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Symbol" pitchFamily="18" charset="2"/>
                <a:sym typeface="Wingdings"/>
              </a:rPr>
              <a:t></a:t>
            </a:r>
            <a:endParaRPr lang="en-GB" sz="1600" dirty="0">
              <a:latin typeface="Symbol" pitchFamily="18" charset="2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811784" y="2038461"/>
            <a:ext cx="644871" cy="256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SSS</a:t>
            </a:r>
            <a:endParaRPr lang="en-GB" sz="1600" dirty="0">
              <a:latin typeface="+mj-lt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4531864" y="2038461"/>
            <a:ext cx="644871" cy="256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SAS</a:t>
            </a:r>
            <a:endParaRPr lang="en-GB" sz="1600" dirty="0">
              <a:latin typeface="+mj-lt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487748" y="2470509"/>
            <a:ext cx="644871" cy="256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ASA</a:t>
            </a:r>
            <a:endParaRPr lang="en-GB" sz="1600" dirty="0">
              <a:latin typeface="+mj-lt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4207828" y="2470509"/>
            <a:ext cx="644871" cy="256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RHS</a:t>
            </a:r>
            <a:endParaRPr lang="en-GB" sz="16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10163" y="2727396"/>
            <a:ext cx="1728192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This angle is known from the other two.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267744" y="5978897"/>
            <a:ext cx="1443029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539552" y="5517232"/>
            <a:ext cx="1728192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This angle is known from the other two.</a:t>
            </a:r>
          </a:p>
        </p:txBody>
      </p:sp>
      <p:cxnSp>
        <p:nvCxnSpPr>
          <p:cNvPr id="173" name="Straight Arrow Connector 172"/>
          <p:cNvCxnSpPr/>
          <p:nvPr/>
        </p:nvCxnSpPr>
        <p:spPr>
          <a:xfrm flipV="1">
            <a:off x="8043702" y="1484784"/>
            <a:ext cx="128698" cy="12426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81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 animBg="1"/>
      <p:bldP spid="134" grpId="0" animBg="1"/>
      <p:bldP spid="136" grpId="0" animBg="1"/>
      <p:bldP spid="137" grpId="0" animBg="1"/>
      <p:bldP spid="6" grpId="0" animBg="1"/>
      <p:bldP spid="1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187624" y="4523839"/>
            <a:ext cx="439794" cy="3672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Symbol" pitchFamily="18" charset="2"/>
                <a:sym typeface="Wingdings"/>
              </a:rPr>
              <a:t></a:t>
            </a:r>
            <a:endParaRPr lang="en-GB" sz="1600" dirty="0">
              <a:latin typeface="Symbol" pitchFamily="18" charset="2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763688" y="4509120"/>
            <a:ext cx="703670" cy="3672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SSS</a:t>
            </a:r>
            <a:endParaRPr lang="en-GB" sz="1600" dirty="0">
              <a:latin typeface="+mj-lt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2642051" y="4509120"/>
            <a:ext cx="703670" cy="3672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SAS</a:t>
            </a:r>
            <a:endParaRPr lang="en-GB" sz="1600" dirty="0">
              <a:latin typeface="+mj-lt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404760" y="5027238"/>
            <a:ext cx="703670" cy="3672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ASA</a:t>
            </a:r>
            <a:endParaRPr lang="en-GB" sz="1600" dirty="0">
              <a:latin typeface="+mj-lt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2290216" y="5027237"/>
            <a:ext cx="703670" cy="3672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RHS</a:t>
            </a:r>
            <a:endParaRPr lang="en-GB" sz="1600" dirty="0"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59" y="1385221"/>
            <a:ext cx="47647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51920" y="3284984"/>
            <a:ext cx="476478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81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9F51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2" grpId="0" animBg="1"/>
      <p:bldP spid="1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5476540" y="4797152"/>
            <a:ext cx="395700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Symbol" pitchFamily="18" charset="2"/>
                <a:sym typeface="Wingdings"/>
              </a:rPr>
              <a:t></a:t>
            </a:r>
            <a:endParaRPr lang="en-GB" sz="1600" dirty="0">
              <a:latin typeface="Symbol" pitchFamily="18" charset="2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959200" y="4797152"/>
            <a:ext cx="633120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SSS</a:t>
            </a:r>
            <a:endParaRPr lang="en-GB" sz="1600" dirty="0">
              <a:latin typeface="+mj-lt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6679280" y="4797152"/>
            <a:ext cx="633120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SAS</a:t>
            </a:r>
            <a:endParaRPr lang="en-GB" sz="1600" dirty="0">
              <a:latin typeface="+mj-lt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5692220" y="5229200"/>
            <a:ext cx="633120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ASA</a:t>
            </a:r>
            <a:endParaRPr lang="en-GB" sz="1600" dirty="0">
              <a:latin typeface="+mj-lt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6412300" y="5229200"/>
            <a:ext cx="633120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RHS</a:t>
            </a:r>
            <a:endParaRPr lang="en-GB" sz="1600" dirty="0"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05588" y="2983670"/>
            <a:ext cx="5146660" cy="229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699792" y="1556791"/>
            <a:ext cx="5146660" cy="229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81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9F51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</p:childTnLst>
        </p:cTn>
      </p:par>
    </p:tnLst>
    <p:bldLst>
      <p:bldP spid="144" grpId="0" animBg="1"/>
      <p:bldP spid="145" grpId="0" animBg="1"/>
      <p:bldP spid="146" grpId="0" animBg="1"/>
      <p:bldP spid="148" grpId="0" animBg="1"/>
      <p:bldP spid="1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49757" y="1648855"/>
            <a:ext cx="26479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19200"/>
            <a:ext cx="26479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" name="Rectangle 149"/>
          <p:cNvSpPr/>
          <p:nvPr/>
        </p:nvSpPr>
        <p:spPr>
          <a:xfrm>
            <a:off x="5996364" y="1988840"/>
            <a:ext cx="414918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Symbol" pitchFamily="18" charset="2"/>
                <a:sym typeface="Wingdings"/>
              </a:rPr>
              <a:t></a:t>
            </a:r>
            <a:endParaRPr lang="en-GB" sz="1600" dirty="0">
              <a:latin typeface="Symbol" pitchFamily="18" charset="2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6500420" y="1988840"/>
            <a:ext cx="663868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SSS</a:t>
            </a:r>
            <a:endParaRPr lang="en-GB" sz="1600" dirty="0">
              <a:latin typeface="+mj-lt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7220500" y="1988840"/>
            <a:ext cx="663868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SAS</a:t>
            </a:r>
            <a:endParaRPr lang="en-GB" sz="1600" dirty="0">
              <a:latin typeface="+mj-lt"/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6212388" y="2455673"/>
            <a:ext cx="663868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ASA</a:t>
            </a:r>
            <a:endParaRPr lang="en-GB" sz="1600" dirty="0"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6974830" y="2455673"/>
            <a:ext cx="663868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+mj-lt"/>
                <a:sym typeface="Wingdings"/>
              </a:rPr>
              <a:t>RHS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281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9F51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2" grpId="0" animBg="1"/>
      <p:bldP spid="154" grpId="0" animBg="1"/>
      <p:bldP spid="1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373" y="188640"/>
            <a:ext cx="8812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If two triangles both had the same properties indicated, would they be congruent? If </a:t>
            </a:r>
            <a:r>
              <a:rPr lang="en-GB" sz="2400" dirty="0">
                <a:latin typeface="Trebuchet MS" panose="020B0603020202020204" pitchFamily="34" charset="0"/>
              </a:rPr>
              <a:t>so, </a:t>
            </a:r>
            <a:r>
              <a:rPr lang="en-GB" sz="2400" dirty="0" smtClean="0">
                <a:latin typeface="Trebuchet MS" panose="020B0603020202020204" pitchFamily="34" charset="0"/>
              </a:rPr>
              <a:t>which congruence test would prove this? 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6783" y="1550182"/>
            <a:ext cx="248602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0181"/>
            <a:ext cx="248602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Rectangle 155"/>
          <p:cNvSpPr/>
          <p:nvPr/>
        </p:nvSpPr>
        <p:spPr>
          <a:xfrm>
            <a:off x="3563888" y="4149080"/>
            <a:ext cx="460688" cy="3519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Symbol" pitchFamily="18" charset="2"/>
                <a:sym typeface="Wingdings"/>
              </a:rPr>
              <a:t></a:t>
            </a:r>
            <a:endParaRPr lang="en-GB" dirty="0">
              <a:latin typeface="Symbol" pitchFamily="18" charset="2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4185801" y="4149080"/>
            <a:ext cx="737101" cy="3519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  <a:sym typeface="Wingdings"/>
              </a:rPr>
              <a:t>SSS</a:t>
            </a:r>
            <a:endParaRPr lang="en-GB" dirty="0">
              <a:latin typeface="+mj-lt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5067448" y="4149080"/>
            <a:ext cx="737101" cy="3519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  <a:sym typeface="Wingdings"/>
              </a:rPr>
              <a:t>SAS</a:t>
            </a:r>
            <a:endParaRPr lang="en-GB" dirty="0">
              <a:latin typeface="+mj-lt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3794232" y="4581128"/>
            <a:ext cx="737101" cy="3519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  <a:sym typeface="Wingdings"/>
              </a:rPr>
              <a:t>ASA</a:t>
            </a:r>
            <a:endParaRPr lang="en-GB" dirty="0">
              <a:latin typeface="+mj-lt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4685552" y="4581128"/>
            <a:ext cx="737101" cy="3519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  <a:sym typeface="Wingdings"/>
              </a:rPr>
              <a:t>RHS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281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9F51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292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</p:childTnLst>
        </p:cTn>
      </p:par>
    </p:tnLst>
    <p:bldLst>
      <p:bldP spid="156" grpId="0" animBg="1"/>
      <p:bldP spid="157" grpId="0" animBg="1"/>
      <p:bldP spid="158" grpId="0" animBg="1"/>
      <p:bldP spid="160" grpId="0" animBg="1"/>
      <p:bldP spid="16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32B591-2962-4A91-936B-6C19B2D9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hlinkClick r:id="rId3" action="ppaction://hlinkfile"/>
              </a:rPr>
              <a:t>Worksheet</a:t>
            </a:r>
            <a:endParaRPr lang="en-GB" b="1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97CBBD2-8C01-49E4-80ED-E182B7E12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196753"/>
            <a:ext cx="859737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32B591-2962-4A91-936B-6C19B2D9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Solutions</a:t>
            </a:r>
            <a:endParaRPr lang="en-GB" b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592600"/>
              </p:ext>
            </p:extLst>
          </p:nvPr>
        </p:nvGraphicFramePr>
        <p:xfrm>
          <a:off x="395536" y="1484784"/>
          <a:ext cx="8229600" cy="426720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504056"/>
                <a:gridCol w="3610744"/>
                <a:gridCol w="493712"/>
                <a:gridCol w="362108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A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 – SAS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K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enough information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B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enough information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L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 – ASA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congruent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M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</a:t>
                      </a:r>
                      <a:r>
                        <a:rPr lang="en-GB" sz="2000" b="1" baseline="0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 – SAS 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D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 – RHS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congruent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E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enough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O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enough information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F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</a:t>
                      </a:r>
                      <a:r>
                        <a:rPr lang="en-GB" sz="2000" b="1" baseline="0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 – ASA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P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 - SSS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G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enough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Q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enough information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H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congruent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R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congruent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I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 – SSS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S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enough information (ambiguou</a:t>
                      </a:r>
                      <a:r>
                        <a:rPr lang="en-GB" sz="2000" b="1" baseline="0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s case – SSA)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J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Not congruent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T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Congruent</a:t>
                      </a:r>
                      <a:r>
                        <a:rPr lang="en-GB" sz="2000" b="1" baseline="0" dirty="0" smtClean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 - SAS</a:t>
                      </a:r>
                      <a:endParaRPr lang="en-GB" sz="2000" b="1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95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Use your whiteboards to write down the </a:t>
            </a:r>
            <a:r>
              <a:rPr lang="en-GB" dirty="0" smtClean="0">
                <a:solidFill>
                  <a:srgbClr val="FF0000"/>
                </a:solidFill>
              </a:rPr>
              <a:t>answers to each </a:t>
            </a:r>
            <a:r>
              <a:rPr lang="en-GB" dirty="0" smtClean="0">
                <a:solidFill>
                  <a:srgbClr val="FF0000"/>
                </a:solidFill>
                <a:hlinkClick r:id="rId3"/>
              </a:rPr>
              <a:t>question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Is it A, B, C, D or E?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47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568952" cy="442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06" y="3868219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1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58357"/>
            <a:ext cx="7646284" cy="522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45224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75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01207"/>
            <a:ext cx="7599801" cy="535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55" y="6086124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69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14450"/>
            <a:ext cx="7662033" cy="5138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301208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08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76338"/>
            <a:ext cx="8109857" cy="4700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95" y="5149722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1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81087"/>
            <a:ext cx="8097197" cy="486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03256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2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52524"/>
            <a:ext cx="7844265" cy="5012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5790309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02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98476"/>
            <a:ext cx="8820473" cy="355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23" y="4013162"/>
            <a:ext cx="186972" cy="183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0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85850"/>
            <a:ext cx="7887745" cy="500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85184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97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Show what you know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09663"/>
            <a:ext cx="7704856" cy="512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acodd\AppData\Local\Microsoft\Windows\Temporary Internet Files\Content.IE5\0ZZPX6PA\Green_tick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868496"/>
            <a:ext cx="373943" cy="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0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64691-E97F-4D0F-8408-005A73EE6A0E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2e12665-0a52-44fa-93fc-755654ed6771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2249</TotalTime>
  <Words>1036</Words>
  <Application>Microsoft Office PowerPoint</Application>
  <PresentationFormat>On-screen Show (4:3)</PresentationFormat>
  <Paragraphs>252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29</vt:i4>
      </vt:variant>
    </vt:vector>
  </HeadingPairs>
  <TitlesOfParts>
    <vt:vector size="58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Congruence</vt:lpstr>
      <vt:lpstr>Which shapes are congruent?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Worksheet</vt:lpstr>
      <vt:lpstr>Solutions</vt:lpstr>
      <vt:lpstr>Show what you know</vt:lpstr>
      <vt:lpstr>Show what you know</vt:lpstr>
      <vt:lpstr>Show what you know</vt:lpstr>
      <vt:lpstr>Show what you know</vt:lpstr>
      <vt:lpstr>Show what you know</vt:lpstr>
      <vt:lpstr>Show what you know</vt:lpstr>
      <vt:lpstr>Show what you know</vt:lpstr>
      <vt:lpstr>Show what you know</vt:lpstr>
      <vt:lpstr>Show what you know</vt:lpstr>
      <vt:lpstr>Show what you know</vt:lpstr>
      <vt:lpstr>Show what you know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Congruent Triangles</dc:title>
  <dc:creator>BWA; M Booth; I Jahangir</dc:creator>
  <cp:lastModifiedBy>A Codd</cp:lastModifiedBy>
  <cp:revision>169</cp:revision>
  <cp:lastPrinted>2019-07-08T08:42:29Z</cp:lastPrinted>
  <dcterms:created xsi:type="dcterms:W3CDTF">2006-01-15T18:04:06Z</dcterms:created>
  <dcterms:modified xsi:type="dcterms:W3CDTF">2019-09-03T15:18:42Z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