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37"/>
  </p:notesMasterIdLst>
  <p:sldIdLst>
    <p:sldId id="293" r:id="rId14"/>
    <p:sldId id="294" r:id="rId15"/>
    <p:sldId id="295" r:id="rId16"/>
    <p:sldId id="297" r:id="rId17"/>
    <p:sldId id="298" r:id="rId18"/>
    <p:sldId id="299" r:id="rId19"/>
    <p:sldId id="300" r:id="rId20"/>
    <p:sldId id="301" r:id="rId21"/>
    <p:sldId id="303" r:id="rId22"/>
    <p:sldId id="316" r:id="rId23"/>
    <p:sldId id="308" r:id="rId24"/>
    <p:sldId id="309" r:id="rId25"/>
    <p:sldId id="310" r:id="rId26"/>
    <p:sldId id="311" r:id="rId27"/>
    <p:sldId id="312" r:id="rId28"/>
    <p:sldId id="313" r:id="rId29"/>
    <p:sldId id="314" r:id="rId30"/>
    <p:sldId id="315" r:id="rId31"/>
    <p:sldId id="304" r:id="rId32"/>
    <p:sldId id="306" r:id="rId33"/>
    <p:sldId id="317" r:id="rId34"/>
    <p:sldId id="318" r:id="rId35"/>
    <p:sldId id="319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A3F5"/>
    <a:srgbClr val="F1AD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375" autoAdjust="0"/>
  </p:normalViewPr>
  <p:slideViewPr>
    <p:cSldViewPr>
      <p:cViewPr varScale="1">
        <p:scale>
          <a:sx n="83" d="100"/>
          <a:sy n="83" d="100"/>
        </p:scale>
        <p:origin x="96" y="4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viewProps" Target="viewProps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6AA75E-BA22-45A7-9B7F-CEC8A4375361}" type="datetimeFigureOut">
              <a:rPr lang="en-GB" smtClean="0"/>
              <a:t>15/09/2019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4185E4-0021-4C20-8C5F-4116275954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396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</a:t>
            </a:r>
            <a:r>
              <a:rPr lang="en-GB" dirty="0" smtClean="0"/>
              <a:t>Evaluating Statements About Probability S-1 © 2015 MARS, Shell </a:t>
            </a:r>
            <a:r>
              <a:rPr lang="en-GB" dirty="0" err="1" smtClean="0"/>
              <a:t>Center</a:t>
            </a:r>
            <a:r>
              <a:rPr lang="en-GB" dirty="0" smtClean="0"/>
              <a:t>, University of Nottingham </a:t>
            </a:r>
            <a:endParaRPr lang="en-GB" baseline="0" dirty="0" smtClean="0"/>
          </a:p>
          <a:p>
            <a:r>
              <a:rPr lang="en-GB" dirty="0" smtClean="0"/>
              <a:t>Ask</a:t>
            </a:r>
            <a:r>
              <a:rPr lang="en-GB" baseline="0" dirty="0" smtClean="0"/>
              <a:t> students to complete this task independently. Try not to assist pupils. </a:t>
            </a:r>
            <a:r>
              <a:rPr lang="en-GB" baseline="0" dirty="0" smtClean="0"/>
              <a:t> These questions are designed to challenge misconceptions students have about events being dependent when they are not.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305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305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305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Discuss student</a:t>
            </a:r>
            <a:r>
              <a:rPr lang="en-GB" baseline="0" dirty="0" smtClean="0"/>
              <a:t> responses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8916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8916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891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891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8916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20960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4852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4185E4-0021-4C20-8C5F-41162759543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04009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4185E4-0021-4C20-8C5F-41162759543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8049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4185E4-0021-4C20-8C5F-41162759543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41643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4185E4-0021-4C20-8C5F-41162759543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52379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4185E4-0021-4C20-8C5F-41162759543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57940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4185E4-0021-4C20-8C5F-41162759543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05491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1661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09979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>
                <a:solidFill>
                  <a:prstClr val="black"/>
                </a:solidFill>
              </a:rPr>
              <a:pPr/>
              <a:t>21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2756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>
                <a:solidFill>
                  <a:prstClr val="black"/>
                </a:solidFill>
              </a:rPr>
              <a:pPr/>
              <a:t>22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4029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Synoptic</a:t>
            </a:r>
            <a:r>
              <a:rPr lang="en-GB" baseline="0" dirty="0" smtClean="0"/>
              <a:t> Question. Involves forming and solving a quadratic in context. </a:t>
            </a:r>
          </a:p>
          <a:p>
            <a:r>
              <a:rPr lang="en-GB" baseline="0" dirty="0" smtClean="0"/>
              <a:t>Solution. 30 study both Maths and English!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185E4-0021-4C20-8C5F-411627595435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5127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15/09/2019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15/09/2019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15/09/2019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15/09/2019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15/09/2019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15/09/2019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15/09/2019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15/09/2019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15/09/2019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15/09/2019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60DF2-641C-412E-98B3-13E62976B9C6}" type="datetimeFigureOut">
              <a:rPr lang="en-GB" smtClean="0"/>
              <a:t>15/09/2019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93960DF2-641C-412E-98B3-13E62976B9C6}" type="datetimeFigureOut">
              <a:rPr lang="en-GB" smtClean="0"/>
              <a:t>15/09/2019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78360D9-656F-47A2-867C-59259B06E0D3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9/15/2019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9/15/2019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15/09/2019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9.png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9.png"/><Relationship Id="rId9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9.png"/><Relationship Id="rId9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9.png"/><Relationship Id="rId9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3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9.png"/><Relationship Id="rId9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4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9.png"/><Relationship Id="rId9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5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9.png"/><Relationship Id="rId9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13" Type="http://schemas.openxmlformats.org/officeDocument/2006/relationships/image" Target="../media/image200.png"/><Relationship Id="rId18" Type="http://schemas.openxmlformats.org/officeDocument/2006/relationships/image" Target="../media/image250.png"/><Relationship Id="rId26" Type="http://schemas.openxmlformats.org/officeDocument/2006/relationships/image" Target="../media/image33.png"/><Relationship Id="rId3" Type="http://schemas.openxmlformats.org/officeDocument/2006/relationships/image" Target="../media/image100.png"/><Relationship Id="rId21" Type="http://schemas.openxmlformats.org/officeDocument/2006/relationships/image" Target="../media/image28.png"/><Relationship Id="rId7" Type="http://schemas.openxmlformats.org/officeDocument/2006/relationships/image" Target="../media/image140.png"/><Relationship Id="rId12" Type="http://schemas.openxmlformats.org/officeDocument/2006/relationships/image" Target="../media/image190.png"/><Relationship Id="rId17" Type="http://schemas.openxmlformats.org/officeDocument/2006/relationships/image" Target="../media/image240.png"/><Relationship Id="rId25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230.png"/><Relationship Id="rId20" Type="http://schemas.openxmlformats.org/officeDocument/2006/relationships/image" Target="../media/image27.png"/><Relationship Id="rId29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11" Type="http://schemas.openxmlformats.org/officeDocument/2006/relationships/image" Target="../media/image180.png"/><Relationship Id="rId24" Type="http://schemas.openxmlformats.org/officeDocument/2006/relationships/image" Target="../media/image31.png"/><Relationship Id="rId32" Type="http://schemas.openxmlformats.org/officeDocument/2006/relationships/image" Target="../media/image39.png"/><Relationship Id="rId5" Type="http://schemas.openxmlformats.org/officeDocument/2006/relationships/image" Target="../media/image120.png"/><Relationship Id="rId15" Type="http://schemas.openxmlformats.org/officeDocument/2006/relationships/image" Target="../media/image220.png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10" Type="http://schemas.openxmlformats.org/officeDocument/2006/relationships/image" Target="../media/image170.png"/><Relationship Id="rId19" Type="http://schemas.openxmlformats.org/officeDocument/2006/relationships/image" Target="../media/image26.png"/><Relationship Id="rId31" Type="http://schemas.openxmlformats.org/officeDocument/2006/relationships/image" Target="../media/image38.png"/><Relationship Id="rId4" Type="http://schemas.openxmlformats.org/officeDocument/2006/relationships/image" Target="../media/image110.png"/><Relationship Id="rId9" Type="http://schemas.openxmlformats.org/officeDocument/2006/relationships/image" Target="../media/image160.png"/><Relationship Id="rId14" Type="http://schemas.openxmlformats.org/officeDocument/2006/relationships/image" Target="../media/image210.png"/><Relationship Id="rId22" Type="http://schemas.openxmlformats.org/officeDocument/2006/relationships/image" Target="../media/image29.png"/><Relationship Id="rId27" Type="http://schemas.openxmlformats.org/officeDocument/2006/relationships/image" Target="../media/image34.png"/><Relationship Id="rId30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26" Type="http://schemas.openxmlformats.org/officeDocument/2006/relationships/image" Target="../media/image33.png"/><Relationship Id="rId3" Type="http://schemas.openxmlformats.org/officeDocument/2006/relationships/image" Target="../media/image40.png"/><Relationship Id="rId21" Type="http://schemas.openxmlformats.org/officeDocument/2006/relationships/image" Target="../media/image52.png"/><Relationship Id="rId7" Type="http://schemas.openxmlformats.org/officeDocument/2006/relationships/image" Target="../media/image44.png"/><Relationship Id="rId25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49.png"/><Relationship Id="rId20" Type="http://schemas.openxmlformats.org/officeDocument/2006/relationships/image" Target="../media/image51.png"/><Relationship Id="rId29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24" Type="http://schemas.openxmlformats.org/officeDocument/2006/relationships/image" Target="../media/image31.png"/><Relationship Id="rId32" Type="http://schemas.openxmlformats.org/officeDocument/2006/relationships/image" Target="../media/image54.png"/><Relationship Id="rId5" Type="http://schemas.openxmlformats.org/officeDocument/2006/relationships/image" Target="../media/image42.png"/><Relationship Id="rId15" Type="http://schemas.openxmlformats.org/officeDocument/2006/relationships/image" Target="../media/image48.png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10" Type="http://schemas.openxmlformats.org/officeDocument/2006/relationships/image" Target="../media/image47.png"/><Relationship Id="rId19" Type="http://schemas.openxmlformats.org/officeDocument/2006/relationships/image" Target="../media/image26.png"/><Relationship Id="rId31" Type="http://schemas.openxmlformats.org/officeDocument/2006/relationships/image" Target="../media/image53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210.png"/><Relationship Id="rId22" Type="http://schemas.openxmlformats.org/officeDocument/2006/relationships/image" Target="../media/image29.png"/><Relationship Id="rId27" Type="http://schemas.openxmlformats.org/officeDocument/2006/relationships/image" Target="../media/image34.png"/><Relationship Id="rId30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5.png"/><Relationship Id="rId18" Type="http://schemas.openxmlformats.org/officeDocument/2006/relationships/image" Target="../media/image250.png"/><Relationship Id="rId26" Type="http://schemas.openxmlformats.org/officeDocument/2006/relationships/image" Target="../media/image31.png"/><Relationship Id="rId21" Type="http://schemas.openxmlformats.org/officeDocument/2006/relationships/image" Target="../media/image27.png"/><Relationship Id="rId34" Type="http://schemas.openxmlformats.org/officeDocument/2006/relationships/image" Target="../media/image39.png"/><Relationship Id="rId7" Type="http://schemas.openxmlformats.org/officeDocument/2006/relationships/image" Target="../media/image140.png"/><Relationship Id="rId12" Type="http://schemas.openxmlformats.org/officeDocument/2006/relationships/image" Target="../media/image190.png"/><Relationship Id="rId17" Type="http://schemas.openxmlformats.org/officeDocument/2006/relationships/image" Target="../media/image240.png"/><Relationship Id="rId25" Type="http://schemas.openxmlformats.org/officeDocument/2006/relationships/image" Target="../media/image30.png"/><Relationship Id="rId33" Type="http://schemas.openxmlformats.org/officeDocument/2006/relationships/image" Target="../media/image38.png"/><Relationship Id="rId38" Type="http://schemas.openxmlformats.org/officeDocument/2006/relationships/image" Target="../media/image66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230.png"/><Relationship Id="rId20" Type="http://schemas.openxmlformats.org/officeDocument/2006/relationships/image" Target="../media/image59.png"/><Relationship Id="rId29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11" Type="http://schemas.openxmlformats.org/officeDocument/2006/relationships/image" Target="../media/image180.png"/><Relationship Id="rId24" Type="http://schemas.openxmlformats.org/officeDocument/2006/relationships/image" Target="../media/image62.png"/><Relationship Id="rId32" Type="http://schemas.openxmlformats.org/officeDocument/2006/relationships/image" Target="../media/image37.png"/><Relationship Id="rId37" Type="http://schemas.openxmlformats.org/officeDocument/2006/relationships/image" Target="../media/image65.png"/><Relationship Id="rId5" Type="http://schemas.openxmlformats.org/officeDocument/2006/relationships/image" Target="../media/image120.png"/><Relationship Id="rId15" Type="http://schemas.openxmlformats.org/officeDocument/2006/relationships/image" Target="../media/image57.png"/><Relationship Id="rId23" Type="http://schemas.openxmlformats.org/officeDocument/2006/relationships/image" Target="../media/image61.png"/><Relationship Id="rId28" Type="http://schemas.openxmlformats.org/officeDocument/2006/relationships/image" Target="../media/image33.png"/><Relationship Id="rId36" Type="http://schemas.openxmlformats.org/officeDocument/2006/relationships/image" Target="../media/image64.png"/><Relationship Id="rId10" Type="http://schemas.openxmlformats.org/officeDocument/2006/relationships/image" Target="../media/image170.png"/><Relationship Id="rId19" Type="http://schemas.openxmlformats.org/officeDocument/2006/relationships/image" Target="../media/image58.png"/><Relationship Id="rId31" Type="http://schemas.openxmlformats.org/officeDocument/2006/relationships/image" Target="../media/image36.png"/><Relationship Id="rId4" Type="http://schemas.openxmlformats.org/officeDocument/2006/relationships/image" Target="../media/image110.png"/><Relationship Id="rId9" Type="http://schemas.openxmlformats.org/officeDocument/2006/relationships/image" Target="../media/image160.png"/><Relationship Id="rId14" Type="http://schemas.openxmlformats.org/officeDocument/2006/relationships/image" Target="../media/image56.png"/><Relationship Id="rId22" Type="http://schemas.openxmlformats.org/officeDocument/2006/relationships/image" Target="../media/image60.png"/><Relationship Id="rId27" Type="http://schemas.openxmlformats.org/officeDocument/2006/relationships/image" Target="../media/image32.png"/><Relationship Id="rId30" Type="http://schemas.openxmlformats.org/officeDocument/2006/relationships/image" Target="../media/image35.png"/><Relationship Id="rId35" Type="http://schemas.openxmlformats.org/officeDocument/2006/relationships/image" Target="../media/image63.png"/><Relationship Id="rId8" Type="http://schemas.openxmlformats.org/officeDocument/2006/relationships/image" Target="../media/image150.png"/><Relationship Id="rId3" Type="http://schemas.openxmlformats.org/officeDocument/2006/relationships/image" Target="../media/image100.png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7.png"/><Relationship Id="rId18" Type="http://schemas.openxmlformats.org/officeDocument/2006/relationships/image" Target="../media/image49.png"/><Relationship Id="rId26" Type="http://schemas.openxmlformats.org/officeDocument/2006/relationships/image" Target="../media/image32.png"/><Relationship Id="rId21" Type="http://schemas.openxmlformats.org/officeDocument/2006/relationships/image" Target="../media/image52.png"/><Relationship Id="rId34" Type="http://schemas.openxmlformats.org/officeDocument/2006/relationships/image" Target="../media/image78.png"/><Relationship Id="rId7" Type="http://schemas.openxmlformats.org/officeDocument/2006/relationships/image" Target="../media/image68.png"/><Relationship Id="rId12" Type="http://schemas.openxmlformats.org/officeDocument/2006/relationships/image" Target="../media/image71.png"/><Relationship Id="rId17" Type="http://schemas.openxmlformats.org/officeDocument/2006/relationships/image" Target="../media/image74.png"/><Relationship Id="rId25" Type="http://schemas.openxmlformats.org/officeDocument/2006/relationships/image" Target="../media/image31.png"/><Relationship Id="rId33" Type="http://schemas.openxmlformats.org/officeDocument/2006/relationships/image" Target="../media/image77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73.png"/><Relationship Id="rId20" Type="http://schemas.openxmlformats.org/officeDocument/2006/relationships/image" Target="../media/image51.png"/><Relationship Id="rId29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70.png"/><Relationship Id="rId24" Type="http://schemas.openxmlformats.org/officeDocument/2006/relationships/image" Target="../media/image30.png"/><Relationship Id="rId32" Type="http://schemas.openxmlformats.org/officeDocument/2006/relationships/image" Target="../media/image53.png"/><Relationship Id="rId37" Type="http://schemas.openxmlformats.org/officeDocument/2006/relationships/image" Target="../media/image81.png"/><Relationship Id="rId5" Type="http://schemas.openxmlformats.org/officeDocument/2006/relationships/image" Target="../media/image67.png"/><Relationship Id="rId15" Type="http://schemas.openxmlformats.org/officeDocument/2006/relationships/image" Target="../media/image48.png"/><Relationship Id="rId23" Type="http://schemas.openxmlformats.org/officeDocument/2006/relationships/image" Target="../media/image76.png"/><Relationship Id="rId28" Type="http://schemas.openxmlformats.org/officeDocument/2006/relationships/image" Target="../media/image34.png"/><Relationship Id="rId36" Type="http://schemas.openxmlformats.org/officeDocument/2006/relationships/image" Target="../media/image80.png"/><Relationship Id="rId10" Type="http://schemas.openxmlformats.org/officeDocument/2006/relationships/image" Target="../media/image69.png"/><Relationship Id="rId19" Type="http://schemas.openxmlformats.org/officeDocument/2006/relationships/image" Target="../media/image75.png"/><Relationship Id="rId31" Type="http://schemas.openxmlformats.org/officeDocument/2006/relationships/image" Target="../media/image3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72.png"/><Relationship Id="rId22" Type="http://schemas.openxmlformats.org/officeDocument/2006/relationships/image" Target="../media/image61.png"/><Relationship Id="rId27" Type="http://schemas.openxmlformats.org/officeDocument/2006/relationships/image" Target="../media/image33.png"/><Relationship Id="rId30" Type="http://schemas.openxmlformats.org/officeDocument/2006/relationships/image" Target="../media/image36.png"/><Relationship Id="rId35" Type="http://schemas.openxmlformats.org/officeDocument/2006/relationships/image" Target="../media/image79.png"/><Relationship Id="rId8" Type="http://schemas.openxmlformats.org/officeDocument/2006/relationships/image" Target="../media/image45.png"/><Relationship Id="rId3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7"/>
            <a:ext cx="5184576" cy="6402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20072" y="476672"/>
            <a:ext cx="36004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Are they correct?</a:t>
            </a:r>
          </a:p>
          <a:p>
            <a:endParaRPr lang="en-GB" sz="3200" b="1" dirty="0" smtClean="0"/>
          </a:p>
          <a:p>
            <a:endParaRPr lang="en-GB" sz="3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Read through each statement.</a:t>
            </a:r>
          </a:p>
          <a:p>
            <a:endParaRPr lang="en-GB" sz="1600" dirty="0" smtClean="0"/>
          </a:p>
          <a:p>
            <a:endParaRPr lang="en-GB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Try and answer each question as carefully as you can.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 smtClean="0"/>
          </a:p>
          <a:p>
            <a:endParaRPr lang="en-GB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Show all of your work so that your reasoning can be understood.  </a:t>
            </a:r>
          </a:p>
          <a:p>
            <a:endParaRPr lang="en-GB" sz="3200" b="1" dirty="0"/>
          </a:p>
          <a:p>
            <a:r>
              <a:rPr lang="en-GB" sz="3200" b="1" dirty="0" smtClean="0"/>
              <a:t> 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415463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7"/>
            <a:ext cx="5184576" cy="6402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20072" y="476672"/>
            <a:ext cx="3600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0000"/>
                </a:solidFill>
              </a:rPr>
              <a:t>Are they correct?</a:t>
            </a:r>
          </a:p>
          <a:p>
            <a:endParaRPr lang="en-GB" sz="3200" b="1" dirty="0" smtClean="0">
              <a:solidFill>
                <a:srgbClr val="000000"/>
              </a:solidFill>
            </a:endParaRPr>
          </a:p>
          <a:p>
            <a:endParaRPr lang="en-GB" sz="3200" b="1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Swap your answers with your partner.</a:t>
            </a:r>
          </a:p>
          <a:p>
            <a:endParaRPr lang="en-GB" sz="1600" dirty="0" smtClean="0">
              <a:solidFill>
                <a:srgbClr val="000000"/>
              </a:solidFill>
            </a:endParaRPr>
          </a:p>
          <a:p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Read your partners work carefully.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 smtClean="0">
              <a:solidFill>
                <a:srgbClr val="000000"/>
              </a:solidFill>
            </a:endParaRPr>
          </a:p>
          <a:p>
            <a:endParaRPr lang="en-GB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Do you agree? Have they written anything that has changed your mind? </a:t>
            </a:r>
          </a:p>
          <a:p>
            <a:endParaRPr lang="en-GB" sz="3200" b="1" dirty="0">
              <a:solidFill>
                <a:srgbClr val="000000"/>
              </a:solidFill>
            </a:endParaRPr>
          </a:p>
          <a:p>
            <a:r>
              <a:rPr lang="en-GB" sz="3200" b="1" dirty="0" smtClean="0">
                <a:solidFill>
                  <a:srgbClr val="000000"/>
                </a:solidFill>
              </a:rPr>
              <a:t> </a:t>
            </a:r>
            <a:endParaRPr lang="en-GB" sz="32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28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7"/>
            <a:ext cx="5184576" cy="6402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23528" y="1366656"/>
            <a:ext cx="5040560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This statement is incorrect. </a:t>
            </a:r>
          </a:p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Not all events are equally likely.</a:t>
            </a:r>
          </a:p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There are many factors that will influence the change of it raining tomorrow.  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3528" y="3645024"/>
            <a:ext cx="5040560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This statement is incorrect. </a:t>
            </a:r>
          </a:p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The chance of having a boy or a girl is 0.5 each time regardless of the gender of earlier babies. </a:t>
            </a:r>
          </a:p>
          <a:p>
            <a:pPr algn="ctr"/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3528" y="5755635"/>
            <a:ext cx="5040560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This statement is incorrect. </a:t>
            </a:r>
          </a:p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The probability of rolling any number on a fair dice is equal each time. </a:t>
            </a:r>
          </a:p>
          <a:p>
            <a:pPr algn="ctr"/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64088" y="222414"/>
            <a:ext cx="3600400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Two events are </a:t>
            </a:r>
            <a:r>
              <a:rPr lang="en-GB" sz="2800" b="1" dirty="0" smtClean="0">
                <a:solidFill>
                  <a:srgbClr val="FF0000"/>
                </a:solidFill>
              </a:rPr>
              <a:t>independent</a:t>
            </a:r>
            <a:r>
              <a:rPr lang="en-GB" sz="2800" dirty="0" smtClean="0">
                <a:solidFill>
                  <a:srgbClr val="000000"/>
                </a:solidFill>
              </a:rPr>
              <a:t> if the outcome of one event does not effect the outcome of the other. </a:t>
            </a:r>
          </a:p>
          <a:p>
            <a:pPr algn="ctr"/>
            <a:endParaRPr lang="en-GB" sz="2800" dirty="0">
              <a:solidFill>
                <a:srgbClr val="000000"/>
              </a:solidFill>
            </a:endParaRPr>
          </a:p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Which of these scenarios involve a series of </a:t>
            </a:r>
            <a:r>
              <a:rPr lang="en-GB" sz="2800" b="1" dirty="0" smtClean="0">
                <a:solidFill>
                  <a:srgbClr val="FF0000"/>
                </a:solidFill>
              </a:rPr>
              <a:t>independent events</a:t>
            </a:r>
            <a:r>
              <a:rPr lang="en-GB" sz="2800" dirty="0" smtClean="0">
                <a:solidFill>
                  <a:srgbClr val="000000"/>
                </a:solidFill>
              </a:rPr>
              <a:t>? </a:t>
            </a:r>
          </a:p>
          <a:p>
            <a:endParaRPr lang="en-GB" sz="3200" b="1" dirty="0" smtClean="0">
              <a:solidFill>
                <a:srgbClr val="000000"/>
              </a:solidFill>
            </a:endParaRPr>
          </a:p>
          <a:p>
            <a:endParaRPr lang="en-GB" sz="3200" b="1" dirty="0">
              <a:solidFill>
                <a:srgbClr val="000000"/>
              </a:solidFill>
            </a:endParaRPr>
          </a:p>
          <a:p>
            <a:endParaRPr lang="en-GB" sz="3200" b="1" dirty="0">
              <a:solidFill>
                <a:srgbClr val="000000"/>
              </a:solidFill>
            </a:endParaRPr>
          </a:p>
          <a:p>
            <a:r>
              <a:rPr lang="en-GB" sz="3200" b="1" dirty="0" smtClean="0">
                <a:solidFill>
                  <a:srgbClr val="000000"/>
                </a:solidFill>
              </a:rPr>
              <a:t> </a:t>
            </a:r>
            <a:endParaRPr lang="en-GB" sz="32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13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2564904"/>
            <a:ext cx="7772400" cy="1470025"/>
          </a:xfrm>
        </p:spPr>
        <p:txBody>
          <a:bodyPr/>
          <a:lstStyle/>
          <a:p>
            <a:r>
              <a:rPr lang="en-GB" sz="5400" b="1" dirty="0" smtClean="0"/>
              <a:t>On your whiteboards: </a:t>
            </a:r>
            <a:br>
              <a:rPr lang="en-GB" sz="5400" b="1" dirty="0" smtClean="0"/>
            </a:br>
            <a:r>
              <a:rPr lang="en-GB" sz="5400" b="1" dirty="0"/>
              <a:t/>
            </a:r>
            <a:br>
              <a:rPr lang="en-GB" sz="5400" b="1" dirty="0"/>
            </a:br>
            <a:r>
              <a:rPr lang="en-GB" sz="4000" dirty="0" smtClean="0"/>
              <a:t>Give an example of two of </a:t>
            </a:r>
            <a:r>
              <a:rPr lang="en-GB" sz="4000" b="1" dirty="0" smtClean="0">
                <a:solidFill>
                  <a:srgbClr val="FF0000"/>
                </a:solidFill>
              </a:rPr>
              <a:t>independent </a:t>
            </a:r>
            <a:r>
              <a:rPr lang="en-GB" sz="4000" b="1" dirty="0" smtClean="0">
                <a:solidFill>
                  <a:srgbClr val="FF0000"/>
                </a:solidFill>
              </a:rPr>
              <a:t>events.</a:t>
            </a:r>
            <a:r>
              <a:rPr lang="en-GB" sz="4000" b="1" dirty="0" smtClean="0"/>
              <a:t/>
            </a:r>
            <a:br>
              <a:rPr lang="en-GB" sz="4000" b="1" dirty="0" smtClean="0"/>
            </a:b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44582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9796" y="1177901"/>
            <a:ext cx="7772400" cy="1470025"/>
          </a:xfrm>
        </p:spPr>
        <p:txBody>
          <a:bodyPr/>
          <a:lstStyle/>
          <a:p>
            <a:r>
              <a:rPr lang="en-GB" sz="5400" b="1" dirty="0" smtClean="0"/>
              <a:t>On your whiteboards: </a:t>
            </a:r>
            <a:br>
              <a:rPr lang="en-GB" sz="5400" b="1" dirty="0" smtClean="0"/>
            </a:br>
            <a:r>
              <a:rPr lang="en-GB" sz="5400" b="1" dirty="0"/>
              <a:t/>
            </a:r>
            <a:br>
              <a:rPr lang="en-GB" sz="5400" b="1" dirty="0"/>
            </a:br>
            <a:r>
              <a:rPr lang="en-GB" sz="4000" dirty="0" smtClean="0"/>
              <a:t>What is the probability of getting two heads when flipping a coin? </a:t>
            </a:r>
            <a:r>
              <a:rPr lang="en-GB" sz="5400" b="1" dirty="0" smtClean="0"/>
              <a:t/>
            </a:r>
            <a:br>
              <a:rPr lang="en-GB" sz="5400" b="1" dirty="0" smtClean="0"/>
            </a:br>
            <a:endParaRPr lang="en-GB" sz="54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075228"/>
              </p:ext>
            </p:extLst>
          </p:nvPr>
        </p:nvGraphicFramePr>
        <p:xfrm>
          <a:off x="1487996" y="3664828"/>
          <a:ext cx="6096000" cy="11125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H</a:t>
                      </a:r>
                      <a:endParaRPr lang="en-GB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T</a:t>
                      </a:r>
                      <a:endParaRPr lang="en-GB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/>
                        <a:t>H</a:t>
                      </a:r>
                      <a:endParaRPr lang="en-GB" b="1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H, 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T, H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/>
                        <a:t>T</a:t>
                      </a:r>
                      <a:endParaRPr lang="en-GB" b="1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H, 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T, T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122278" y="4941168"/>
                <a:ext cx="3389261" cy="12448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000" b="0" i="1" smtClean="0">
                              <a:latin typeface="Cambria Math"/>
                            </a:rPr>
                            <m:t>𝐻</m:t>
                          </m:r>
                          <m:r>
                            <a:rPr lang="en-GB" sz="4000" i="1" smtClean="0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en-GB" sz="4000" b="0" i="1" smtClean="0">
                              <a:latin typeface="Cambria Math"/>
                              <a:ea typeface="Cambria Math"/>
                            </a:rPr>
                            <m:t>𝐻</m:t>
                          </m:r>
                        </m:e>
                      </m:d>
                      <m:r>
                        <a:rPr lang="en-GB" sz="4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4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278" y="4941168"/>
                <a:ext cx="3389261" cy="124482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>
          <a:xfrm>
            <a:off x="4139952" y="4037372"/>
            <a:ext cx="792088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512576" y="4941168"/>
                <a:ext cx="2015487" cy="12448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4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GB" sz="4000" b="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GB" sz="4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2576" y="4941168"/>
                <a:ext cx="2015487" cy="124482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 rot="18791459">
            <a:off x="-241535" y="1449044"/>
            <a:ext cx="2232248" cy="360040"/>
          </a:xfrm>
          <a:prstGeom prst="rect">
            <a:avLst/>
          </a:prstGeom>
          <a:solidFill>
            <a:srgbClr val="FF0000"/>
          </a:solidFill>
          <a:ln w="444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Independent Events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6870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772816"/>
            <a:ext cx="7772400" cy="1470025"/>
          </a:xfrm>
        </p:spPr>
        <p:txBody>
          <a:bodyPr/>
          <a:lstStyle/>
          <a:p>
            <a:r>
              <a:rPr lang="en-GB" sz="5400" b="1" dirty="0" smtClean="0"/>
              <a:t>On your whiteboards: </a:t>
            </a:r>
            <a:br>
              <a:rPr lang="en-GB" sz="5400" b="1" dirty="0" smtClean="0"/>
            </a:br>
            <a:r>
              <a:rPr lang="en-GB" sz="5400" b="1" dirty="0"/>
              <a:t/>
            </a:r>
            <a:br>
              <a:rPr lang="en-GB" sz="5400" b="1" dirty="0"/>
            </a:br>
            <a:r>
              <a:rPr lang="en-GB" sz="4000" dirty="0" smtClean="0"/>
              <a:t>What is the probability of getting two sixes when rolling a fair dice? </a:t>
            </a:r>
            <a:r>
              <a:rPr lang="en-GB" sz="5400" b="1" dirty="0" smtClean="0"/>
              <a:t/>
            </a:r>
            <a:br>
              <a:rPr lang="en-GB" sz="5400" b="1" dirty="0" smtClean="0"/>
            </a:br>
            <a:endParaRPr lang="en-GB" sz="54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234839"/>
              </p:ext>
            </p:extLst>
          </p:nvPr>
        </p:nvGraphicFramePr>
        <p:xfrm>
          <a:off x="683568" y="3861048"/>
          <a:ext cx="4079775" cy="25603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828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28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828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828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8282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8282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8282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4739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</a:t>
                      </a:r>
                      <a:endParaRPr lang="en-GB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</a:t>
                      </a:r>
                      <a:endParaRPr lang="en-GB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</a:t>
                      </a:r>
                      <a:endParaRPr lang="en-GB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4</a:t>
                      </a:r>
                      <a:endParaRPr lang="en-GB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</a:t>
                      </a:r>
                      <a:endParaRPr lang="en-GB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6</a:t>
                      </a:r>
                      <a:endParaRPr lang="en-GB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7398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/>
                        <a:t>1</a:t>
                      </a:r>
                      <a:endParaRPr lang="en-GB" b="1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7398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/>
                        <a:t>2</a:t>
                      </a:r>
                      <a:endParaRPr lang="en-GB" b="1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7398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/>
                        <a:t>3</a:t>
                      </a:r>
                      <a:endParaRPr lang="en-GB" b="1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7398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/>
                        <a:t>4</a:t>
                      </a:r>
                      <a:endParaRPr lang="en-GB" b="1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7398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/>
                        <a:t>5</a:t>
                      </a:r>
                      <a:endParaRPr lang="en-GB" b="1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47398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/>
                        <a:t>6</a:t>
                      </a:r>
                      <a:endParaRPr lang="en-GB" b="1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6, 6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148064" y="3645024"/>
                <a:ext cx="3463449" cy="12488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000" b="0" i="1" smtClean="0">
                              <a:latin typeface="Cambria Math"/>
                            </a:rPr>
                            <m:t>6</m:t>
                          </m:r>
                          <m:r>
                            <a:rPr lang="en-GB" sz="4000" i="1" smtClean="0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en-GB" sz="40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e>
                      </m:d>
                      <m:r>
                        <a:rPr lang="en-GB" sz="4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4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/>
                              <a:ea typeface="Cambria Math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3645024"/>
                <a:ext cx="3463449" cy="124880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24128" y="5013176"/>
                <a:ext cx="2015488" cy="12488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4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den>
                      </m:f>
                      <m:r>
                        <a:rPr lang="en-GB" sz="4000" b="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GB" sz="4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5013176"/>
                <a:ext cx="2015488" cy="124880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 rot="18791459">
            <a:off x="-329485" y="2125871"/>
            <a:ext cx="2232248" cy="360040"/>
          </a:xfrm>
          <a:prstGeom prst="rect">
            <a:avLst/>
          </a:prstGeom>
          <a:solidFill>
            <a:srgbClr val="FF0000"/>
          </a:solidFill>
          <a:ln w="444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Independent Events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709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484784"/>
            <a:ext cx="7772400" cy="1470025"/>
          </a:xfrm>
        </p:spPr>
        <p:txBody>
          <a:bodyPr/>
          <a:lstStyle/>
          <a:p>
            <a:r>
              <a:rPr lang="en-GB" b="1" dirty="0" smtClean="0"/>
              <a:t>On your whiteboards: </a:t>
            </a:r>
            <a:br>
              <a:rPr lang="en-GB" b="1" dirty="0" smtClean="0"/>
            </a:br>
            <a:r>
              <a:rPr lang="en-GB" b="1" dirty="0"/>
              <a:t/>
            </a:r>
            <a:br>
              <a:rPr lang="en-GB" b="1" dirty="0"/>
            </a:br>
            <a:r>
              <a:rPr lang="en-GB" sz="3200" dirty="0" smtClean="0"/>
              <a:t>A spinner has six sections of equal size. The spinner is spun twice. What is the probability of spinning yellow and yellow? </a:t>
            </a:r>
            <a:r>
              <a:rPr lang="en-GB" sz="5400" b="1" dirty="0" smtClean="0"/>
              <a:t/>
            </a:r>
            <a:br>
              <a:rPr lang="en-GB" sz="5400" b="1" dirty="0" smtClean="0"/>
            </a:br>
            <a:endParaRPr lang="en-GB" sz="5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283968" y="3477581"/>
                <a:ext cx="3539751" cy="12488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sz="4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0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𝑌</m:t>
                          </m:r>
                          <m:r>
                            <a:rPr lang="en-GB" sz="400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en-GB" sz="40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𝑌</m:t>
                          </m:r>
                        </m:e>
                      </m:d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4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sz="400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3477581"/>
                <a:ext cx="3539751" cy="124880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56992"/>
            <a:ext cx="3384376" cy="3020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39952" y="4941168"/>
            <a:ext cx="4032448" cy="1384995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How could this be calculated without using a table? </a:t>
            </a:r>
            <a:endParaRPr lang="en-GB" sz="2800" dirty="0"/>
          </a:p>
        </p:txBody>
      </p:sp>
      <p:sp>
        <p:nvSpPr>
          <p:cNvPr id="6" name="Rectangle 5"/>
          <p:cNvSpPr/>
          <p:nvPr/>
        </p:nvSpPr>
        <p:spPr>
          <a:xfrm rot="18791459">
            <a:off x="-329484" y="1521636"/>
            <a:ext cx="2232248" cy="360040"/>
          </a:xfrm>
          <a:prstGeom prst="rect">
            <a:avLst/>
          </a:prstGeom>
          <a:solidFill>
            <a:srgbClr val="FF0000"/>
          </a:solidFill>
          <a:ln w="444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Independent Events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2412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484784"/>
            <a:ext cx="7772400" cy="1470025"/>
          </a:xfrm>
        </p:spPr>
        <p:txBody>
          <a:bodyPr/>
          <a:lstStyle/>
          <a:p>
            <a:r>
              <a:rPr lang="en-GB" b="1" dirty="0" smtClean="0"/>
              <a:t>On your whiteboards: </a:t>
            </a:r>
            <a:br>
              <a:rPr lang="en-GB" b="1" dirty="0" smtClean="0"/>
            </a:br>
            <a:r>
              <a:rPr lang="en-GB" b="1" dirty="0"/>
              <a:t/>
            </a:r>
            <a:br>
              <a:rPr lang="en-GB" b="1" dirty="0"/>
            </a:br>
            <a:r>
              <a:rPr lang="en-GB" sz="3200" dirty="0" smtClean="0"/>
              <a:t>A spinner has six sections of equal size. The spinner is spun twice. What is the probability of spinning yellow and yellow? </a:t>
            </a:r>
            <a:r>
              <a:rPr lang="en-GB" sz="5400" b="1" dirty="0" smtClean="0"/>
              <a:t/>
            </a:r>
            <a:br>
              <a:rPr lang="en-GB" sz="5400" b="1" dirty="0" smtClean="0"/>
            </a:br>
            <a:endParaRPr lang="en-GB" sz="5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283968" y="3477581"/>
                <a:ext cx="3539751" cy="12488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sz="4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0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𝑌</m:t>
                          </m:r>
                          <m:r>
                            <a:rPr lang="en-GB" sz="400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en-GB" sz="400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𝑌</m:t>
                          </m:r>
                        </m:e>
                      </m:d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4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00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sz="400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3477581"/>
                <a:ext cx="3539751" cy="124880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56992"/>
            <a:ext cx="3384376" cy="3020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139952" y="4941168"/>
                <a:ext cx="4032448" cy="1248803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4000" b="0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GB" sz="400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GB" sz="400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4000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4000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4941168"/>
                <a:ext cx="4032448" cy="124880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9279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sz="4400" dirty="0" smtClean="0"/>
                  <a:t>In general, if two events A and B are </a:t>
                </a:r>
                <a:r>
                  <a:rPr lang="en-GB" sz="4400" b="1" dirty="0" smtClean="0">
                    <a:solidFill>
                      <a:srgbClr val="FF0000"/>
                    </a:solidFill>
                  </a:rPr>
                  <a:t>independent</a:t>
                </a:r>
                <a:r>
                  <a:rPr lang="en-GB" sz="4400" dirty="0" smtClean="0"/>
                  <a:t> then: 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sz="4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latin typeface="Cambria Math"/>
                            </a:rPr>
                            <m:t>𝐴</m:t>
                          </m:r>
                          <m:r>
                            <a:rPr lang="en-GB" sz="4400" b="0" i="1" smtClean="0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en-GB" sz="4400" b="0" i="1" smtClean="0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</m:d>
                      <m:r>
                        <a:rPr lang="en-GB" sz="4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4400" b="0" i="1" smtClean="0">
                          <a:latin typeface="Cambria Math"/>
                          <a:ea typeface="Cambria Math"/>
                        </a:rPr>
                        <m:t>𝑃</m:t>
                      </m:r>
                      <m:r>
                        <a:rPr lang="en-GB" sz="4400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GB" sz="4400" b="0" i="1" smtClean="0">
                          <a:latin typeface="Cambria Math"/>
                          <a:ea typeface="Cambria Math"/>
                        </a:rPr>
                        <m:t>𝐴</m:t>
                      </m:r>
                      <m:r>
                        <a:rPr lang="en-GB" sz="4400" b="0" i="1" smtClean="0">
                          <a:latin typeface="Cambria Math"/>
                          <a:ea typeface="Cambria Math"/>
                        </a:rPr>
                        <m:t>)×</m:t>
                      </m:r>
                      <m:r>
                        <a:rPr lang="en-GB" sz="4400" b="0" i="1" smtClean="0">
                          <a:latin typeface="Cambria Math"/>
                          <a:ea typeface="Cambria Math"/>
                        </a:rPr>
                        <m:t>𝑃</m:t>
                      </m:r>
                      <m:d>
                        <m:dPr>
                          <m:ctrlPr>
                            <a:rPr lang="en-GB" sz="4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63" t="-28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123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Which set of events are </a:t>
            </a:r>
            <a:r>
              <a:rPr lang="en-GB" b="1" dirty="0" smtClean="0">
                <a:solidFill>
                  <a:srgbClr val="FF0000"/>
                </a:solidFill>
              </a:rPr>
              <a:t>independent</a:t>
            </a:r>
            <a:r>
              <a:rPr lang="en-GB" dirty="0" smtClean="0"/>
              <a:t>? 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07504" y="116632"/>
                <a:ext cx="4572000" cy="1200329"/>
              </a:xfrm>
              <a:prstGeom prst="rect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</p:spPr>
            <p:txBody>
              <a:bodyPr>
                <a:spAutoFit/>
              </a:bodyPr>
              <a:lstStyle/>
              <a:p>
                <a:r>
                  <a:rPr lang="en-GB" dirty="0"/>
                  <a:t>In general, if two events A and B are </a:t>
                </a:r>
                <a:r>
                  <a:rPr lang="en-GB" b="1" dirty="0">
                    <a:solidFill>
                      <a:srgbClr val="FF0000"/>
                    </a:solidFill>
                  </a:rPr>
                  <a:t>independent</a:t>
                </a:r>
                <a:r>
                  <a:rPr lang="en-GB" dirty="0"/>
                  <a:t> then: </a:t>
                </a:r>
              </a:p>
              <a:p>
                <a:endParaRPr lang="en-GB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/>
                            </a:rPr>
                            <m:t>𝐴</m:t>
                          </m:r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</m:d>
                      <m:r>
                        <a:rPr lang="en-GB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𝑃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𝐴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)×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𝑃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16632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1200" t="-2538" b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187624" y="3429000"/>
                <a:ext cx="7416824" cy="3108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/>
                  <a:t>A: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=0.2, 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=0.7, 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=0.9</m:t>
                    </m:r>
                  </m:oMath>
                </a14:m>
                <a:endParaRPr lang="en-GB" sz="2800" b="0" dirty="0" smtClean="0">
                  <a:ea typeface="Cambria Math" panose="02040503050406030204" pitchFamily="18" charset="0"/>
                </a:endParaRPr>
              </a:p>
              <a:p>
                <a:endParaRPr lang="en-GB" sz="2800" dirty="0" smtClean="0"/>
              </a:p>
              <a:p>
                <a:endParaRPr lang="en-GB" sz="2800" dirty="0"/>
              </a:p>
              <a:p>
                <a:r>
                  <a:rPr lang="en-GB" sz="2800" dirty="0" smtClean="0"/>
                  <a:t>B: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=0.2, 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=0.7, 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14</m:t>
                    </m:r>
                  </m:oMath>
                </a14:m>
                <a:endParaRPr lang="en-GB" sz="2800" b="0" dirty="0" smtClean="0">
                  <a:ea typeface="Cambria Math" panose="02040503050406030204" pitchFamily="18" charset="0"/>
                </a:endParaRPr>
              </a:p>
              <a:p>
                <a:endParaRPr lang="en-GB" sz="2800" dirty="0" smtClean="0"/>
              </a:p>
              <a:p>
                <a:endParaRPr lang="en-GB" sz="2800" dirty="0"/>
              </a:p>
              <a:p>
                <a:r>
                  <a:rPr lang="en-GB" sz="2800" dirty="0" smtClean="0"/>
                  <a:t>C: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=0.2, 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=0.7, 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49</m:t>
                    </m:r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3429000"/>
                <a:ext cx="7416824" cy="3108543"/>
              </a:xfrm>
              <a:prstGeom prst="rect">
                <a:avLst/>
              </a:prstGeom>
              <a:blipFill>
                <a:blip r:embed="rId3"/>
                <a:stretch>
                  <a:fillRect l="-1727" t="-2161" b="-45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187624" y="4653136"/>
            <a:ext cx="6840760" cy="720080"/>
          </a:xfrm>
          <a:prstGeom prst="rect">
            <a:avLst/>
          </a:prstGeom>
          <a:solidFill>
            <a:srgbClr val="FF0000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399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Worked Example</a:t>
            </a:r>
            <a:endParaRPr lang="en-GB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1659" y="1511202"/>
                <a:ext cx="8229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=0.6</m:t>
                    </m:r>
                  </m:oMath>
                </a14:m>
                <a:r>
                  <a:rPr lang="en-GB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=0.2</m:t>
                    </m:r>
                  </m:oMath>
                </a14:m>
                <a:endParaRPr lang="en-GB" sz="2400" dirty="0" smtClean="0"/>
              </a:p>
              <a:p>
                <a:pPr marL="0" indent="0" algn="ctr">
                  <a:buNone/>
                </a:pPr>
                <a:endParaRPr lang="en-GB" sz="2400" dirty="0"/>
              </a:p>
              <a:p>
                <a:pPr marL="0" indent="0" algn="ctr">
                  <a:buNone/>
                </a:pPr>
                <a:r>
                  <a:rPr lang="en-GB" sz="2400" dirty="0" smtClean="0"/>
                  <a:t>Complete the Venn diagram and determine if events A and B are independent. </a:t>
                </a:r>
                <a:endParaRPr lang="en-GB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1659" y="1511202"/>
                <a:ext cx="8229600" cy="4525963"/>
              </a:xfrm>
              <a:blipFill>
                <a:blip r:embed="rId3"/>
                <a:stretch>
                  <a:fillRect l="-444" t="-943" r="-14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/>
          <p:nvPr/>
        </p:nvSpPr>
        <p:spPr>
          <a:xfrm>
            <a:off x="2339752" y="3933056"/>
            <a:ext cx="2130417" cy="17175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95736" y="3645024"/>
            <a:ext cx="3728875" cy="21432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Oval 8"/>
          <p:cNvSpPr/>
          <p:nvPr/>
        </p:nvSpPr>
        <p:spPr>
          <a:xfrm>
            <a:off x="3862536" y="4051182"/>
            <a:ext cx="1804777" cy="127548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100655" y="4582237"/>
                <a:ext cx="1619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?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0655" y="4582237"/>
                <a:ext cx="161904" cy="276999"/>
              </a:xfrm>
              <a:prstGeom prst="rect">
                <a:avLst/>
              </a:prstGeom>
              <a:blipFill>
                <a:blip r:embed="rId4"/>
                <a:stretch>
                  <a:fillRect l="-34615" r="-3076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952710" y="4576124"/>
                <a:ext cx="4969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0.48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710" y="4576124"/>
                <a:ext cx="496931" cy="276999"/>
              </a:xfrm>
              <a:prstGeom prst="rect">
                <a:avLst/>
              </a:prstGeom>
              <a:blipFill>
                <a:blip r:embed="rId5"/>
                <a:stretch>
                  <a:fillRect l="-8537" r="-10976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854396" y="4603245"/>
                <a:ext cx="1619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?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4396" y="4603245"/>
                <a:ext cx="161903" cy="276999"/>
              </a:xfrm>
              <a:prstGeom prst="rect">
                <a:avLst/>
              </a:prstGeom>
              <a:blipFill>
                <a:blip r:embed="rId6"/>
                <a:stretch>
                  <a:fillRect l="-29630" r="-29630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644174" y="5486328"/>
                <a:ext cx="1619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?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4174" y="5486328"/>
                <a:ext cx="161903" cy="276999"/>
              </a:xfrm>
              <a:prstGeom prst="rect">
                <a:avLst/>
              </a:prstGeom>
              <a:blipFill>
                <a:blip r:embed="rId7"/>
                <a:stretch>
                  <a:fillRect l="-34615" r="-3076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339752" y="3774183"/>
                <a:ext cx="21223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𝐴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3774183"/>
                <a:ext cx="212238" cy="276999"/>
              </a:xfrm>
              <a:prstGeom prst="rect">
                <a:avLst/>
              </a:prstGeom>
              <a:blipFill>
                <a:blip r:embed="rId8"/>
                <a:stretch>
                  <a:fillRect l="-25714" r="-20000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462024" y="3853620"/>
                <a:ext cx="22262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𝐵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024" y="3853620"/>
                <a:ext cx="222625" cy="276999"/>
              </a:xfrm>
              <a:prstGeom prst="rect">
                <a:avLst/>
              </a:prstGeom>
              <a:blipFill>
                <a:blip r:embed="rId9"/>
                <a:stretch>
                  <a:fillRect l="-21622" r="-18919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679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Worked Example</a:t>
            </a:r>
            <a:endParaRPr lang="en-GB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1659" y="1511202"/>
                <a:ext cx="8229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=0.6</m:t>
                    </m:r>
                  </m:oMath>
                </a14:m>
                <a:r>
                  <a:rPr lang="en-GB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=0.2</m:t>
                    </m:r>
                  </m:oMath>
                </a14:m>
                <a:endParaRPr lang="en-GB" sz="2400" dirty="0" smtClean="0"/>
              </a:p>
              <a:p>
                <a:pPr marL="0" indent="0" algn="ctr">
                  <a:buNone/>
                </a:pPr>
                <a:endParaRPr lang="en-GB" sz="2400" dirty="0"/>
              </a:p>
              <a:p>
                <a:pPr marL="0" indent="0" algn="ctr">
                  <a:buNone/>
                </a:pPr>
                <a:r>
                  <a:rPr lang="en-GB" sz="2400" dirty="0" smtClean="0"/>
                  <a:t>Complete the Venn diagram and determine if events A and B are independent. </a:t>
                </a:r>
                <a:endParaRPr lang="en-GB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1659" y="1511202"/>
                <a:ext cx="8229600" cy="4525963"/>
              </a:xfrm>
              <a:blipFill>
                <a:blip r:embed="rId3"/>
                <a:stretch>
                  <a:fillRect l="-444" t="-943" r="-14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/>
          <p:nvPr/>
        </p:nvSpPr>
        <p:spPr>
          <a:xfrm>
            <a:off x="2339752" y="3933056"/>
            <a:ext cx="2130417" cy="1717595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95736" y="3645024"/>
            <a:ext cx="3728875" cy="21432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Oval 8"/>
          <p:cNvSpPr/>
          <p:nvPr/>
        </p:nvSpPr>
        <p:spPr>
          <a:xfrm>
            <a:off x="3862536" y="4051182"/>
            <a:ext cx="1804777" cy="127548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916886" y="4550425"/>
                <a:ext cx="4969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0.12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6886" y="4550425"/>
                <a:ext cx="496931" cy="276999"/>
              </a:xfrm>
              <a:prstGeom prst="rect">
                <a:avLst/>
              </a:prstGeom>
              <a:blipFill>
                <a:blip r:embed="rId4"/>
                <a:stretch>
                  <a:fillRect l="-9877" r="-11111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952710" y="4576124"/>
                <a:ext cx="4969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0.48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710" y="4576124"/>
                <a:ext cx="496931" cy="276999"/>
              </a:xfrm>
              <a:prstGeom prst="rect">
                <a:avLst/>
              </a:prstGeom>
              <a:blipFill>
                <a:blip r:embed="rId5"/>
                <a:stretch>
                  <a:fillRect l="-8537" r="-10976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854396" y="4603245"/>
                <a:ext cx="1619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?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4396" y="4603245"/>
                <a:ext cx="161903" cy="276999"/>
              </a:xfrm>
              <a:prstGeom prst="rect">
                <a:avLst/>
              </a:prstGeom>
              <a:blipFill>
                <a:blip r:embed="rId6"/>
                <a:stretch>
                  <a:fillRect l="-29630" r="-29630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644174" y="5486328"/>
                <a:ext cx="1619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?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4174" y="5486328"/>
                <a:ext cx="161903" cy="276999"/>
              </a:xfrm>
              <a:prstGeom prst="rect">
                <a:avLst/>
              </a:prstGeom>
              <a:blipFill>
                <a:blip r:embed="rId7"/>
                <a:stretch>
                  <a:fillRect l="-34615" r="-3076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339752" y="3774183"/>
                <a:ext cx="21223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𝐴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3774183"/>
                <a:ext cx="212238" cy="276999"/>
              </a:xfrm>
              <a:prstGeom prst="rect">
                <a:avLst/>
              </a:prstGeom>
              <a:blipFill>
                <a:blip r:embed="rId8"/>
                <a:stretch>
                  <a:fillRect l="-25714" r="-20000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462024" y="3853620"/>
                <a:ext cx="22262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𝐵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024" y="3853620"/>
                <a:ext cx="222625" cy="276999"/>
              </a:xfrm>
              <a:prstGeom prst="rect">
                <a:avLst/>
              </a:prstGeom>
              <a:blipFill>
                <a:blip r:embed="rId9"/>
                <a:stretch>
                  <a:fillRect l="-21622" r="-18919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2771800" y="1511202"/>
            <a:ext cx="1512168" cy="495411"/>
          </a:xfrm>
          <a:prstGeom prst="rect">
            <a:avLst/>
          </a:prstGeom>
          <a:solidFill>
            <a:srgbClr val="FFFF0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490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3862536" y="4051182"/>
            <a:ext cx="1804777" cy="1275487"/>
          </a:xfrm>
          <a:prstGeom prst="ellipse">
            <a:avLst/>
          </a:prstGeom>
          <a:solidFill>
            <a:srgbClr val="FBA3F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Worked Example</a:t>
            </a:r>
            <a:endParaRPr lang="en-GB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1659" y="1511202"/>
                <a:ext cx="8229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=0.6</m:t>
                    </m:r>
                  </m:oMath>
                </a14:m>
                <a:r>
                  <a:rPr lang="en-GB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=0.2</m:t>
                    </m:r>
                  </m:oMath>
                </a14:m>
                <a:endParaRPr lang="en-GB" sz="2400" dirty="0" smtClean="0"/>
              </a:p>
              <a:p>
                <a:pPr marL="0" indent="0" algn="ctr">
                  <a:buNone/>
                </a:pPr>
                <a:endParaRPr lang="en-GB" sz="2400" dirty="0"/>
              </a:p>
              <a:p>
                <a:pPr marL="0" indent="0" algn="ctr">
                  <a:buNone/>
                </a:pPr>
                <a:r>
                  <a:rPr lang="en-GB" sz="2400" dirty="0" smtClean="0"/>
                  <a:t>Complete the Venn diagram and determine if events A and B are independent. </a:t>
                </a:r>
                <a:endParaRPr lang="en-GB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1659" y="1511202"/>
                <a:ext cx="8229600" cy="4525963"/>
              </a:xfrm>
              <a:blipFill>
                <a:blip r:embed="rId3"/>
                <a:stretch>
                  <a:fillRect l="-444" t="-943" r="-14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/>
          <p:nvPr/>
        </p:nvSpPr>
        <p:spPr>
          <a:xfrm>
            <a:off x="2339752" y="3933056"/>
            <a:ext cx="2130417" cy="17175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95736" y="3645024"/>
            <a:ext cx="3728875" cy="21432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916886" y="4550425"/>
                <a:ext cx="4969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0.12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6886" y="4550425"/>
                <a:ext cx="496931" cy="276999"/>
              </a:xfrm>
              <a:prstGeom prst="rect">
                <a:avLst/>
              </a:prstGeom>
              <a:blipFill>
                <a:blip r:embed="rId4"/>
                <a:stretch>
                  <a:fillRect l="-9877" r="-11111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952710" y="4576124"/>
                <a:ext cx="4969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0.48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710" y="4576124"/>
                <a:ext cx="496931" cy="276999"/>
              </a:xfrm>
              <a:prstGeom prst="rect">
                <a:avLst/>
              </a:prstGeom>
              <a:blipFill>
                <a:blip r:embed="rId5"/>
                <a:stretch>
                  <a:fillRect l="-8537" r="-10976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804017" y="4550424"/>
                <a:ext cx="4969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0.08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4017" y="4550424"/>
                <a:ext cx="496931" cy="276999"/>
              </a:xfrm>
              <a:prstGeom prst="rect">
                <a:avLst/>
              </a:prstGeom>
              <a:blipFill>
                <a:blip r:embed="rId6"/>
                <a:stretch>
                  <a:fillRect l="-8537" r="-10976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644174" y="5486328"/>
                <a:ext cx="1619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?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4174" y="5486328"/>
                <a:ext cx="161903" cy="276999"/>
              </a:xfrm>
              <a:prstGeom prst="rect">
                <a:avLst/>
              </a:prstGeom>
              <a:blipFill>
                <a:blip r:embed="rId7"/>
                <a:stretch>
                  <a:fillRect l="-34615" r="-3076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339752" y="3774183"/>
                <a:ext cx="21223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𝐴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3774183"/>
                <a:ext cx="212238" cy="276999"/>
              </a:xfrm>
              <a:prstGeom prst="rect">
                <a:avLst/>
              </a:prstGeom>
              <a:blipFill>
                <a:blip r:embed="rId8"/>
                <a:stretch>
                  <a:fillRect l="-25714" r="-20000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462024" y="3853620"/>
                <a:ext cx="22262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𝐵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024" y="3853620"/>
                <a:ext cx="222625" cy="276999"/>
              </a:xfrm>
              <a:prstGeom prst="rect">
                <a:avLst/>
              </a:prstGeom>
              <a:blipFill>
                <a:blip r:embed="rId9"/>
                <a:stretch>
                  <a:fillRect l="-21622" r="-18919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4888090" y="1507533"/>
            <a:ext cx="1512168" cy="495411"/>
          </a:xfrm>
          <a:prstGeom prst="rect">
            <a:avLst/>
          </a:prstGeom>
          <a:solidFill>
            <a:srgbClr val="FBA3F5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520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3862536" y="4051182"/>
            <a:ext cx="1804777" cy="127548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Worked Example</a:t>
            </a:r>
            <a:endParaRPr lang="en-GB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1659" y="1511202"/>
                <a:ext cx="8229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=0.6</m:t>
                    </m:r>
                  </m:oMath>
                </a14:m>
                <a:r>
                  <a:rPr lang="en-GB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=0.2</m:t>
                    </m:r>
                  </m:oMath>
                </a14:m>
                <a:endParaRPr lang="en-GB" sz="2400" dirty="0" smtClean="0"/>
              </a:p>
              <a:p>
                <a:pPr marL="0" indent="0" algn="ctr">
                  <a:buNone/>
                </a:pPr>
                <a:endParaRPr lang="en-GB" sz="2400" dirty="0"/>
              </a:p>
              <a:p>
                <a:pPr marL="0" indent="0" algn="ctr">
                  <a:buNone/>
                </a:pPr>
                <a:r>
                  <a:rPr lang="en-GB" sz="2400" dirty="0" smtClean="0"/>
                  <a:t>Complete the Venn diagram and determine if events A and B are independent. </a:t>
                </a:r>
                <a:endParaRPr lang="en-GB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1659" y="1511202"/>
                <a:ext cx="8229600" cy="4525963"/>
              </a:xfrm>
              <a:blipFill>
                <a:blip r:embed="rId3"/>
                <a:stretch>
                  <a:fillRect l="-444" t="-943" r="-14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/>
          <p:nvPr/>
        </p:nvSpPr>
        <p:spPr>
          <a:xfrm>
            <a:off x="2339752" y="3933056"/>
            <a:ext cx="2130417" cy="17175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95736" y="3645024"/>
            <a:ext cx="3728875" cy="21432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916886" y="4550425"/>
                <a:ext cx="4969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0.12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6886" y="4550425"/>
                <a:ext cx="496931" cy="276999"/>
              </a:xfrm>
              <a:prstGeom prst="rect">
                <a:avLst/>
              </a:prstGeom>
              <a:blipFill>
                <a:blip r:embed="rId4"/>
                <a:stretch>
                  <a:fillRect l="-9877" r="-11111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952710" y="4576124"/>
                <a:ext cx="4969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0.48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710" y="4576124"/>
                <a:ext cx="496931" cy="276999"/>
              </a:xfrm>
              <a:prstGeom prst="rect">
                <a:avLst/>
              </a:prstGeom>
              <a:blipFill>
                <a:blip r:embed="rId5"/>
                <a:stretch>
                  <a:fillRect l="-8537" r="-10976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804017" y="4550424"/>
                <a:ext cx="4969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0.08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4017" y="4550424"/>
                <a:ext cx="496931" cy="276999"/>
              </a:xfrm>
              <a:prstGeom prst="rect">
                <a:avLst/>
              </a:prstGeom>
              <a:blipFill>
                <a:blip r:embed="rId6"/>
                <a:stretch>
                  <a:fillRect l="-8537" r="-10976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382481" y="5463511"/>
                <a:ext cx="4969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0.32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481" y="5463511"/>
                <a:ext cx="496931" cy="276999"/>
              </a:xfrm>
              <a:prstGeom prst="rect">
                <a:avLst/>
              </a:prstGeom>
              <a:blipFill>
                <a:blip r:embed="rId7"/>
                <a:stretch>
                  <a:fillRect l="-9877" r="-11111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339752" y="3774183"/>
                <a:ext cx="21223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𝐴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3774183"/>
                <a:ext cx="212238" cy="276999"/>
              </a:xfrm>
              <a:prstGeom prst="rect">
                <a:avLst/>
              </a:prstGeom>
              <a:blipFill>
                <a:blip r:embed="rId8"/>
                <a:stretch>
                  <a:fillRect l="-25714" r="-20000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462024" y="3853620"/>
                <a:ext cx="22262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𝐵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024" y="3853620"/>
                <a:ext cx="222625" cy="276999"/>
              </a:xfrm>
              <a:prstGeom prst="rect">
                <a:avLst/>
              </a:prstGeom>
              <a:blipFill>
                <a:blip r:embed="rId9"/>
                <a:stretch>
                  <a:fillRect l="-21622" r="-18919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298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3862536" y="4051182"/>
            <a:ext cx="1804777" cy="127548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Worked Example</a:t>
            </a:r>
            <a:endParaRPr lang="en-GB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1659" y="1511202"/>
                <a:ext cx="8229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=0.6</m:t>
                    </m:r>
                  </m:oMath>
                </a14:m>
                <a:r>
                  <a:rPr lang="en-GB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=0.2</m:t>
                    </m:r>
                  </m:oMath>
                </a14:m>
                <a:endParaRPr lang="en-GB" sz="2400" dirty="0" smtClean="0"/>
              </a:p>
              <a:p>
                <a:pPr marL="0" indent="0" algn="ctr">
                  <a:buNone/>
                </a:pPr>
                <a:endParaRPr lang="en-GB" sz="2400" dirty="0"/>
              </a:p>
              <a:p>
                <a:pPr marL="0" indent="0" algn="ctr">
                  <a:buNone/>
                </a:pPr>
                <a:r>
                  <a:rPr lang="en-GB" sz="2400" dirty="0" smtClean="0"/>
                  <a:t>From the Venn Diagram you can see that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=0.12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1659" y="1511202"/>
                <a:ext cx="8229600" cy="4525963"/>
              </a:xfrm>
              <a:blipFill>
                <a:blip r:embed="rId3"/>
                <a:stretch>
                  <a:fillRect t="-9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/>
          <p:nvPr/>
        </p:nvSpPr>
        <p:spPr>
          <a:xfrm>
            <a:off x="2339752" y="3933056"/>
            <a:ext cx="2130417" cy="17175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95736" y="3645024"/>
            <a:ext cx="3728875" cy="21432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916886" y="4550425"/>
                <a:ext cx="4969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0.12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6886" y="4550425"/>
                <a:ext cx="496931" cy="276999"/>
              </a:xfrm>
              <a:prstGeom prst="rect">
                <a:avLst/>
              </a:prstGeom>
              <a:blipFill>
                <a:blip r:embed="rId4"/>
                <a:stretch>
                  <a:fillRect l="-9877" r="-11111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952710" y="4576124"/>
                <a:ext cx="4969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0.48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710" y="4576124"/>
                <a:ext cx="496931" cy="276999"/>
              </a:xfrm>
              <a:prstGeom prst="rect">
                <a:avLst/>
              </a:prstGeom>
              <a:blipFill>
                <a:blip r:embed="rId5"/>
                <a:stretch>
                  <a:fillRect l="-8537" r="-10976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804017" y="4550424"/>
                <a:ext cx="4969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0.08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4017" y="4550424"/>
                <a:ext cx="496931" cy="276999"/>
              </a:xfrm>
              <a:prstGeom prst="rect">
                <a:avLst/>
              </a:prstGeom>
              <a:blipFill>
                <a:blip r:embed="rId6"/>
                <a:stretch>
                  <a:fillRect l="-8537" r="-10976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382481" y="5463511"/>
                <a:ext cx="4969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0.32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481" y="5463511"/>
                <a:ext cx="496931" cy="276999"/>
              </a:xfrm>
              <a:prstGeom prst="rect">
                <a:avLst/>
              </a:prstGeom>
              <a:blipFill>
                <a:blip r:embed="rId7"/>
                <a:stretch>
                  <a:fillRect l="-9877" r="-11111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339752" y="3774183"/>
                <a:ext cx="21223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𝐴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3774183"/>
                <a:ext cx="212238" cy="276999"/>
              </a:xfrm>
              <a:prstGeom prst="rect">
                <a:avLst/>
              </a:prstGeom>
              <a:blipFill>
                <a:blip r:embed="rId8"/>
                <a:stretch>
                  <a:fillRect l="-25714" r="-20000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462024" y="3853620"/>
                <a:ext cx="22262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𝐵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024" y="3853620"/>
                <a:ext cx="222625" cy="276999"/>
              </a:xfrm>
              <a:prstGeom prst="rect">
                <a:avLst/>
              </a:prstGeom>
              <a:blipFill>
                <a:blip r:embed="rId9"/>
                <a:stretch>
                  <a:fillRect l="-21622" r="-18919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158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3862536" y="4051182"/>
            <a:ext cx="1804777" cy="127548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Worked Example</a:t>
            </a:r>
            <a:endParaRPr lang="en-GB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1659" y="1511202"/>
                <a:ext cx="8229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=0.6</m:t>
                    </m:r>
                  </m:oMath>
                </a14:m>
                <a:r>
                  <a:rPr lang="en-GB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=0.2</m:t>
                    </m:r>
                  </m:oMath>
                </a14:m>
                <a:endParaRPr lang="en-GB" sz="2400" dirty="0" smtClean="0"/>
              </a:p>
              <a:p>
                <a:pPr marL="0" indent="0" algn="ctr">
                  <a:buNone/>
                </a:pPr>
                <a:endParaRPr lang="en-GB" sz="2400" dirty="0"/>
              </a:p>
              <a:p>
                <a:pPr marL="0" indent="0" algn="ctr">
                  <a:buNone/>
                </a:pPr>
                <a:r>
                  <a:rPr lang="en-GB" sz="2400" dirty="0" smtClean="0"/>
                  <a:t>If A and B are independent then: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)×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1659" y="1511202"/>
                <a:ext cx="8229600" cy="4525963"/>
              </a:xfrm>
              <a:blipFill>
                <a:blip r:embed="rId3"/>
                <a:stretch>
                  <a:fillRect t="-9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/>
          <p:nvPr/>
        </p:nvSpPr>
        <p:spPr>
          <a:xfrm>
            <a:off x="2339752" y="3933056"/>
            <a:ext cx="2130417" cy="17175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95736" y="3645024"/>
            <a:ext cx="3728875" cy="21432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916886" y="4550425"/>
                <a:ext cx="4969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0.12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6886" y="4550425"/>
                <a:ext cx="496931" cy="276999"/>
              </a:xfrm>
              <a:prstGeom prst="rect">
                <a:avLst/>
              </a:prstGeom>
              <a:blipFill>
                <a:blip r:embed="rId4"/>
                <a:stretch>
                  <a:fillRect l="-9877" r="-11111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952710" y="4576124"/>
                <a:ext cx="4969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0.48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710" y="4576124"/>
                <a:ext cx="496931" cy="276999"/>
              </a:xfrm>
              <a:prstGeom prst="rect">
                <a:avLst/>
              </a:prstGeom>
              <a:blipFill>
                <a:blip r:embed="rId5"/>
                <a:stretch>
                  <a:fillRect l="-8537" r="-10976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804017" y="4550424"/>
                <a:ext cx="4969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0.08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4017" y="4550424"/>
                <a:ext cx="496931" cy="276999"/>
              </a:xfrm>
              <a:prstGeom prst="rect">
                <a:avLst/>
              </a:prstGeom>
              <a:blipFill>
                <a:blip r:embed="rId6"/>
                <a:stretch>
                  <a:fillRect l="-8537" r="-10976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382481" y="5463511"/>
                <a:ext cx="4969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0.32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481" y="5463511"/>
                <a:ext cx="496931" cy="276999"/>
              </a:xfrm>
              <a:prstGeom prst="rect">
                <a:avLst/>
              </a:prstGeom>
              <a:blipFill>
                <a:blip r:embed="rId7"/>
                <a:stretch>
                  <a:fillRect l="-9877" r="-11111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339752" y="3774183"/>
                <a:ext cx="21223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𝐴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3774183"/>
                <a:ext cx="212238" cy="276999"/>
              </a:xfrm>
              <a:prstGeom prst="rect">
                <a:avLst/>
              </a:prstGeom>
              <a:blipFill>
                <a:blip r:embed="rId8"/>
                <a:stretch>
                  <a:fillRect l="-25714" r="-20000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462024" y="3853620"/>
                <a:ext cx="22262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𝐵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024" y="3853620"/>
                <a:ext cx="222625" cy="276999"/>
              </a:xfrm>
              <a:prstGeom prst="rect">
                <a:avLst/>
              </a:prstGeom>
              <a:blipFill>
                <a:blip r:embed="rId9"/>
                <a:stretch>
                  <a:fillRect l="-21622" r="-18919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358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3862536" y="4051182"/>
            <a:ext cx="1804777" cy="127548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Worked Example</a:t>
            </a:r>
            <a:endParaRPr lang="en-GB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1659" y="1511202"/>
                <a:ext cx="8229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=0.6</m:t>
                    </m:r>
                  </m:oMath>
                </a14:m>
                <a:r>
                  <a:rPr lang="en-GB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=0.2</m:t>
                    </m:r>
                  </m:oMath>
                </a14:m>
                <a:endParaRPr lang="en-GB" sz="2400" dirty="0" smtClean="0"/>
              </a:p>
              <a:p>
                <a:pPr marL="0" indent="0" algn="ctr">
                  <a:buNone/>
                </a:pPr>
                <a:endParaRPr lang="en-GB" sz="24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0.6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×0.2=0.12</m:t>
                    </m:r>
                  </m:oMath>
                </a14:m>
                <a:endParaRPr lang="en-GB" sz="2400" dirty="0" smtClean="0"/>
              </a:p>
              <a:p>
                <a:pPr marL="0" indent="0" algn="ctr">
                  <a:buNone/>
                </a:pPr>
                <a:endParaRPr lang="en-GB" sz="2400" dirty="0"/>
              </a:p>
              <a:p>
                <a:pPr marL="0" indent="0" algn="ctr">
                  <a:buNone/>
                </a:pPr>
                <a:endParaRPr lang="en-GB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1659" y="1511202"/>
                <a:ext cx="8229600" cy="4525963"/>
              </a:xfrm>
              <a:blipFill>
                <a:blip r:embed="rId3"/>
                <a:stretch>
                  <a:fillRect t="-9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/>
          <p:nvPr/>
        </p:nvSpPr>
        <p:spPr>
          <a:xfrm>
            <a:off x="2339752" y="3933056"/>
            <a:ext cx="2130417" cy="17175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95736" y="3645024"/>
            <a:ext cx="3728875" cy="21432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916886" y="4550425"/>
                <a:ext cx="4969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0.12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6886" y="4550425"/>
                <a:ext cx="496931" cy="276999"/>
              </a:xfrm>
              <a:prstGeom prst="rect">
                <a:avLst/>
              </a:prstGeom>
              <a:blipFill>
                <a:blip r:embed="rId4"/>
                <a:stretch>
                  <a:fillRect l="-9877" r="-11111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952710" y="4576124"/>
                <a:ext cx="4969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0.48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710" y="4576124"/>
                <a:ext cx="496931" cy="276999"/>
              </a:xfrm>
              <a:prstGeom prst="rect">
                <a:avLst/>
              </a:prstGeom>
              <a:blipFill>
                <a:blip r:embed="rId5"/>
                <a:stretch>
                  <a:fillRect l="-8537" r="-10976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804017" y="4550424"/>
                <a:ext cx="4969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0.08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4017" y="4550424"/>
                <a:ext cx="496931" cy="276999"/>
              </a:xfrm>
              <a:prstGeom prst="rect">
                <a:avLst/>
              </a:prstGeom>
              <a:blipFill>
                <a:blip r:embed="rId6"/>
                <a:stretch>
                  <a:fillRect l="-8537" r="-10976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382481" y="5463511"/>
                <a:ext cx="4969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0.32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481" y="5463511"/>
                <a:ext cx="496931" cy="276999"/>
              </a:xfrm>
              <a:prstGeom prst="rect">
                <a:avLst/>
              </a:prstGeom>
              <a:blipFill>
                <a:blip r:embed="rId7"/>
                <a:stretch>
                  <a:fillRect l="-9877" r="-11111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339752" y="3774183"/>
                <a:ext cx="21223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𝐴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3774183"/>
                <a:ext cx="212238" cy="276999"/>
              </a:xfrm>
              <a:prstGeom prst="rect">
                <a:avLst/>
              </a:prstGeom>
              <a:blipFill>
                <a:blip r:embed="rId8"/>
                <a:stretch>
                  <a:fillRect l="-25714" r="-20000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462024" y="3853620"/>
                <a:ext cx="22262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𝐵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024" y="3853620"/>
                <a:ext cx="222625" cy="276999"/>
              </a:xfrm>
              <a:prstGeom prst="rect">
                <a:avLst/>
              </a:prstGeom>
              <a:blipFill>
                <a:blip r:embed="rId9"/>
                <a:stretch>
                  <a:fillRect l="-21622" r="-18919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836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3862536" y="4051182"/>
            <a:ext cx="1804777" cy="127548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Worked Example</a:t>
            </a:r>
            <a:endParaRPr lang="en-GB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99017" y="1262305"/>
                <a:ext cx="8229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=0.6</m:t>
                    </m:r>
                  </m:oMath>
                </a14:m>
                <a:r>
                  <a:rPr lang="en-GB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=0.2</m:t>
                    </m:r>
                  </m:oMath>
                </a14:m>
                <a:endParaRPr lang="en-GB" sz="2400" dirty="0" smtClean="0"/>
              </a:p>
              <a:p>
                <a:pPr marL="0" indent="0" algn="ctr">
                  <a:buNone/>
                </a:pPr>
                <a:endParaRPr lang="en-GB" sz="24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0.6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×0.2=0.12</m:t>
                    </m:r>
                  </m:oMath>
                </a14:m>
                <a:endParaRPr lang="en-GB" sz="2400" dirty="0" smtClean="0"/>
              </a:p>
              <a:p>
                <a:pPr marL="0" indent="0" algn="ctr">
                  <a:buNone/>
                </a:pPr>
                <a:endParaRPr lang="en-GB" sz="2400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𝑎𝑛𝑑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𝑎𝑟𝑒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𝑖𝑛𝑑𝑒𝑝𝑒𝑛𝑑𝑒𝑛𝑡</m:t>
                      </m:r>
                    </m:oMath>
                  </m:oMathPara>
                </a14:m>
                <a:endParaRPr lang="en-GB" sz="2400" b="0" dirty="0" smtClean="0">
                  <a:ea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:endParaRPr lang="en-GB" sz="2400" dirty="0"/>
              </a:p>
              <a:p>
                <a:pPr marL="0" indent="0" algn="ctr">
                  <a:buNone/>
                </a:pPr>
                <a:endParaRPr lang="en-GB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9017" y="1262305"/>
                <a:ext cx="8229600" cy="4525963"/>
              </a:xfrm>
              <a:blipFill>
                <a:blip r:embed="rId3"/>
                <a:stretch>
                  <a:fillRect t="-9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/>
          <p:nvPr/>
        </p:nvSpPr>
        <p:spPr>
          <a:xfrm>
            <a:off x="2339752" y="3933056"/>
            <a:ext cx="2130417" cy="17175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95736" y="3645024"/>
            <a:ext cx="3728875" cy="21432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916886" y="4550425"/>
                <a:ext cx="4969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0.12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6886" y="4550425"/>
                <a:ext cx="496931" cy="276999"/>
              </a:xfrm>
              <a:prstGeom prst="rect">
                <a:avLst/>
              </a:prstGeom>
              <a:blipFill>
                <a:blip r:embed="rId4"/>
                <a:stretch>
                  <a:fillRect l="-9877" r="-11111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952710" y="4576124"/>
                <a:ext cx="4969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0.48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710" y="4576124"/>
                <a:ext cx="496931" cy="276999"/>
              </a:xfrm>
              <a:prstGeom prst="rect">
                <a:avLst/>
              </a:prstGeom>
              <a:blipFill>
                <a:blip r:embed="rId5"/>
                <a:stretch>
                  <a:fillRect l="-8537" r="-10976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804017" y="4550424"/>
                <a:ext cx="4969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0.08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4017" y="4550424"/>
                <a:ext cx="496931" cy="276999"/>
              </a:xfrm>
              <a:prstGeom prst="rect">
                <a:avLst/>
              </a:prstGeom>
              <a:blipFill>
                <a:blip r:embed="rId6"/>
                <a:stretch>
                  <a:fillRect l="-8537" r="-10976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382481" y="5463511"/>
                <a:ext cx="4969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0.32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481" y="5463511"/>
                <a:ext cx="496931" cy="276999"/>
              </a:xfrm>
              <a:prstGeom prst="rect">
                <a:avLst/>
              </a:prstGeom>
              <a:blipFill>
                <a:blip r:embed="rId7"/>
                <a:stretch>
                  <a:fillRect l="-9877" r="-11111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339752" y="3774183"/>
                <a:ext cx="21223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𝐴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3774183"/>
                <a:ext cx="212238" cy="276999"/>
              </a:xfrm>
              <a:prstGeom prst="rect">
                <a:avLst/>
              </a:prstGeom>
              <a:blipFill>
                <a:blip r:embed="rId8"/>
                <a:stretch>
                  <a:fillRect l="-25714" r="-20000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462024" y="3853620"/>
                <a:ext cx="22262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𝐵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024" y="3853620"/>
                <a:ext cx="222625" cy="276999"/>
              </a:xfrm>
              <a:prstGeom prst="rect">
                <a:avLst/>
              </a:prstGeom>
              <a:blipFill>
                <a:blip r:embed="rId9"/>
                <a:stretch>
                  <a:fillRect l="-21622" r="-18919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137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780928"/>
            <a:ext cx="7581528" cy="1143000"/>
          </a:xfrm>
          <a:solidFill>
            <a:srgbClr val="FBA3F5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2800" dirty="0" smtClean="0"/>
              <a:t>1. Complete </a:t>
            </a:r>
            <a:r>
              <a:rPr lang="en-GB" sz="2800" dirty="0" smtClean="0"/>
              <a:t>the Venn Diagrams and then determine which events are </a:t>
            </a:r>
            <a:r>
              <a:rPr lang="en-GB" sz="2800" b="1" dirty="0" smtClean="0">
                <a:solidFill>
                  <a:srgbClr val="FF0000"/>
                </a:solidFill>
              </a:rPr>
              <a:t>independent</a:t>
            </a:r>
            <a:r>
              <a:rPr lang="en-GB" sz="2800" dirty="0" smtClean="0"/>
              <a:t>. </a:t>
            </a:r>
            <a:endParaRPr lang="en-GB" sz="2800" dirty="0"/>
          </a:p>
        </p:txBody>
      </p:sp>
      <p:sp>
        <p:nvSpPr>
          <p:cNvPr id="6" name="Oval 5"/>
          <p:cNvSpPr/>
          <p:nvPr/>
        </p:nvSpPr>
        <p:spPr>
          <a:xfrm>
            <a:off x="755576" y="923503"/>
            <a:ext cx="1224136" cy="11521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5379696" y="773087"/>
            <a:ext cx="2808312" cy="144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5544108" y="925803"/>
            <a:ext cx="1224136" cy="11521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6372200" y="903535"/>
            <a:ext cx="1503297" cy="11720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625842" y="773088"/>
            <a:ext cx="2808312" cy="144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1531886" y="934100"/>
            <a:ext cx="1503297" cy="11720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376786" y="4869160"/>
            <a:ext cx="2808312" cy="144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658920" y="5054099"/>
            <a:ext cx="1224136" cy="11521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1531886" y="4969926"/>
            <a:ext cx="1503297" cy="11720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5351098" y="4852140"/>
            <a:ext cx="2808312" cy="144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5633232" y="5037079"/>
            <a:ext cx="1224136" cy="11521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6506198" y="4982587"/>
            <a:ext cx="1503297" cy="11720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25842" y="266870"/>
                <a:ext cx="13427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=0.7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842" y="266870"/>
                <a:ext cx="134274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235676" y="266870"/>
                <a:ext cx="13427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=0.3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5676" y="266870"/>
                <a:ext cx="134274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123728" y="1355551"/>
                <a:ext cx="5693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0.09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355551"/>
                <a:ext cx="569387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99592" y="1339279"/>
                <a:ext cx="5693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0.49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339279"/>
                <a:ext cx="569387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841315" y="1905471"/>
                <a:ext cx="5693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0.21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1315" y="1905471"/>
                <a:ext cx="569387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264929" y="266870"/>
                <a:ext cx="13427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=0.4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4929" y="266870"/>
                <a:ext cx="1342740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874763" y="266870"/>
                <a:ext cx="13427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=0.2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4763" y="266870"/>
                <a:ext cx="1342740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688903" y="1326201"/>
                <a:ext cx="5693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0.35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8903" y="1326201"/>
                <a:ext cx="569387" cy="30777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958523" y="1345678"/>
                <a:ext cx="5693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0.15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8523" y="1345678"/>
                <a:ext cx="569387" cy="30777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603013" y="1905470"/>
                <a:ext cx="5693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0.45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3013" y="1905470"/>
                <a:ext cx="569387" cy="3077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452819" y="1317801"/>
                <a:ext cx="3097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2819" y="1317801"/>
                <a:ext cx="309700" cy="307777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1626092" y="1335694"/>
                <a:ext cx="3097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6092" y="1335694"/>
                <a:ext cx="309700" cy="307777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283352" y="4293096"/>
                <a:ext cx="11231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= ?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352" y="4293096"/>
                <a:ext cx="1123128" cy="36933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893186" y="4293096"/>
                <a:ext cx="13427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=0.2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3186" y="4293096"/>
                <a:ext cx="1342740" cy="369332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2049726" y="5490835"/>
                <a:ext cx="5693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0.16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9726" y="5490835"/>
                <a:ext cx="569387" cy="307777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2666522" y="6017814"/>
                <a:ext cx="470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0.5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6522" y="6017814"/>
                <a:ext cx="470000" cy="307777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1531886" y="5431766"/>
                <a:ext cx="3097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1886" y="5431766"/>
                <a:ext cx="309700" cy="307777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987512" y="5435351"/>
                <a:ext cx="3097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512" y="5435351"/>
                <a:ext cx="309700" cy="307777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264929" y="4260830"/>
                <a:ext cx="13427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=0.9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4929" y="4260830"/>
                <a:ext cx="1342740" cy="369332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874763" y="4260830"/>
                <a:ext cx="11335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= ?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4763" y="4260830"/>
                <a:ext cx="1133515" cy="369332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7218210" y="5459254"/>
                <a:ext cx="3097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8210" y="5459254"/>
                <a:ext cx="309700" cy="307777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6543992" y="5438936"/>
                <a:ext cx="3097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3992" y="5438936"/>
                <a:ext cx="309700" cy="307777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662864" y="773996"/>
                <a:ext cx="396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864" y="773996"/>
                <a:ext cx="396904" cy="369332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2824773" y="773087"/>
                <a:ext cx="407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4773" y="773087"/>
                <a:ext cx="407291" cy="369332"/>
              </a:xfrm>
              <a:prstGeom prst="rect">
                <a:avLst/>
              </a:prstGeom>
              <a:blipFill rotWithShape="1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24326" y="5008073"/>
                <a:ext cx="396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326" y="5008073"/>
                <a:ext cx="396904" cy="369332"/>
              </a:xfrm>
              <a:prstGeom prst="rect">
                <a:avLst/>
              </a:prstGeom>
              <a:blipFill rotWithShape="1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2748119" y="4852413"/>
                <a:ext cx="407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8119" y="4852413"/>
                <a:ext cx="407291" cy="369332"/>
              </a:xfrm>
              <a:prstGeom prst="rect">
                <a:avLst/>
              </a:prstGeom>
              <a:blipFill rotWithShape="1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7752119" y="4869160"/>
                <a:ext cx="407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119" y="4869160"/>
                <a:ext cx="407291" cy="369332"/>
              </a:xfrm>
              <a:prstGeom prst="rect">
                <a:avLst/>
              </a:prstGeom>
              <a:blipFill rotWithShape="1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7752119" y="773996"/>
                <a:ext cx="407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119" y="773996"/>
                <a:ext cx="407291" cy="369332"/>
              </a:xfrm>
              <a:prstGeom prst="rect">
                <a:avLst/>
              </a:prstGeom>
              <a:blipFill rotWithShape="1"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5385716" y="773996"/>
                <a:ext cx="396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5716" y="773996"/>
                <a:ext cx="396904" cy="369332"/>
              </a:xfrm>
              <a:prstGeom prst="rect">
                <a:avLst/>
              </a:prstGeom>
              <a:blipFill rotWithShape="1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5351098" y="4869433"/>
                <a:ext cx="396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098" y="4869433"/>
                <a:ext cx="396904" cy="369332"/>
              </a:xfrm>
              <a:prstGeom prst="rect">
                <a:avLst/>
              </a:prstGeom>
              <a:blipFill rotWithShape="1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5789008" y="5438936"/>
                <a:ext cx="5693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0.54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9008" y="5438936"/>
                <a:ext cx="569387" cy="307777"/>
              </a:xfrm>
              <a:prstGeom prst="rect">
                <a:avLst/>
              </a:prstGeom>
              <a:blipFill rotWithShape="1"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7603012" y="6000794"/>
                <a:ext cx="5693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0.06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3012" y="6000794"/>
                <a:ext cx="569387" cy="307777"/>
              </a:xfrm>
              <a:prstGeom prst="rect">
                <a:avLst/>
              </a:prstGeom>
              <a:blipFill rotWithShape="1"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976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780928"/>
            <a:ext cx="7581528" cy="1143000"/>
          </a:xfrm>
          <a:solidFill>
            <a:srgbClr val="FBA3F5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2800" dirty="0" smtClean="0"/>
              <a:t>2. Complete </a:t>
            </a:r>
            <a:r>
              <a:rPr lang="en-GB" sz="2800" dirty="0" smtClean="0"/>
              <a:t>the Venn Diagrams and then determine which events are </a:t>
            </a:r>
            <a:r>
              <a:rPr lang="en-GB" sz="2800" b="1" dirty="0" smtClean="0">
                <a:solidFill>
                  <a:srgbClr val="FF0000"/>
                </a:solidFill>
              </a:rPr>
              <a:t>independent</a:t>
            </a:r>
            <a:r>
              <a:rPr lang="en-GB" sz="2800" dirty="0" smtClean="0"/>
              <a:t>. </a:t>
            </a:r>
            <a:endParaRPr lang="en-GB" sz="2800" dirty="0"/>
          </a:p>
        </p:txBody>
      </p:sp>
      <p:sp>
        <p:nvSpPr>
          <p:cNvPr id="6" name="Oval 5"/>
          <p:cNvSpPr/>
          <p:nvPr/>
        </p:nvSpPr>
        <p:spPr>
          <a:xfrm>
            <a:off x="755576" y="923503"/>
            <a:ext cx="1224136" cy="11521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79696" y="773087"/>
            <a:ext cx="2808312" cy="144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Oval 8"/>
          <p:cNvSpPr/>
          <p:nvPr/>
        </p:nvSpPr>
        <p:spPr>
          <a:xfrm>
            <a:off x="5544108" y="925803"/>
            <a:ext cx="1224136" cy="11521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Oval 9"/>
          <p:cNvSpPr/>
          <p:nvPr/>
        </p:nvSpPr>
        <p:spPr>
          <a:xfrm>
            <a:off x="6372200" y="903535"/>
            <a:ext cx="1503297" cy="11720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5842" y="773088"/>
            <a:ext cx="2808312" cy="144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531886" y="934100"/>
            <a:ext cx="1503297" cy="11720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76786" y="4869160"/>
            <a:ext cx="2808312" cy="144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58920" y="5054099"/>
            <a:ext cx="1224136" cy="11521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531886" y="4969926"/>
            <a:ext cx="1503297" cy="11720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351098" y="4852140"/>
            <a:ext cx="2808312" cy="144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5633232" y="5037079"/>
            <a:ext cx="1224136" cy="11521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506198" y="4982587"/>
            <a:ext cx="1503297" cy="11720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540316" y="266870"/>
                <a:ext cx="13427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</a:rPr>
                        <m:t>𝑃</m:t>
                      </m:r>
                      <m:d>
                        <m:d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d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</a:rPr>
                            <m:t>𝐴</m:t>
                          </m:r>
                        </m:e>
                      </m:d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</a:rPr>
                        <m:t>=0.7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316" y="266870"/>
                <a:ext cx="1342740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2191936" y="266870"/>
                <a:ext cx="188917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</a:rPr>
                        <m:t>𝑃</m:t>
                      </m:r>
                      <m:d>
                        <m:d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d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𝐴</m:t>
                          </m:r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∪</m:t>
                          </m:r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</a:rPr>
                            <m:t>𝐵</m:t>
                          </m:r>
                        </m:e>
                      </m:d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</a:rPr>
                        <m:t>=0.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73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1936" y="266870"/>
                <a:ext cx="1889172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2123728" y="1355551"/>
                <a:ext cx="3097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?</m:t>
                      </m:r>
                    </m:oMath>
                  </m:oMathPara>
                </a14:m>
                <a:endPara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355551"/>
                <a:ext cx="309700" cy="30777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899592" y="1339279"/>
                <a:ext cx="5693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</a:rPr>
                        <m:t>0.</m:t>
                      </m:r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63</m:t>
                      </m:r>
                    </m:oMath>
                  </m:oMathPara>
                </a14:m>
                <a:endPara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339279"/>
                <a:ext cx="569387" cy="30777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2841315" y="1905471"/>
                <a:ext cx="3097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?</m:t>
                      </m:r>
                    </m:oMath>
                  </m:oMathPara>
                </a14:m>
                <a:endPara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1315" y="1905471"/>
                <a:ext cx="309700" cy="30777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5264929" y="266870"/>
                <a:ext cx="13427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</a:rPr>
                        <m:t>𝑃</m:t>
                      </m:r>
                      <m:d>
                        <m:d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d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</a:rPr>
                            <m:t>𝐴</m:t>
                          </m:r>
                        </m:e>
                      </m:d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</a:rPr>
                        <m:t>=0.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3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4929" y="266870"/>
                <a:ext cx="1342740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6874763" y="266870"/>
                <a:ext cx="18202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</a:rPr>
                        <m:t>𝑃</m:t>
                      </m:r>
                      <m:d>
                        <m:d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d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𝐴</m:t>
                          </m:r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∪</m:t>
                          </m:r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</a:rPr>
                            <m:t>𝐵</m:t>
                          </m:r>
                        </m:e>
                      </m:d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′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</a:rPr>
                        <m:t>=0.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4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4763" y="266870"/>
                <a:ext cx="1820242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/>
              <p:cNvSpPr txBox="1"/>
              <p:nvPr/>
            </p:nvSpPr>
            <p:spPr>
              <a:xfrm>
                <a:off x="5688903" y="1326201"/>
                <a:ext cx="3097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?</m:t>
                      </m:r>
                    </m:oMath>
                  </m:oMathPara>
                </a14:m>
                <a:endPara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8903" y="1326201"/>
                <a:ext cx="309700" cy="30777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>
                <a:off x="7143951" y="1326200"/>
                <a:ext cx="3097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?</m:t>
                      </m:r>
                    </m:oMath>
                  </m:oMathPara>
                </a14:m>
                <a:endPara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3951" y="1326200"/>
                <a:ext cx="309700" cy="30777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/>
              <p:cNvSpPr txBox="1"/>
              <p:nvPr/>
            </p:nvSpPr>
            <p:spPr>
              <a:xfrm>
                <a:off x="7603013" y="1905470"/>
                <a:ext cx="3097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?</m:t>
                      </m:r>
                    </m:oMath>
                  </m:oMathPara>
                </a14:m>
                <a:endPara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3013" y="1905470"/>
                <a:ext cx="309700" cy="30777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/>
              <p:cNvSpPr txBox="1"/>
              <p:nvPr/>
            </p:nvSpPr>
            <p:spPr>
              <a:xfrm>
                <a:off x="6301314" y="1326201"/>
                <a:ext cx="5693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0.05</m:t>
                      </m:r>
                    </m:oMath>
                  </m:oMathPara>
                </a14:m>
                <a:endPara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1314" y="1326201"/>
                <a:ext cx="569387" cy="307777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1626092" y="1335694"/>
                <a:ext cx="3097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</a:rPr>
                        <m:t>?</m:t>
                      </m:r>
                    </m:oMath>
                  </m:oMathPara>
                </a14:m>
                <a:endPara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6092" y="1335694"/>
                <a:ext cx="309700" cy="307777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/>
              <p:cNvSpPr txBox="1"/>
              <p:nvPr/>
            </p:nvSpPr>
            <p:spPr>
              <a:xfrm>
                <a:off x="206283" y="4314264"/>
                <a:ext cx="3227871" cy="3693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</a:rPr>
                        <m:t>𝑃</m:t>
                      </m:r>
                      <m:d>
                        <m:d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d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</a:rPr>
                            <m:t>𝐴</m:t>
                          </m:r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∩</m:t>
                          </m:r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</a:rPr>
                        <m:t>=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𝑃</m:t>
                      </m:r>
                      <m:d>
                        <m:d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GB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</a:rPr>
                              </m:ctrlPr>
                            </m:sSupPr>
                            <m:e>
                              <m:r>
                                <a:rPr kumimoji="0" lang="en-GB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</a:rPr>
                                <m:t>𝐴</m:t>
                              </m:r>
                            </m:e>
                            <m:sup>
                              <m:r>
                                <a:rPr kumimoji="0" lang="en-GB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</a:rPr>
                                <m:t>′</m:t>
                              </m:r>
                            </m:sup>
                          </m:sSup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∩</m:t>
                          </m:r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=0.24</m:t>
                      </m:r>
                    </m:oMath>
                  </m:oMathPara>
                </a14:m>
                <a:r>
                  <a:rPr kumimoji="0" lang="en-GB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Cambria Math" panose="02040503050406030204" pitchFamily="18" charset="0"/>
                  </a:rPr>
                  <a:t/>
                </a:r>
                <a:br>
                  <a:rPr kumimoji="0" lang="en-GB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Cambria Math" panose="02040503050406030204" pitchFamily="18" charset="0"/>
                  </a:rPr>
                </a:b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283" y="4314264"/>
                <a:ext cx="3227871" cy="369397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/>
              <p:cNvSpPr txBox="1"/>
              <p:nvPr/>
            </p:nvSpPr>
            <p:spPr>
              <a:xfrm>
                <a:off x="2049726" y="5490835"/>
                <a:ext cx="3097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?</m:t>
                      </m:r>
                    </m:oMath>
                  </m:oMathPara>
                </a14:m>
                <a:endPara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9726" y="5490835"/>
                <a:ext cx="309700" cy="30777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/>
              <p:cNvSpPr txBox="1"/>
              <p:nvPr/>
            </p:nvSpPr>
            <p:spPr>
              <a:xfrm>
                <a:off x="2748119" y="6018290"/>
                <a:ext cx="3097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?</m:t>
                      </m:r>
                    </m:oMath>
                  </m:oMathPara>
                </a14:m>
                <a:endPara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8119" y="6018290"/>
                <a:ext cx="309700" cy="30777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/>
              <p:cNvSpPr txBox="1"/>
              <p:nvPr/>
            </p:nvSpPr>
            <p:spPr>
              <a:xfrm>
                <a:off x="1430547" y="5445830"/>
                <a:ext cx="5693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0.16</m:t>
                      </m:r>
                    </m:oMath>
                  </m:oMathPara>
                </a14:m>
                <a:endPara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547" y="5445830"/>
                <a:ext cx="569387" cy="307777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987512" y="5435351"/>
                <a:ext cx="3097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</a:rPr>
                        <m:t>?</m:t>
                      </m:r>
                    </m:oMath>
                  </m:oMathPara>
                </a14:m>
                <a:endPara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512" y="5435351"/>
                <a:ext cx="309700" cy="307777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TextBox 54"/>
              <p:cNvSpPr txBox="1"/>
              <p:nvPr/>
            </p:nvSpPr>
            <p:spPr>
              <a:xfrm>
                <a:off x="5079729" y="4344766"/>
                <a:ext cx="15280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</a:rPr>
                        <m:t>𝑃</m:t>
                      </m:r>
                      <m:d>
                        <m:d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d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</a:rPr>
                            <m:t>𝐴</m:t>
                          </m:r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′</m:t>
                          </m:r>
                        </m:e>
                      </m:d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</a:rPr>
                        <m:t>=0.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04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9729" y="4344766"/>
                <a:ext cx="1528047" cy="369332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/>
              <p:cNvSpPr txBox="1"/>
              <p:nvPr/>
            </p:nvSpPr>
            <p:spPr>
              <a:xfrm>
                <a:off x="6743666" y="4330929"/>
                <a:ext cx="16446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</a:rPr>
                        <m:t>𝑃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(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𝐴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)′=0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3666" y="4330929"/>
                <a:ext cx="1644681" cy="369332"/>
              </a:xfrm>
              <a:prstGeom prst="rect">
                <a:avLst/>
              </a:prstGeom>
              <a:blipFill rotWithShape="0">
                <a:blip r:embed="rId21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7218210" y="5459254"/>
                <a:ext cx="3097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</a:rPr>
                        <m:t>?</m:t>
                      </m:r>
                    </m:oMath>
                  </m:oMathPara>
                </a14:m>
                <a:endPara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8210" y="5459254"/>
                <a:ext cx="309700" cy="307777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6543992" y="5438936"/>
                <a:ext cx="3097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</a:rPr>
                        <m:t>?</m:t>
                      </m:r>
                    </m:oMath>
                  </m:oMathPara>
                </a14:m>
                <a:endPara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3992" y="5438936"/>
                <a:ext cx="309700" cy="307777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662864" y="773996"/>
                <a:ext cx="396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</a:rPr>
                        <m:t>𝐴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864" y="773996"/>
                <a:ext cx="396904" cy="369332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2824773" y="773087"/>
                <a:ext cx="407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</a:rPr>
                        <m:t>𝐵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4773" y="773087"/>
                <a:ext cx="407291" cy="369332"/>
              </a:xfrm>
              <a:prstGeom prst="rect">
                <a:avLst/>
              </a:prstGeom>
              <a:blipFill rotWithShape="1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24326" y="5008073"/>
                <a:ext cx="396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</a:rPr>
                        <m:t>𝐴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326" y="5008073"/>
                <a:ext cx="396904" cy="369332"/>
              </a:xfrm>
              <a:prstGeom prst="rect">
                <a:avLst/>
              </a:prstGeom>
              <a:blipFill rotWithShape="1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2748119" y="4852413"/>
                <a:ext cx="407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</a:rPr>
                        <m:t>𝐵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8119" y="4852413"/>
                <a:ext cx="407291" cy="369332"/>
              </a:xfrm>
              <a:prstGeom prst="rect">
                <a:avLst/>
              </a:prstGeom>
              <a:blipFill rotWithShape="1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7752119" y="4869160"/>
                <a:ext cx="407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</a:rPr>
                        <m:t>𝐵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119" y="4869160"/>
                <a:ext cx="407291" cy="369332"/>
              </a:xfrm>
              <a:prstGeom prst="rect">
                <a:avLst/>
              </a:prstGeom>
              <a:blipFill rotWithShape="1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7752119" y="773996"/>
                <a:ext cx="407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</a:rPr>
                        <m:t>𝐵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119" y="773996"/>
                <a:ext cx="407291" cy="369332"/>
              </a:xfrm>
              <a:prstGeom prst="rect">
                <a:avLst/>
              </a:prstGeom>
              <a:blipFill rotWithShape="1"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5385716" y="773996"/>
                <a:ext cx="396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</a:rPr>
                        <m:t>𝐴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5716" y="773996"/>
                <a:ext cx="396904" cy="369332"/>
              </a:xfrm>
              <a:prstGeom prst="rect">
                <a:avLst/>
              </a:prstGeom>
              <a:blipFill rotWithShape="1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5351098" y="4869433"/>
                <a:ext cx="396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</a:rPr>
                        <m:t>𝐴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098" y="4869433"/>
                <a:ext cx="396904" cy="369332"/>
              </a:xfrm>
              <a:prstGeom prst="rect">
                <a:avLst/>
              </a:prstGeom>
              <a:blipFill rotWithShape="1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0" name="TextBox 69"/>
              <p:cNvSpPr txBox="1"/>
              <p:nvPr/>
            </p:nvSpPr>
            <p:spPr>
              <a:xfrm>
                <a:off x="5789008" y="5438936"/>
                <a:ext cx="5693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0.64</m:t>
                      </m:r>
                    </m:oMath>
                  </m:oMathPara>
                </a14:m>
                <a:endPara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9008" y="5438936"/>
                <a:ext cx="569387" cy="307777"/>
              </a:xfrm>
              <a:prstGeom prst="rect">
                <a:avLst/>
              </a:prstGeom>
              <a:blipFill rotWithShape="0"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1" name="TextBox 70"/>
              <p:cNvSpPr txBox="1"/>
              <p:nvPr/>
            </p:nvSpPr>
            <p:spPr>
              <a:xfrm>
                <a:off x="7684383" y="6000794"/>
                <a:ext cx="3097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?</m:t>
                      </m:r>
                    </m:oMath>
                  </m:oMathPara>
                </a14:m>
                <a:endPara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4383" y="6000794"/>
                <a:ext cx="309700" cy="307777"/>
              </a:xfrm>
              <a:prstGeom prst="rect">
                <a:avLst/>
              </a:prstGeom>
              <a:blipFill rotWithShape="0"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958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780928"/>
            <a:ext cx="7581528" cy="1143000"/>
          </a:xfrm>
          <a:solidFill>
            <a:srgbClr val="FBA3F5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2800" dirty="0" smtClean="0"/>
              <a:t>1. Mark your work </a:t>
            </a:r>
            <a:endParaRPr lang="en-GB" sz="2800" dirty="0"/>
          </a:p>
        </p:txBody>
      </p:sp>
      <p:sp>
        <p:nvSpPr>
          <p:cNvPr id="6" name="Oval 5"/>
          <p:cNvSpPr/>
          <p:nvPr/>
        </p:nvSpPr>
        <p:spPr>
          <a:xfrm>
            <a:off x="755576" y="923503"/>
            <a:ext cx="1224136" cy="11521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79696" y="773087"/>
            <a:ext cx="2808312" cy="144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5544108" y="925803"/>
            <a:ext cx="1224136" cy="11521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6372200" y="903535"/>
            <a:ext cx="1503297" cy="11720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5842" y="773088"/>
            <a:ext cx="2808312" cy="144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531886" y="934100"/>
            <a:ext cx="1503297" cy="11720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76786" y="4869160"/>
            <a:ext cx="2808312" cy="144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658920" y="5054099"/>
            <a:ext cx="1224136" cy="11521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1531886" y="4969926"/>
            <a:ext cx="1503297" cy="11720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351098" y="4852140"/>
            <a:ext cx="2808312" cy="144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5633232" y="5037079"/>
            <a:ext cx="1224136" cy="11521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6506198" y="4982587"/>
            <a:ext cx="1503297" cy="11720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25842" y="266870"/>
                <a:ext cx="13427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=0.7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842" y="266870"/>
                <a:ext cx="134274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235676" y="266870"/>
                <a:ext cx="13427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=0.3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5676" y="266870"/>
                <a:ext cx="134274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123728" y="1355551"/>
                <a:ext cx="5693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0.09</m:t>
                      </m:r>
                    </m:oMath>
                  </m:oMathPara>
                </a14:m>
                <a:endParaRPr lang="en-GB" sz="1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355551"/>
                <a:ext cx="569387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99592" y="1339279"/>
                <a:ext cx="5693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0.49</m:t>
                      </m:r>
                    </m:oMath>
                  </m:oMathPara>
                </a14:m>
                <a:endParaRPr lang="en-GB" sz="1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339279"/>
                <a:ext cx="569387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841315" y="1905471"/>
                <a:ext cx="5693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0.21</m:t>
                      </m:r>
                    </m:oMath>
                  </m:oMathPara>
                </a14:m>
                <a:endParaRPr lang="en-GB" sz="1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1315" y="1905471"/>
                <a:ext cx="569387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264929" y="266870"/>
                <a:ext cx="13427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=0.4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4929" y="266870"/>
                <a:ext cx="1342740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874763" y="266870"/>
                <a:ext cx="13427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=0.2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4763" y="266870"/>
                <a:ext cx="1342740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688903" y="1326201"/>
                <a:ext cx="5693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0.35</m:t>
                      </m:r>
                    </m:oMath>
                  </m:oMathPara>
                </a14:m>
                <a:endParaRPr lang="en-GB" sz="1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8903" y="1326201"/>
                <a:ext cx="569387" cy="30777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958523" y="1345678"/>
                <a:ext cx="5693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0.15</m:t>
                      </m:r>
                    </m:oMath>
                  </m:oMathPara>
                </a14:m>
                <a:endParaRPr lang="en-GB" sz="1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8523" y="1345678"/>
                <a:ext cx="569387" cy="30777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603013" y="1905470"/>
                <a:ext cx="5693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0.45</m:t>
                      </m:r>
                    </m:oMath>
                  </m:oMathPara>
                </a14:m>
                <a:endParaRPr lang="en-GB" sz="1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3013" y="1905470"/>
                <a:ext cx="569387" cy="3077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/>
              <p:cNvSpPr txBox="1"/>
              <p:nvPr/>
            </p:nvSpPr>
            <p:spPr>
              <a:xfrm>
                <a:off x="6263365" y="1334336"/>
                <a:ext cx="6233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𝟎𝟓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3365" y="1334336"/>
                <a:ext cx="623376" cy="307777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/>
              <p:cNvSpPr txBox="1"/>
              <p:nvPr/>
            </p:nvSpPr>
            <p:spPr>
              <a:xfrm>
                <a:off x="1443397" y="1345678"/>
                <a:ext cx="6233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𝟐𝟏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3397" y="1345678"/>
                <a:ext cx="623376" cy="307777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/>
              <p:cNvSpPr txBox="1"/>
              <p:nvPr/>
            </p:nvSpPr>
            <p:spPr>
              <a:xfrm>
                <a:off x="283352" y="4293096"/>
                <a:ext cx="15383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𝟑𝟒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352" y="4293096"/>
                <a:ext cx="1538306" cy="36933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893186" y="4293096"/>
                <a:ext cx="13427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=0.2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3186" y="4293096"/>
                <a:ext cx="1342740" cy="369332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2049726" y="5490835"/>
                <a:ext cx="5693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0.16</m:t>
                      </m:r>
                    </m:oMath>
                  </m:oMathPara>
                </a14:m>
                <a:endParaRPr lang="en-GB" sz="1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9726" y="5490835"/>
                <a:ext cx="569387" cy="307777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2666522" y="6017814"/>
                <a:ext cx="470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0.5</m:t>
                      </m:r>
                    </m:oMath>
                  </m:oMathPara>
                </a14:m>
                <a:endParaRPr lang="en-GB" sz="1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6522" y="6017814"/>
                <a:ext cx="470000" cy="307777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/>
              <p:cNvSpPr txBox="1"/>
              <p:nvPr/>
            </p:nvSpPr>
            <p:spPr>
              <a:xfrm>
                <a:off x="1430547" y="5455368"/>
                <a:ext cx="55976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1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1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𝟎𝟒</m:t>
                      </m:r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547" y="5455368"/>
                <a:ext cx="559769" cy="276999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TextBox 51"/>
              <p:cNvSpPr txBox="1"/>
              <p:nvPr/>
            </p:nvSpPr>
            <p:spPr>
              <a:xfrm>
                <a:off x="918428" y="5435351"/>
                <a:ext cx="5159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428" y="5435351"/>
                <a:ext cx="515975" cy="307777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264929" y="4260830"/>
                <a:ext cx="13427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=0.9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4929" y="4260830"/>
                <a:ext cx="1342740" cy="369332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/>
              <p:cNvSpPr txBox="1"/>
              <p:nvPr/>
            </p:nvSpPr>
            <p:spPr>
              <a:xfrm>
                <a:off x="6874763" y="4260830"/>
                <a:ext cx="14108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4763" y="4260830"/>
                <a:ext cx="1410834" cy="369332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/>
              <p:cNvSpPr txBox="1"/>
              <p:nvPr/>
            </p:nvSpPr>
            <p:spPr>
              <a:xfrm>
                <a:off x="7138334" y="5414746"/>
                <a:ext cx="6233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𝟎𝟒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8334" y="5414746"/>
                <a:ext cx="623376" cy="307777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1" name="TextBox 60"/>
              <p:cNvSpPr txBox="1"/>
              <p:nvPr/>
            </p:nvSpPr>
            <p:spPr>
              <a:xfrm>
                <a:off x="6405967" y="5450739"/>
                <a:ext cx="55976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1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1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𝟑𝟔</m:t>
                      </m:r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5967" y="5450739"/>
                <a:ext cx="559769" cy="276999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662864" y="773996"/>
                <a:ext cx="396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864" y="773996"/>
                <a:ext cx="396904" cy="369332"/>
              </a:xfrm>
              <a:prstGeom prst="rect">
                <a:avLst/>
              </a:prstGeom>
              <a:blipFill rotWithShape="1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2824773" y="773087"/>
                <a:ext cx="407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4773" y="773087"/>
                <a:ext cx="407291" cy="369332"/>
              </a:xfrm>
              <a:prstGeom prst="rect">
                <a:avLst/>
              </a:prstGeom>
              <a:blipFill rotWithShape="1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24326" y="5008073"/>
                <a:ext cx="396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326" y="5008073"/>
                <a:ext cx="396904" cy="369332"/>
              </a:xfrm>
              <a:prstGeom prst="rect">
                <a:avLst/>
              </a:prstGeom>
              <a:blipFill rotWithShape="1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2748119" y="4852413"/>
                <a:ext cx="407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8119" y="4852413"/>
                <a:ext cx="407291" cy="369332"/>
              </a:xfrm>
              <a:prstGeom prst="rect">
                <a:avLst/>
              </a:prstGeom>
              <a:blipFill rotWithShape="1"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7752119" y="4869160"/>
                <a:ext cx="407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119" y="4869160"/>
                <a:ext cx="407291" cy="369332"/>
              </a:xfrm>
              <a:prstGeom prst="rect">
                <a:avLst/>
              </a:prstGeom>
              <a:blipFill rotWithShape="1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7752119" y="773996"/>
                <a:ext cx="407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119" y="773996"/>
                <a:ext cx="407291" cy="369332"/>
              </a:xfrm>
              <a:prstGeom prst="rect">
                <a:avLst/>
              </a:prstGeom>
              <a:blipFill rotWithShape="1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5385716" y="773996"/>
                <a:ext cx="396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5716" y="773996"/>
                <a:ext cx="396904" cy="369332"/>
              </a:xfrm>
              <a:prstGeom prst="rect">
                <a:avLst/>
              </a:prstGeom>
              <a:blipFill rotWithShape="1"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5351098" y="4869433"/>
                <a:ext cx="396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098" y="4869433"/>
                <a:ext cx="396904" cy="369332"/>
              </a:xfrm>
              <a:prstGeom prst="rect">
                <a:avLst/>
              </a:prstGeom>
              <a:blipFill rotWithShape="1"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5789008" y="5438936"/>
                <a:ext cx="5693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0.54</m:t>
                      </m:r>
                    </m:oMath>
                  </m:oMathPara>
                </a14:m>
                <a:endParaRPr lang="en-GB" sz="1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9008" y="5438936"/>
                <a:ext cx="569387" cy="307777"/>
              </a:xfrm>
              <a:prstGeom prst="rect">
                <a:avLst/>
              </a:prstGeom>
              <a:blipFill rotWithShape="1"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7603012" y="6000794"/>
                <a:ext cx="5693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0.06</m:t>
                      </m:r>
                    </m:oMath>
                  </m:oMathPara>
                </a14:m>
                <a:endParaRPr lang="en-GB" sz="1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3012" y="6000794"/>
                <a:ext cx="569387" cy="307777"/>
              </a:xfrm>
              <a:prstGeom prst="rect">
                <a:avLst/>
              </a:prstGeom>
              <a:blipFill rotWithShape="1"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97662" y="2375522"/>
                <a:ext cx="333822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𝐼𝑛𝑑𝑒𝑝𝑒𝑛𝑑𝑒𝑛𝑡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0.7×0.3=0.21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662" y="2375522"/>
                <a:ext cx="3338222" cy="276999"/>
              </a:xfrm>
              <a:prstGeom prst="rect">
                <a:avLst/>
              </a:prstGeom>
              <a:blipFill rotWithShape="0">
                <a:blip r:embed="rId35"/>
                <a:stretch>
                  <a:fillRect l="-1825" t="-2222" r="-1095" b="-3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/>
              <p:cNvSpPr txBox="1"/>
              <p:nvPr/>
            </p:nvSpPr>
            <p:spPr>
              <a:xfrm>
                <a:off x="4879105" y="2366312"/>
                <a:ext cx="37782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𝑁𝑜𝑡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𝐼𝑛𝑑𝑒𝑝𝑒𝑛𝑑𝑒𝑛𝑡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0.4×0.2≠0.05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9105" y="2366312"/>
                <a:ext cx="3778278" cy="276999"/>
              </a:xfrm>
              <a:prstGeom prst="rect">
                <a:avLst/>
              </a:prstGeom>
              <a:blipFill rotWithShape="0">
                <a:blip r:embed="rId36"/>
                <a:stretch>
                  <a:fillRect l="-806" r="-968" b="-347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/>
              <p:cNvSpPr txBox="1"/>
              <p:nvPr/>
            </p:nvSpPr>
            <p:spPr>
              <a:xfrm>
                <a:off x="79443" y="6446731"/>
                <a:ext cx="39065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𝑁𝑜𝑡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𝐼𝑛𝑑𝑒𝑝𝑒𝑛𝑑𝑒𝑛𝑡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0.34×0.2≠0.04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43" y="6446731"/>
                <a:ext cx="3906519" cy="276999"/>
              </a:xfrm>
              <a:prstGeom prst="rect">
                <a:avLst/>
              </a:prstGeom>
              <a:blipFill rotWithShape="0">
                <a:blip r:embed="rId37"/>
                <a:stretch>
                  <a:fillRect l="-780" t="-2222" r="-936" b="-3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TextBox 53"/>
              <p:cNvSpPr txBox="1"/>
              <p:nvPr/>
            </p:nvSpPr>
            <p:spPr>
              <a:xfrm>
                <a:off x="4879281" y="6428374"/>
                <a:ext cx="333822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𝐼𝑛𝑑𝑒𝑝𝑒𝑛𝑑𝑒𝑛𝑡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0.9×0.4=0.36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9281" y="6428374"/>
                <a:ext cx="3338222" cy="276999"/>
              </a:xfrm>
              <a:prstGeom prst="rect">
                <a:avLst/>
              </a:prstGeom>
              <a:blipFill rotWithShape="0">
                <a:blip r:embed="rId38"/>
                <a:stretch>
                  <a:fillRect l="-1825" t="-2222" r="-1095" b="-3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781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780928"/>
            <a:ext cx="7581528" cy="1143000"/>
          </a:xfrm>
          <a:solidFill>
            <a:srgbClr val="FBA3F5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2800" dirty="0" smtClean="0"/>
              <a:t>2. Mark your work</a:t>
            </a:r>
            <a:endParaRPr lang="en-GB" sz="2800" dirty="0"/>
          </a:p>
        </p:txBody>
      </p:sp>
      <p:sp>
        <p:nvSpPr>
          <p:cNvPr id="6" name="Oval 5"/>
          <p:cNvSpPr/>
          <p:nvPr/>
        </p:nvSpPr>
        <p:spPr>
          <a:xfrm>
            <a:off x="755576" y="923503"/>
            <a:ext cx="1224136" cy="11521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79696" y="773087"/>
            <a:ext cx="2808312" cy="144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5544108" y="925803"/>
            <a:ext cx="1224136" cy="11521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6372200" y="903535"/>
            <a:ext cx="1503297" cy="11720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5842" y="773088"/>
            <a:ext cx="2808312" cy="144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531886" y="934100"/>
            <a:ext cx="1503297" cy="11720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76786" y="4869160"/>
            <a:ext cx="2808312" cy="144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658920" y="5054099"/>
            <a:ext cx="1224136" cy="11521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1531886" y="4969926"/>
            <a:ext cx="1503297" cy="11720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351098" y="4852140"/>
            <a:ext cx="2808312" cy="144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5633232" y="5037079"/>
            <a:ext cx="1224136" cy="11521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6506198" y="4982587"/>
            <a:ext cx="1503297" cy="11720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540316" y="266870"/>
                <a:ext cx="13427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=0.7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316" y="266870"/>
                <a:ext cx="1342740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2191936" y="266870"/>
                <a:ext cx="188917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∪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=0.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73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1936" y="266870"/>
                <a:ext cx="1889172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2123728" y="1355551"/>
                <a:ext cx="6233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𝟎𝟑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355551"/>
                <a:ext cx="623376" cy="30777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899592" y="1339279"/>
                <a:ext cx="5693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0.</m:t>
                      </m:r>
                      <m:r>
                        <a:rPr lang="en-GB" sz="1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63</m:t>
                      </m:r>
                    </m:oMath>
                  </m:oMathPara>
                </a14:m>
                <a:endParaRPr lang="en-GB" sz="1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339279"/>
                <a:ext cx="569387" cy="30777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2841315" y="1905471"/>
                <a:ext cx="6233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𝟐𝟕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1315" y="1905471"/>
                <a:ext cx="623376" cy="30777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5264929" y="266870"/>
                <a:ext cx="13427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=0.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4929" y="266870"/>
                <a:ext cx="1342740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6874763" y="266870"/>
                <a:ext cx="18202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∪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=0.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4763" y="266870"/>
                <a:ext cx="1820242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/>
              <p:cNvSpPr txBox="1"/>
              <p:nvPr/>
            </p:nvSpPr>
            <p:spPr>
              <a:xfrm>
                <a:off x="5688903" y="1326201"/>
                <a:ext cx="6233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8903" y="1326201"/>
                <a:ext cx="623376" cy="307777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>
                <a:off x="7110369" y="1326200"/>
                <a:ext cx="5159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0369" y="1326200"/>
                <a:ext cx="515975" cy="30777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/>
              <p:cNvSpPr txBox="1"/>
              <p:nvPr/>
            </p:nvSpPr>
            <p:spPr>
              <a:xfrm>
                <a:off x="7603013" y="1905470"/>
                <a:ext cx="5159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3013" y="1905470"/>
                <a:ext cx="515975" cy="307777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/>
              <p:cNvSpPr txBox="1"/>
              <p:nvPr/>
            </p:nvSpPr>
            <p:spPr>
              <a:xfrm>
                <a:off x="6301314" y="1326201"/>
                <a:ext cx="5693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0.05</m:t>
                      </m:r>
                    </m:oMath>
                  </m:oMathPara>
                </a14:m>
                <a:endParaRPr lang="en-GB" sz="1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1314" y="1326201"/>
                <a:ext cx="569387" cy="307777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/>
              <p:cNvSpPr txBox="1"/>
              <p:nvPr/>
            </p:nvSpPr>
            <p:spPr>
              <a:xfrm>
                <a:off x="1440909" y="1345678"/>
                <a:ext cx="6233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𝟎𝟕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0909" y="1345678"/>
                <a:ext cx="623376" cy="307777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/>
              <p:cNvSpPr txBox="1"/>
              <p:nvPr/>
            </p:nvSpPr>
            <p:spPr>
              <a:xfrm>
                <a:off x="206283" y="4314264"/>
                <a:ext cx="3227871" cy="3693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𝐴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∩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GB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∩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=0.24</m:t>
                      </m:r>
                    </m:oMath>
                  </m:oMathPara>
                </a14:m>
                <a:r>
                  <a:rPr lang="en-GB" dirty="0" smtClean="0">
                    <a:solidFill>
                      <a:srgbClr val="000000"/>
                    </a:solidFill>
                    <a:ea typeface="Cambria Math" panose="02040503050406030204" pitchFamily="18" charset="0"/>
                  </a:rPr>
                  <a:t/>
                </a:r>
                <a:br>
                  <a:rPr lang="en-GB" dirty="0" smtClean="0">
                    <a:solidFill>
                      <a:srgbClr val="000000"/>
                    </a:solidFill>
                    <a:ea typeface="Cambria Math" panose="02040503050406030204" pitchFamily="18" charset="0"/>
                  </a:rPr>
                </a:br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283" y="4314264"/>
                <a:ext cx="3227871" cy="369397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/>
              <p:cNvSpPr txBox="1"/>
              <p:nvPr/>
            </p:nvSpPr>
            <p:spPr>
              <a:xfrm>
                <a:off x="2123728" y="5443683"/>
                <a:ext cx="6233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5443683"/>
                <a:ext cx="623376" cy="307777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/>
              <p:cNvSpPr txBox="1"/>
              <p:nvPr/>
            </p:nvSpPr>
            <p:spPr>
              <a:xfrm>
                <a:off x="2642918" y="6018290"/>
                <a:ext cx="6233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𝟑𝟔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2918" y="6018290"/>
                <a:ext cx="623376" cy="307777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/>
              <p:cNvSpPr txBox="1"/>
              <p:nvPr/>
            </p:nvSpPr>
            <p:spPr>
              <a:xfrm>
                <a:off x="1430547" y="5445830"/>
                <a:ext cx="5693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0.16</m:t>
                      </m:r>
                    </m:oMath>
                  </m:oMathPara>
                </a14:m>
                <a:endParaRPr lang="en-GB" sz="1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547" y="5445830"/>
                <a:ext cx="569387" cy="307777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TextBox 51"/>
              <p:cNvSpPr txBox="1"/>
              <p:nvPr/>
            </p:nvSpPr>
            <p:spPr>
              <a:xfrm>
                <a:off x="753444" y="5438935"/>
                <a:ext cx="6233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44" y="5438935"/>
                <a:ext cx="623376" cy="307777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TextBox 54"/>
              <p:cNvSpPr txBox="1"/>
              <p:nvPr/>
            </p:nvSpPr>
            <p:spPr>
              <a:xfrm>
                <a:off x="5079729" y="4344766"/>
                <a:ext cx="15280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𝐴</m:t>
                          </m:r>
                          <m: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=0.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9729" y="4344766"/>
                <a:ext cx="1528047" cy="369332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/>
              <p:cNvSpPr txBox="1"/>
              <p:nvPr/>
            </p:nvSpPr>
            <p:spPr>
              <a:xfrm>
                <a:off x="6743666" y="4330929"/>
                <a:ext cx="16446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𝑃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)′=0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3666" y="4330929"/>
                <a:ext cx="1644681" cy="369332"/>
              </a:xfrm>
              <a:prstGeom prst="rect">
                <a:avLst/>
              </a:prstGeom>
              <a:blipFill rotWithShape="0">
                <a:blip r:embed="rId21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/>
              <p:cNvSpPr txBox="1"/>
              <p:nvPr/>
            </p:nvSpPr>
            <p:spPr>
              <a:xfrm>
                <a:off x="7123848" y="5402085"/>
                <a:ext cx="6233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𝟎𝟒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3848" y="5402085"/>
                <a:ext cx="623376" cy="307777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1" name="TextBox 60"/>
              <p:cNvSpPr txBox="1"/>
              <p:nvPr/>
            </p:nvSpPr>
            <p:spPr>
              <a:xfrm>
                <a:off x="6397584" y="5484831"/>
                <a:ext cx="55976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1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1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𝟑𝟐</m:t>
                      </m:r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7584" y="5484831"/>
                <a:ext cx="559769" cy="276999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662864" y="773996"/>
                <a:ext cx="396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864" y="773996"/>
                <a:ext cx="396904" cy="369332"/>
              </a:xfrm>
              <a:prstGeom prst="rect">
                <a:avLst/>
              </a:prstGeom>
              <a:blipFill rotWithShape="1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2824773" y="773087"/>
                <a:ext cx="407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4773" y="773087"/>
                <a:ext cx="407291" cy="369332"/>
              </a:xfrm>
              <a:prstGeom prst="rect">
                <a:avLst/>
              </a:prstGeom>
              <a:blipFill rotWithShape="1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24326" y="5008073"/>
                <a:ext cx="396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326" y="5008073"/>
                <a:ext cx="396904" cy="369332"/>
              </a:xfrm>
              <a:prstGeom prst="rect">
                <a:avLst/>
              </a:prstGeom>
              <a:blipFill rotWithShape="1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2748119" y="4852413"/>
                <a:ext cx="407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8119" y="4852413"/>
                <a:ext cx="407291" cy="369332"/>
              </a:xfrm>
              <a:prstGeom prst="rect">
                <a:avLst/>
              </a:prstGeom>
              <a:blipFill rotWithShape="1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7752119" y="4869160"/>
                <a:ext cx="407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119" y="4869160"/>
                <a:ext cx="407291" cy="369332"/>
              </a:xfrm>
              <a:prstGeom prst="rect">
                <a:avLst/>
              </a:prstGeom>
              <a:blipFill rotWithShape="1"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7752119" y="773996"/>
                <a:ext cx="407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119" y="773996"/>
                <a:ext cx="407291" cy="369332"/>
              </a:xfrm>
              <a:prstGeom prst="rect">
                <a:avLst/>
              </a:prstGeom>
              <a:blipFill rotWithShape="1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5385716" y="773996"/>
                <a:ext cx="396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5716" y="773996"/>
                <a:ext cx="396904" cy="369332"/>
              </a:xfrm>
              <a:prstGeom prst="rect">
                <a:avLst/>
              </a:prstGeom>
              <a:blipFill rotWithShape="1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5351098" y="4869433"/>
                <a:ext cx="396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098" y="4869433"/>
                <a:ext cx="396904" cy="369332"/>
              </a:xfrm>
              <a:prstGeom prst="rect">
                <a:avLst/>
              </a:prstGeom>
              <a:blipFill rotWithShape="1"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0" name="TextBox 69"/>
              <p:cNvSpPr txBox="1"/>
              <p:nvPr/>
            </p:nvSpPr>
            <p:spPr>
              <a:xfrm>
                <a:off x="5789008" y="5438936"/>
                <a:ext cx="5693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0.64</m:t>
                      </m:r>
                    </m:oMath>
                  </m:oMathPara>
                </a14:m>
                <a:endParaRPr lang="en-GB" sz="1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9008" y="5438936"/>
                <a:ext cx="569387" cy="307777"/>
              </a:xfrm>
              <a:prstGeom prst="rect">
                <a:avLst/>
              </a:prstGeom>
              <a:blipFill rotWithShape="0"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1" name="TextBox 70"/>
              <p:cNvSpPr txBox="1"/>
              <p:nvPr/>
            </p:nvSpPr>
            <p:spPr>
              <a:xfrm>
                <a:off x="7684383" y="6000794"/>
                <a:ext cx="3417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4383" y="6000794"/>
                <a:ext cx="341760" cy="307777"/>
              </a:xfrm>
              <a:prstGeom prst="rect">
                <a:avLst/>
              </a:prstGeom>
              <a:blipFill rotWithShape="0"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/>
              <p:cNvSpPr txBox="1"/>
              <p:nvPr/>
            </p:nvSpPr>
            <p:spPr>
              <a:xfrm>
                <a:off x="397662" y="2375522"/>
                <a:ext cx="333822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𝐼𝑛𝑑𝑒𝑝𝑒𝑛𝑑𝑒𝑛𝑡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0.7×0.1=0.07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662" y="2375522"/>
                <a:ext cx="3338222" cy="276999"/>
              </a:xfrm>
              <a:prstGeom prst="rect">
                <a:avLst/>
              </a:prstGeom>
              <a:blipFill rotWithShape="0">
                <a:blip r:embed="rId34"/>
                <a:stretch>
                  <a:fillRect l="-1825" t="-2222" r="-1095" b="-3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/>
              <p:cNvSpPr txBox="1"/>
              <p:nvPr/>
            </p:nvSpPr>
            <p:spPr>
              <a:xfrm>
                <a:off x="4830592" y="2343249"/>
                <a:ext cx="39065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𝑁𝑜𝑡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𝐼𝑛𝑑𝑒𝑝𝑒𝑛𝑑𝑒𝑛𝑡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0.3×0.35≠0.05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0592" y="2343249"/>
                <a:ext cx="3906519" cy="276999"/>
              </a:xfrm>
              <a:prstGeom prst="rect">
                <a:avLst/>
              </a:prstGeom>
              <a:blipFill rotWithShape="0">
                <a:blip r:embed="rId35"/>
                <a:stretch>
                  <a:fillRect l="-780" r="-936" b="-347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/>
              <p:cNvSpPr txBox="1"/>
              <p:nvPr/>
            </p:nvSpPr>
            <p:spPr>
              <a:xfrm>
                <a:off x="151107" y="6437650"/>
                <a:ext cx="333822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𝐼𝑛𝑑𝑒𝑝𝑒𝑛𝑑𝑒𝑛𝑡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0.4×0.4=0.16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107" y="6437650"/>
                <a:ext cx="3338222" cy="276999"/>
              </a:xfrm>
              <a:prstGeom prst="rect">
                <a:avLst/>
              </a:prstGeom>
              <a:blipFill rotWithShape="0">
                <a:blip r:embed="rId36"/>
                <a:stretch>
                  <a:fillRect l="-1828" r="-1097" b="-3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/>
              <p:cNvSpPr txBox="1"/>
              <p:nvPr/>
            </p:nvSpPr>
            <p:spPr>
              <a:xfrm>
                <a:off x="4119044" y="6430342"/>
                <a:ext cx="403475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𝑁𝑜𝑡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𝐼𝑛𝑑𝑒𝑝𝑒𝑛𝑑𝑒𝑛𝑡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0.96×0.36≠0.32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9044" y="6430342"/>
                <a:ext cx="4034759" cy="276999"/>
              </a:xfrm>
              <a:prstGeom prst="rect">
                <a:avLst/>
              </a:prstGeom>
              <a:blipFill rotWithShape="0">
                <a:blip r:embed="rId37"/>
                <a:stretch>
                  <a:fillRect l="-906" r="-755" b="-3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672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sz="2800" dirty="0" smtClean="0"/>
              <a:t>In a college of 60 students, 15 study Maths but not English and 10 study English but not Maths. </a:t>
            </a:r>
          </a:p>
          <a:p>
            <a:pPr marL="0" indent="0">
              <a:buNone/>
            </a:pPr>
            <a:r>
              <a:rPr lang="en-GB" sz="2800" dirty="0" smtClean="0"/>
              <a:t>Assume the event that a students studies Maths to be independent of if a student studies English. </a:t>
            </a:r>
          </a:p>
          <a:p>
            <a:pPr marL="0" indent="0">
              <a:buNone/>
            </a:pPr>
            <a:r>
              <a:rPr lang="en-GB" sz="2800" dirty="0" smtClean="0"/>
              <a:t>Complete the Venn Diagram</a:t>
            </a:r>
            <a:r>
              <a:rPr lang="en-GB" dirty="0" smtClean="0"/>
              <a:t>. 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7" name="Oval 6"/>
          <p:cNvSpPr/>
          <p:nvPr/>
        </p:nvSpPr>
        <p:spPr>
          <a:xfrm>
            <a:off x="3549606" y="1851223"/>
            <a:ext cx="1224136" cy="11521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265512" y="1707207"/>
            <a:ext cx="2808312" cy="144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325916" y="1861820"/>
            <a:ext cx="1503297" cy="11720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731371" y="2293979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GB" sz="1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1371" y="2293979"/>
                <a:ext cx="433132" cy="30777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868345" y="2293978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sz="1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8345" y="2293978"/>
                <a:ext cx="433132" cy="30777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1975022"/>
      </p:ext>
    </p:extLst>
  </p:cSld>
  <p:clrMapOvr>
    <a:masterClrMapping/>
  </p:clrMapOvr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836</TotalTime>
  <Words>736</Words>
  <Application>Microsoft Office PowerPoint</Application>
  <PresentationFormat>On-screen Show (4:3)</PresentationFormat>
  <Paragraphs>345</Paragraphs>
  <Slides>23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23</vt:i4>
      </vt:variant>
    </vt:vector>
  </HeadingPairs>
  <TitlesOfParts>
    <vt:vector size="40" baseType="lpstr">
      <vt:lpstr>Arial</vt:lpstr>
      <vt:lpstr>Calibri</vt:lpstr>
      <vt:lpstr>Cambria Math</vt:lpstr>
      <vt:lpstr>Comic Sans MS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PowerPoint Presentation</vt:lpstr>
      <vt:lpstr>On your whiteboards:   Give an example of two of independent events. </vt:lpstr>
      <vt:lpstr>On your whiteboards:   What is the probability of getting two heads when flipping a coin?  </vt:lpstr>
      <vt:lpstr>On your whiteboards:   What is the probability of getting two sixes when rolling a fair dice?  </vt:lpstr>
      <vt:lpstr>On your whiteboards:   A spinner has six sections of equal size. The spinner is spun twice. What is the probability of spinning yellow and yellow?  </vt:lpstr>
      <vt:lpstr>On your whiteboards:   A spinner has six sections of equal size. The spinner is spun twice. What is the probability of spinning yellow and yellow?  </vt:lpstr>
      <vt:lpstr>PowerPoint Presentation</vt:lpstr>
      <vt:lpstr>     Which set of events are independent?  </vt:lpstr>
      <vt:lpstr>Worked Example</vt:lpstr>
      <vt:lpstr>Worked Example</vt:lpstr>
      <vt:lpstr>Worked Example</vt:lpstr>
      <vt:lpstr>Worked Example</vt:lpstr>
      <vt:lpstr>Worked Example</vt:lpstr>
      <vt:lpstr>Worked Example</vt:lpstr>
      <vt:lpstr>Worked Example</vt:lpstr>
      <vt:lpstr>Worked Example</vt:lpstr>
      <vt:lpstr>1. Complete the Venn Diagrams and then determine which events are independent. </vt:lpstr>
      <vt:lpstr>2. Complete the Venn Diagrams and then determine which events are independent. </vt:lpstr>
      <vt:lpstr>1. Mark your work </vt:lpstr>
      <vt:lpstr>2. Mark your work</vt:lpstr>
      <vt:lpstr>Challenge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65</cp:revision>
  <dcterms:created xsi:type="dcterms:W3CDTF">2019-06-05T14:04:15Z</dcterms:created>
  <dcterms:modified xsi:type="dcterms:W3CDTF">2019-09-15T15:17:14Z</dcterms:modified>
</cp:coreProperties>
</file>