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</p:sldMasterIdLst>
  <p:notesMasterIdLst>
    <p:notesMasterId r:id="rId33"/>
  </p:notesMasterIdLst>
  <p:sldIdLst>
    <p:sldId id="256" r:id="rId15"/>
    <p:sldId id="257" r:id="rId16"/>
    <p:sldId id="259" r:id="rId17"/>
    <p:sldId id="265" r:id="rId18"/>
    <p:sldId id="260" r:id="rId19"/>
    <p:sldId id="258" r:id="rId20"/>
    <p:sldId id="261" r:id="rId21"/>
    <p:sldId id="262" r:id="rId22"/>
    <p:sldId id="263" r:id="rId23"/>
    <p:sldId id="266" r:id="rId24"/>
    <p:sldId id="264" r:id="rId25"/>
    <p:sldId id="282" r:id="rId26"/>
    <p:sldId id="285" r:id="rId27"/>
    <p:sldId id="270" r:id="rId28"/>
    <p:sldId id="267" r:id="rId29"/>
    <p:sldId id="269" r:id="rId30"/>
    <p:sldId id="286" r:id="rId31"/>
    <p:sldId id="26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75" autoAdjust="0"/>
  </p:normalViewPr>
  <p:slideViewPr>
    <p:cSldViewPr>
      <p:cViewPr varScale="1">
        <p:scale>
          <a:sx n="98" d="100"/>
          <a:sy n="98" d="100"/>
        </p:scale>
        <p:origin x="35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AA75E-BA22-45A7-9B7F-CEC8A4375361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185E4-0021-4C20-8C5F-411627595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396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work in pairs using</a:t>
            </a:r>
            <a:r>
              <a:rPr lang="en-GB" baseline="0" dirty="0" smtClean="0"/>
              <a:t> a method of their choice. </a:t>
            </a:r>
          </a:p>
          <a:p>
            <a:r>
              <a:rPr lang="en-GB" baseline="0" dirty="0" smtClean="0"/>
              <a:t>Compare and share ideas.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211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work in pairs using</a:t>
            </a:r>
            <a:r>
              <a:rPr lang="en-GB" baseline="0" dirty="0" smtClean="0"/>
              <a:t> a method of their choice. </a:t>
            </a:r>
          </a:p>
          <a:p>
            <a:r>
              <a:rPr lang="en-GB" baseline="0" dirty="0" smtClean="0"/>
              <a:t>Compare and share ideas.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21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work in pairs using</a:t>
            </a:r>
            <a:r>
              <a:rPr lang="en-GB" baseline="0" dirty="0" smtClean="0"/>
              <a:t> a method of their choice. </a:t>
            </a:r>
          </a:p>
          <a:p>
            <a:r>
              <a:rPr lang="en-GB" baseline="0" dirty="0" smtClean="0"/>
              <a:t>Compare and share ideas.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21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211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211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AfL</a:t>
            </a:r>
            <a:r>
              <a:rPr lang="en-GB" dirty="0" smtClean="0"/>
              <a:t> : have students understood how to find the number of combinations</a:t>
            </a:r>
            <a:r>
              <a:rPr lang="en-GB" baseline="0" dirty="0" smtClean="0"/>
              <a:t> are apply their knowledge to a different problem? Some students may still want to use a listing strategy, compare and share these.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94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AfL</a:t>
            </a:r>
            <a:r>
              <a:rPr lang="en-GB" dirty="0" smtClean="0"/>
              <a:t> : have students understood how to find the number of combinations</a:t>
            </a:r>
            <a:r>
              <a:rPr lang="en-GB" baseline="0" dirty="0" smtClean="0"/>
              <a:t> are apply their knowledge to a different problem? Some students may still want to use a listing strategy, compare and share these.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543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AfL</a:t>
            </a:r>
            <a:r>
              <a:rPr lang="en-GB" dirty="0" smtClean="0"/>
              <a:t>: can students extend</a:t>
            </a:r>
            <a:r>
              <a:rPr lang="en-GB" baseline="0" dirty="0" smtClean="0"/>
              <a:t> their knowledge to an unfamiliar and more challenging problem?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994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593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With/without</a:t>
            </a:r>
            <a:r>
              <a:rPr lang="en-GB" baseline="0" dirty="0" smtClean="0"/>
              <a:t> replacement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93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267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50 x 49 x 48 x 47 x 46 x 12 x 11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235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885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5090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484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1635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660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8206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6009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84484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612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4357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3960DF2-641C-412E-98B3-13E62976B9C6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12/09/2019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0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21053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89" y="1622122"/>
            <a:ext cx="2099183" cy="190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0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 smtClean="0"/>
          </a:p>
          <a:p>
            <a:r>
              <a:rPr lang="en-GB" sz="2400" dirty="0" smtClean="0"/>
              <a:t> </a:t>
            </a:r>
          </a:p>
          <a:p>
            <a:r>
              <a:rPr lang="en-GB" sz="2400" b="1" dirty="0" smtClean="0"/>
              <a:t>Happy Meals consists of fours choices of main course: </a:t>
            </a:r>
            <a:endParaRPr lang="en-GB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3717032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And a side: </a:t>
            </a:r>
            <a:endParaRPr lang="en-GB" sz="24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91" y="4296235"/>
            <a:ext cx="5978185" cy="181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8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21053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89" y="1622122"/>
            <a:ext cx="2099183" cy="190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260648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Discuss: </a:t>
            </a:r>
          </a:p>
          <a:p>
            <a:pPr algn="ctr"/>
            <a:endParaRPr lang="en-GB" sz="2400" b="1" dirty="0" smtClean="0">
              <a:solidFill>
                <a:srgbClr val="00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How many different Happy Meals are possible? </a:t>
            </a:r>
            <a:endParaRPr lang="en-GB" sz="2400" b="1" dirty="0">
              <a:solidFill>
                <a:srgbClr val="000000"/>
              </a:solidFill>
            </a:endParaRPr>
          </a:p>
          <a:p>
            <a:r>
              <a:rPr lang="en-GB" sz="24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91" y="4296235"/>
            <a:ext cx="5978185" cy="181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08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26064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solidFill>
                <a:srgbClr val="000000"/>
              </a:solidFill>
            </a:endParaRPr>
          </a:p>
          <a:p>
            <a:pPr algn="ctr"/>
            <a:r>
              <a:rPr lang="en-GB" sz="2400" b="1" dirty="0">
                <a:solidFill>
                  <a:srgbClr val="000000"/>
                </a:solidFill>
              </a:rPr>
              <a:t>How many different Happy Meals are possible? 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460977"/>
            <a:ext cx="792088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2000" dirty="0" smtClean="0"/>
              <a:t>If we use abbreviations like: </a:t>
            </a:r>
          </a:p>
          <a:p>
            <a:endParaRPr lang="en-GB" sz="2000" dirty="0"/>
          </a:p>
          <a:p>
            <a:r>
              <a:rPr lang="en-GB" sz="2000" dirty="0" smtClean="0"/>
              <a:t>Cheeseburger (C), Hamburger (H), Nuggets (N) and Fish Fingers (F) </a:t>
            </a:r>
          </a:p>
          <a:p>
            <a:endParaRPr lang="en-GB" sz="2000" dirty="0"/>
          </a:p>
          <a:p>
            <a:r>
              <a:rPr lang="en-GB" sz="2000" dirty="0" smtClean="0"/>
              <a:t>Grape Bag (G), Fries (P)  and Cucumber Sticks (S) </a:t>
            </a:r>
          </a:p>
          <a:p>
            <a:endParaRPr lang="en-GB" sz="2000" dirty="0"/>
          </a:p>
          <a:p>
            <a:r>
              <a:rPr lang="en-GB" sz="2000" dirty="0" smtClean="0"/>
              <a:t>We could list all the possible combinations like this: </a:t>
            </a:r>
            <a:endParaRPr lang="en-GB" sz="2000" dirty="0"/>
          </a:p>
          <a:p>
            <a:endParaRPr lang="en-GB" sz="2000" dirty="0" smtClean="0"/>
          </a:p>
          <a:p>
            <a:pPr algn="ctr"/>
            <a:r>
              <a:rPr lang="en-GB" sz="2000" dirty="0" smtClean="0"/>
              <a:t>CG, CP, CS 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HG, HP, HS 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NG, NP, NS 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FG, FP, FS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04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21053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89" y="1622122"/>
            <a:ext cx="2099183" cy="190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26064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Or we could use a mapping diagram like this… </a:t>
            </a:r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91" y="4296235"/>
            <a:ext cx="5978185" cy="181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547664" y="3573016"/>
            <a:ext cx="576064" cy="7232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endCxn id="1029" idx="0"/>
          </p:cNvCxnSpPr>
          <p:nvPr/>
        </p:nvCxnSpPr>
        <p:spPr>
          <a:xfrm>
            <a:off x="1547664" y="3573016"/>
            <a:ext cx="2880320" cy="7232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47664" y="3573016"/>
            <a:ext cx="4968552" cy="7232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123728" y="3563344"/>
            <a:ext cx="1521093" cy="7328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1029" idx="0"/>
          </p:cNvCxnSpPr>
          <p:nvPr/>
        </p:nvCxnSpPr>
        <p:spPr>
          <a:xfrm>
            <a:off x="3644821" y="3563343"/>
            <a:ext cx="783163" cy="73289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644822" y="3563344"/>
            <a:ext cx="2871394" cy="73289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123728" y="3563344"/>
            <a:ext cx="3589654" cy="73289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029" idx="0"/>
          </p:cNvCxnSpPr>
          <p:nvPr/>
        </p:nvCxnSpPr>
        <p:spPr>
          <a:xfrm flipH="1">
            <a:off x="4427984" y="3573016"/>
            <a:ext cx="1285398" cy="72321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713381" y="3573016"/>
            <a:ext cx="802835" cy="72321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2123728" y="3527449"/>
            <a:ext cx="5677886" cy="76878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1029" idx="0"/>
          </p:cNvCxnSpPr>
          <p:nvPr/>
        </p:nvCxnSpPr>
        <p:spPr>
          <a:xfrm flipH="1">
            <a:off x="4427984" y="3527449"/>
            <a:ext cx="3373630" cy="76878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516216" y="3545396"/>
            <a:ext cx="1285398" cy="75083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26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661" y="122028"/>
            <a:ext cx="4395392" cy="137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053" y="122028"/>
            <a:ext cx="1464508" cy="13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0"/>
          <a:stretch/>
        </p:blipFill>
        <p:spPr bwMode="auto">
          <a:xfrm>
            <a:off x="395536" y="2884910"/>
            <a:ext cx="1494202" cy="136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2" r="33655"/>
          <a:stretch/>
        </p:blipFill>
        <p:spPr bwMode="auto">
          <a:xfrm>
            <a:off x="395536" y="1490161"/>
            <a:ext cx="1488474" cy="136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41"/>
          <a:stretch/>
        </p:blipFill>
        <p:spPr bwMode="auto">
          <a:xfrm>
            <a:off x="405378" y="4365104"/>
            <a:ext cx="1564538" cy="144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405378" y="2884910"/>
            <a:ext cx="747899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05378" y="4372343"/>
            <a:ext cx="747899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78862" y="5812503"/>
            <a:ext cx="747899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05936" y="129268"/>
            <a:ext cx="0" cy="56832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2040" y="122028"/>
            <a:ext cx="0" cy="56832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16053" y="129268"/>
            <a:ext cx="0" cy="56832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80235" y="122027"/>
            <a:ext cx="0" cy="56832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05378" y="1470506"/>
            <a:ext cx="747899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20661" y="129269"/>
            <a:ext cx="0" cy="56832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0039" y="5818547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Or we could use a two-way table like this… </a:t>
            </a:r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21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21053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89" y="1622122"/>
            <a:ext cx="2099183" cy="190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0466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With this menu there are 12 different combinations of Happy Meals.  </a:t>
            </a:r>
            <a:endParaRPr lang="en-GB" sz="2400" b="1" dirty="0">
              <a:solidFill>
                <a:srgbClr val="000000"/>
              </a:solidFill>
            </a:endParaRPr>
          </a:p>
          <a:p>
            <a:r>
              <a:rPr lang="en-GB" sz="24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91" y="4296235"/>
            <a:ext cx="5978185" cy="181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16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260647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However, Happy Meals also come with a drink: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3509417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Discuss: How many different combinations of Happy Meals are there if drinks are also included? 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68" y="980728"/>
            <a:ext cx="6624886" cy="182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222" y="980633"/>
            <a:ext cx="2230511" cy="184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8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4"/>
          <a:stretch/>
        </p:blipFill>
        <p:spPr bwMode="auto">
          <a:xfrm rot="10800000" flipV="1">
            <a:off x="135334" y="1244916"/>
            <a:ext cx="583709" cy="64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0"/>
          <a:stretch/>
        </p:blipFill>
        <p:spPr bwMode="auto">
          <a:xfrm>
            <a:off x="111363" y="3573016"/>
            <a:ext cx="607682" cy="62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79"/>
          <a:stretch/>
        </p:blipFill>
        <p:spPr bwMode="auto">
          <a:xfrm>
            <a:off x="719044" y="133499"/>
            <a:ext cx="705933" cy="68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37" y="679447"/>
            <a:ext cx="1815813" cy="55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4"/>
          <a:stretch/>
        </p:blipFill>
        <p:spPr bwMode="auto">
          <a:xfrm>
            <a:off x="5631545" y="116632"/>
            <a:ext cx="662967" cy="68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5" r="36036"/>
          <a:stretch/>
        </p:blipFill>
        <p:spPr bwMode="auto">
          <a:xfrm>
            <a:off x="2890154" y="80681"/>
            <a:ext cx="660903" cy="72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79"/>
          <a:stretch/>
        </p:blipFill>
        <p:spPr bwMode="auto">
          <a:xfrm>
            <a:off x="1393678" y="123363"/>
            <a:ext cx="705933" cy="68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79"/>
          <a:stretch/>
        </p:blipFill>
        <p:spPr bwMode="auto">
          <a:xfrm>
            <a:off x="2089883" y="116629"/>
            <a:ext cx="705933" cy="68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5" r="36036"/>
          <a:stretch/>
        </p:blipFill>
        <p:spPr bwMode="auto">
          <a:xfrm>
            <a:off x="3551057" y="80680"/>
            <a:ext cx="660903" cy="72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5" r="36036"/>
          <a:stretch/>
        </p:blipFill>
        <p:spPr bwMode="auto">
          <a:xfrm>
            <a:off x="4211960" y="80680"/>
            <a:ext cx="660903" cy="72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512" y="104973"/>
            <a:ext cx="665163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4"/>
          <a:stretch/>
        </p:blipFill>
        <p:spPr bwMode="auto">
          <a:xfrm>
            <a:off x="4984586" y="116632"/>
            <a:ext cx="662967" cy="68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055" y="116629"/>
            <a:ext cx="676872" cy="6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927" y="116629"/>
            <a:ext cx="676872" cy="6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799" y="116629"/>
            <a:ext cx="676872" cy="6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280" y="620688"/>
            <a:ext cx="1815813" cy="55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862" y="620688"/>
            <a:ext cx="1815813" cy="55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456" y="583552"/>
            <a:ext cx="1815813" cy="55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Straight Connector 37"/>
          <p:cNvCxnSpPr/>
          <p:nvPr/>
        </p:nvCxnSpPr>
        <p:spPr>
          <a:xfrm>
            <a:off x="135336" y="1244916"/>
            <a:ext cx="88533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6" r="31374"/>
          <a:stretch/>
        </p:blipFill>
        <p:spPr bwMode="auto">
          <a:xfrm rot="10800000" flipV="1">
            <a:off x="89110" y="1988840"/>
            <a:ext cx="629936" cy="64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" r="67168"/>
          <a:stretch/>
        </p:blipFill>
        <p:spPr bwMode="auto">
          <a:xfrm rot="10800000" flipV="1">
            <a:off x="135336" y="2780928"/>
            <a:ext cx="583709" cy="64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Straight Connector 42"/>
          <p:cNvCxnSpPr/>
          <p:nvPr/>
        </p:nvCxnSpPr>
        <p:spPr>
          <a:xfrm>
            <a:off x="719044" y="116632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21538" y="1897242"/>
            <a:ext cx="88533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9109" y="2632589"/>
            <a:ext cx="88533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10420" y="3421118"/>
            <a:ext cx="88533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10419" y="4198379"/>
            <a:ext cx="88533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890154" y="133499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551057" y="110692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59055" y="116629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740195" y="123363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418128" y="116632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202200" y="116629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984586" y="120191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647843" y="116632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294512" y="133499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393678" y="138758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089883" y="120191"/>
            <a:ext cx="0" cy="4078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43319" y="465313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There are 36 different combinations</a:t>
            </a:r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88626" y="5373216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How can we calculate this without using a two-way table or a listing strategy? </a:t>
            </a:r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627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188640"/>
                <a:ext cx="8496944" cy="5693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200" dirty="0" smtClean="0">
                    <a:solidFill>
                      <a:srgbClr val="000000"/>
                    </a:solidFill>
                  </a:rPr>
                  <a:t>Since there are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 choices of main course, </a:t>
                </a:r>
              </a:p>
              <a:p>
                <a:pPr algn="ctr"/>
                <a:r>
                  <a:rPr lang="en-GB" sz="3200" b="1" dirty="0" smtClean="0">
                    <a:solidFill>
                      <a:srgbClr val="7030A0"/>
                    </a:solidFill>
                  </a:rPr>
                  <a:t>3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 choices of side and </a:t>
                </a:r>
                <a:r>
                  <a:rPr lang="en-GB" sz="3200" b="1" dirty="0" smtClean="0">
                    <a:solidFill>
                      <a:srgbClr val="00B050"/>
                    </a:solidFill>
                  </a:rPr>
                  <a:t>4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 choices of drink </a:t>
                </a:r>
              </a:p>
              <a:p>
                <a:pPr algn="ctr"/>
                <a:r>
                  <a:rPr lang="en-GB" sz="3200" dirty="0" smtClean="0">
                    <a:solidFill>
                      <a:srgbClr val="000000"/>
                    </a:solidFill>
                  </a:rPr>
                  <a:t>the number of different possible combinations can be calculated by: </a:t>
                </a:r>
              </a:p>
              <a:p>
                <a:pPr algn="ctr"/>
                <a:endParaRPr lang="en-GB" sz="32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6000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60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en-GB" sz="6000" b="1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8640"/>
                <a:ext cx="8496944" cy="5693866"/>
              </a:xfrm>
              <a:prstGeom prst="rect">
                <a:avLst/>
              </a:prstGeom>
              <a:blipFill rotWithShape="1">
                <a:blip r:embed="rId2"/>
                <a:stretch>
                  <a:fillRect l="-1148" r="-2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00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In a group of ballroom dancers there are </a:t>
            </a:r>
            <a:r>
              <a:rPr lang="en-GB" sz="2800" b="1" dirty="0" smtClean="0"/>
              <a:t>11</a:t>
            </a:r>
            <a:r>
              <a:rPr lang="en-GB" sz="2800" dirty="0" smtClean="0"/>
              <a:t> males and </a:t>
            </a:r>
            <a:r>
              <a:rPr lang="en-GB" sz="2800" b="1" dirty="0" smtClean="0"/>
              <a:t>8</a:t>
            </a:r>
            <a:r>
              <a:rPr lang="en-GB" sz="2800" dirty="0" smtClean="0"/>
              <a:t> females. One male and one female are to be chosen to demonstrate a waltz. 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 smtClean="0"/>
              <a:t>How many different combinations could be chosen? </a:t>
            </a:r>
            <a:endParaRPr lang="en-GB" sz="2800" dirty="0"/>
          </a:p>
        </p:txBody>
      </p:sp>
      <p:pic>
        <p:nvPicPr>
          <p:cNvPr id="1026" name="Picture 2" descr="C:\Users\lelder\AppData\Local\Microsoft\Windows\Temporary Internet Files\Content.IE5\Z5OW14EM\finished-charlie-snoopy-dancin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12" y="4122699"/>
            <a:ext cx="2647181" cy="264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64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4000" dirty="0" smtClean="0"/>
              <a:t>A </a:t>
            </a:r>
            <a:r>
              <a:rPr lang="en-GB" sz="4000" dirty="0" smtClean="0"/>
              <a:t>fair dice is rolled and a fair coin is tossed. 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 smtClean="0"/>
              <a:t>How many possible outcomes are there?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6946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3529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Pin codes consists of 4 digits. Each digit can be any number from 0-9.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 many possible pin codes are there? 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321" y="4941168"/>
            <a:ext cx="22193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142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3529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Pin codes consists of 4 digits. Each digit can be any number from 0-9.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Numbers 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 not 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 repeated.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 many possible pin codes are there? 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760843" y="5517232"/>
                <a:ext cx="533428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10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/>
                        </a:rPr>
                        <m:t>9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/>
                        </a:rPr>
                        <m:t>8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/>
                        </a:rPr>
                        <m:t>7=5040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843" y="5517232"/>
                <a:ext cx="5334281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1598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How many different two-digit numbers can be formed using these cards? 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r>
              <a:rPr lang="en-GB" sz="2800" dirty="0" smtClean="0"/>
              <a:t>What makes this problem different from the previous questions we have looked at today?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</p:txBody>
      </p:sp>
      <p:sp>
        <p:nvSpPr>
          <p:cNvPr id="3" name="Rectangle 2"/>
          <p:cNvSpPr/>
          <p:nvPr/>
        </p:nvSpPr>
        <p:spPr>
          <a:xfrm>
            <a:off x="1475656" y="3031475"/>
            <a:ext cx="936104" cy="9361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2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6188" y="3031475"/>
            <a:ext cx="936104" cy="9361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6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9952" y="3031475"/>
            <a:ext cx="936104" cy="9361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3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10452" y="3024818"/>
            <a:ext cx="936104" cy="9361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9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0232" y="3024818"/>
            <a:ext cx="936104" cy="9361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7</a:t>
            </a:r>
            <a:endParaRPr lang="en-GB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35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085184"/>
            <a:ext cx="8229600" cy="1143000"/>
          </a:xfrm>
        </p:spPr>
        <p:txBody>
          <a:bodyPr/>
          <a:lstStyle/>
          <a:p>
            <a:r>
              <a:rPr lang="en-GB" sz="2800" b="1" dirty="0" smtClean="0"/>
              <a:t>Combination Problems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Work with your partner to solve these problems.</a:t>
            </a:r>
            <a:br>
              <a:rPr lang="en-GB" sz="2800" dirty="0" smtClean="0"/>
            </a:br>
            <a:r>
              <a:rPr lang="en-GB" sz="2800" dirty="0" smtClean="0"/>
              <a:t>Make sure you can explain your answer and your working our must be shown.   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6462090"/>
              </p:ext>
            </p:extLst>
          </p:nvPr>
        </p:nvGraphicFramePr>
        <p:xfrm>
          <a:off x="467544" y="188640"/>
          <a:ext cx="8229600" cy="46634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A. Isla has 5 different pairs of leggings</a:t>
                      </a:r>
                      <a:r>
                        <a:rPr lang="en-GB" sz="1600" b="0" baseline="0" dirty="0" smtClean="0"/>
                        <a:t> and 8 different t-shirts. </a:t>
                      </a:r>
                    </a:p>
                    <a:p>
                      <a:r>
                        <a:rPr lang="en-GB" sz="1600" b="0" baseline="0" dirty="0" smtClean="0"/>
                        <a:t>How many different combinations of these could she wear? </a:t>
                      </a:r>
                    </a:p>
                    <a:p>
                      <a:endParaRPr lang="en-GB" sz="1600" b="0" baseline="0" dirty="0" smtClean="0"/>
                    </a:p>
                    <a:p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B. A badminton</a:t>
                      </a:r>
                      <a:r>
                        <a:rPr lang="en-GB" sz="1600" b="0" baseline="0" dirty="0" smtClean="0"/>
                        <a:t> club has 23 members, 8 of whom are female, In how many ways can the club select a mixed doubles team consisting of one male and one female?</a:t>
                      </a:r>
                    </a:p>
                    <a:p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C.</a:t>
                      </a:r>
                      <a:r>
                        <a:rPr lang="en-GB" sz="1600" baseline="0" dirty="0" smtClean="0"/>
                        <a:t> On a menu there are 5 different starters, 6 main courses and 4 desserts. For a set price diners can either choose a starter and a main or a main and a dessert. How many different combinations of meal are there? </a:t>
                      </a:r>
                    </a:p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D. In a class there are n girls. There are three times as many boys than girls. One boy and one girls are to be chosen at random. Write a simplified expression for the number</a:t>
                      </a:r>
                      <a:r>
                        <a:rPr lang="en-GB" sz="1600" baseline="0" dirty="0" smtClean="0"/>
                        <a:t> of possible combinations. 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E. Two cards are chosen</a:t>
                      </a:r>
                      <a:r>
                        <a:rPr lang="en-GB" sz="1600" baseline="0" dirty="0" smtClean="0"/>
                        <a:t> from a deck of 52 cards. How many different possible pairs are there? </a:t>
                      </a:r>
                    </a:p>
                    <a:p>
                      <a:endParaRPr lang="en-GB" sz="1600" baseline="0" dirty="0" smtClean="0"/>
                    </a:p>
                    <a:p>
                      <a:endParaRPr lang="en-GB" sz="1600" baseline="0" dirty="0" smtClean="0"/>
                    </a:p>
                    <a:p>
                      <a:endParaRPr lang="en-GB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F. There are runners 10 in a race. In how many ways could the three medals:</a:t>
                      </a:r>
                      <a:r>
                        <a:rPr lang="en-GB" sz="1600" baseline="0" dirty="0" smtClean="0"/>
                        <a:t> gold, silver and bronze be allocated? 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97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8229600" cy="1143000"/>
          </a:xfrm>
        </p:spPr>
        <p:txBody>
          <a:bodyPr/>
          <a:lstStyle/>
          <a:p>
            <a:r>
              <a:rPr lang="en-GB" sz="2800" b="1" dirty="0" smtClean="0"/>
              <a:t>Combination Problems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What makes problems E and F different from the other problems?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590409"/>
              </p:ext>
            </p:extLst>
          </p:nvPr>
        </p:nvGraphicFramePr>
        <p:xfrm>
          <a:off x="467544" y="188640"/>
          <a:ext cx="8229600" cy="46634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A. Isla has 5 different pairs of leggings</a:t>
                      </a:r>
                      <a:r>
                        <a:rPr lang="en-GB" sz="1600" b="0" baseline="0" dirty="0" smtClean="0"/>
                        <a:t> and 8 different t-shirts. </a:t>
                      </a:r>
                    </a:p>
                    <a:p>
                      <a:r>
                        <a:rPr lang="en-GB" sz="1600" b="0" baseline="0" dirty="0" smtClean="0"/>
                        <a:t>How many different combinations of these could she wear? </a:t>
                      </a:r>
                    </a:p>
                    <a:p>
                      <a:endParaRPr lang="en-GB" sz="1600" b="0" baseline="0" dirty="0" smtClean="0"/>
                    </a:p>
                    <a:p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B. A badminton</a:t>
                      </a:r>
                      <a:r>
                        <a:rPr lang="en-GB" sz="1600" b="0" baseline="0" dirty="0" smtClean="0"/>
                        <a:t> club has 23 members, 8 of whom are female, In how many ways can the club select a mixed doubles team consisting of one male and one female?</a:t>
                      </a:r>
                    </a:p>
                    <a:p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C.</a:t>
                      </a:r>
                      <a:r>
                        <a:rPr lang="en-GB" sz="1600" baseline="0" dirty="0" smtClean="0"/>
                        <a:t> On a menu there are 5 different starters, 6 main courses and 4 desserts. For a set price diners can either choose a starter and a main or a main and a dessert. How many different combinations of meal are there? </a:t>
                      </a:r>
                    </a:p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D. In a class there are n girls. There are three times as many boys than girls. One boy and one girls are to be chosen at random. Write a simplified expression for the number</a:t>
                      </a:r>
                      <a:r>
                        <a:rPr lang="en-GB" sz="1600" baseline="0" dirty="0" smtClean="0"/>
                        <a:t> of possible combinations. 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E. Two cards are chosen</a:t>
                      </a:r>
                      <a:r>
                        <a:rPr lang="en-GB" sz="1600" baseline="0" dirty="0" smtClean="0"/>
                        <a:t> from a deck of 52 cards. How many different possible pairs are there? </a:t>
                      </a:r>
                    </a:p>
                    <a:p>
                      <a:endParaRPr lang="en-GB" sz="1600" baseline="0" dirty="0" smtClean="0"/>
                    </a:p>
                    <a:p>
                      <a:endParaRPr lang="en-GB" sz="1600" baseline="0" dirty="0" smtClean="0"/>
                    </a:p>
                    <a:p>
                      <a:endParaRPr lang="en-GB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F. There are runners 10 in a race. In how many ways could the three medals:</a:t>
                      </a:r>
                      <a:r>
                        <a:rPr lang="en-GB" sz="1600" baseline="0" dirty="0" smtClean="0"/>
                        <a:t> gold, silver and bronze be allocated? 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44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085184"/>
            <a:ext cx="8229600" cy="1143000"/>
          </a:xfrm>
        </p:spPr>
        <p:txBody>
          <a:bodyPr/>
          <a:lstStyle/>
          <a:p>
            <a:r>
              <a:rPr lang="en-GB" sz="4000" b="1" dirty="0" smtClean="0"/>
              <a:t>Mark your work</a:t>
            </a:r>
            <a:r>
              <a:rPr lang="en-GB" sz="4000" dirty="0" smtClean="0"/>
              <a:t>  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6507330"/>
                  </p:ext>
                </p:extLst>
              </p:nvPr>
            </p:nvGraphicFramePr>
            <p:xfrm>
              <a:off x="467544" y="188640"/>
              <a:ext cx="8229600" cy="4663440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4114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14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/>
                            <a:t>A. Isla has 5 different pairs of leggings</a:t>
                          </a:r>
                          <a:r>
                            <a:rPr lang="en-GB" sz="1600" b="0" baseline="0" dirty="0" smtClean="0"/>
                            <a:t> and 8 different t-shirts. </a:t>
                          </a:r>
                        </a:p>
                        <a:p>
                          <a:r>
                            <a:rPr lang="en-GB" sz="1600" b="0" baseline="0" dirty="0" smtClean="0"/>
                            <a:t>How many different combinations of these could she wear? </a:t>
                          </a:r>
                        </a:p>
                        <a:p>
                          <a:r>
                            <a:rPr lang="en-GB" sz="1600" b="0" baseline="0" dirty="0" smtClean="0">
                              <a:solidFill>
                                <a:srgbClr val="FF0000"/>
                              </a:solidFill>
                            </a:rPr>
                            <a:t>40</a:t>
                          </a:r>
                          <a:endParaRPr lang="en-GB" sz="1600" b="0" baseline="0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/>
                            <a:t>B. A badminton</a:t>
                          </a:r>
                          <a:r>
                            <a:rPr lang="en-GB" sz="1600" b="0" baseline="0" dirty="0" smtClean="0"/>
                            <a:t> club has 23 members, 8 of whom are female, In how many ways can the club select a mixed doubles team consisting of one male and one female?</a:t>
                          </a:r>
                        </a:p>
                        <a:p>
                          <a:r>
                            <a:rPr lang="en-GB" sz="1600" b="0" dirty="0" smtClean="0">
                              <a:solidFill>
                                <a:srgbClr val="FF0000"/>
                              </a:solidFill>
                            </a:rPr>
                            <a:t>120</a:t>
                          </a:r>
                          <a:endParaRPr lang="en-GB" sz="1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C.</a:t>
                          </a:r>
                          <a:r>
                            <a:rPr lang="en-GB" sz="1600" baseline="0" dirty="0" smtClean="0"/>
                            <a:t> On a menu there are 5 different starters, 6 main courses and 4 desserts. For a set price diners can either choose a starter and a main or a main and a dessert. How many different combinations of meal are there? </a:t>
                          </a:r>
                        </a:p>
                        <a:p>
                          <a:r>
                            <a:rPr lang="en-GB" sz="1600" dirty="0" smtClean="0">
                              <a:solidFill>
                                <a:srgbClr val="FF0000"/>
                              </a:solidFill>
                            </a:rPr>
                            <a:t>120</a:t>
                          </a:r>
                          <a:endParaRPr lang="en-GB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D. In a class there are n girls. There are three times as many boys than girls. One boy and one girls are to be chosen at random. Write a simplified expression for the number</a:t>
                          </a:r>
                          <a:r>
                            <a:rPr lang="en-GB" sz="1600" baseline="0" dirty="0" smtClean="0"/>
                            <a:t> of possible combinations. </a:t>
                          </a:r>
                          <a:endParaRPr lang="en-GB" sz="1600" baseline="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E. Two cards are chosen</a:t>
                          </a:r>
                          <a:r>
                            <a:rPr lang="en-GB" sz="1600" baseline="0" dirty="0" smtClean="0"/>
                            <a:t> from a deck of 52 cards. How many different possible pairs are there? 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rgbClr val="FF0000"/>
                              </a:solidFill>
                            </a:rPr>
                            <a:t>2652</a:t>
                          </a:r>
                          <a:endParaRPr lang="en-GB" sz="1600" baseline="0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sz="1600" baseline="0" dirty="0" smtClean="0"/>
                        </a:p>
                        <a:p>
                          <a:endParaRPr lang="en-GB" sz="1600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F. There are runners 10 in a race. In how many ways could the three medals:</a:t>
                          </a:r>
                          <a:r>
                            <a:rPr lang="en-GB" sz="1600" baseline="0" dirty="0" smtClean="0"/>
                            <a:t> gold, silver and bronze be allocated? </a:t>
                          </a:r>
                          <a:endParaRPr lang="en-GB" sz="1600" baseline="0" dirty="0" smtClean="0"/>
                        </a:p>
                        <a:p>
                          <a:r>
                            <a:rPr lang="en-GB" sz="1600" baseline="0" dirty="0" smtClean="0">
                              <a:solidFill>
                                <a:srgbClr val="FF0000"/>
                              </a:solidFill>
                            </a:rPr>
                            <a:t>720</a:t>
                          </a:r>
                          <a:endParaRPr lang="en-GB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6507330"/>
                  </p:ext>
                </p:extLst>
              </p:nvPr>
            </p:nvGraphicFramePr>
            <p:xfrm>
              <a:off x="467544" y="188640"/>
              <a:ext cx="8229600" cy="4663440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4114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14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554480"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/>
                            <a:t>A. Isla has 5 different pairs of leggings</a:t>
                          </a:r>
                          <a:r>
                            <a:rPr lang="en-GB" sz="1600" b="0" baseline="0" dirty="0" smtClean="0"/>
                            <a:t> and 8 different t-shirts. </a:t>
                          </a:r>
                        </a:p>
                        <a:p>
                          <a:r>
                            <a:rPr lang="en-GB" sz="1600" b="0" baseline="0" dirty="0" smtClean="0"/>
                            <a:t>How many different combinations of these could she wear? </a:t>
                          </a:r>
                        </a:p>
                        <a:p>
                          <a:r>
                            <a:rPr lang="en-GB" sz="1600" b="0" baseline="0" dirty="0" smtClean="0">
                              <a:solidFill>
                                <a:srgbClr val="FF0000"/>
                              </a:solidFill>
                            </a:rPr>
                            <a:t>40</a:t>
                          </a:r>
                          <a:endParaRPr lang="en-GB" sz="1600" b="0" baseline="0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/>
                            <a:t>B. A badminton</a:t>
                          </a:r>
                          <a:r>
                            <a:rPr lang="en-GB" sz="1600" b="0" baseline="0" dirty="0" smtClean="0"/>
                            <a:t> club has 23 members, 8 of whom are female, In how many ways can the club select a mixed doubles team consisting of one male and one female?</a:t>
                          </a:r>
                        </a:p>
                        <a:p>
                          <a:r>
                            <a:rPr lang="en-GB" sz="1600" b="0" dirty="0" smtClean="0">
                              <a:solidFill>
                                <a:srgbClr val="FF0000"/>
                              </a:solidFill>
                            </a:rPr>
                            <a:t>120</a:t>
                          </a:r>
                          <a:endParaRPr lang="en-GB" sz="1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C.</a:t>
                          </a:r>
                          <a:r>
                            <a:rPr lang="en-GB" sz="1600" baseline="0" dirty="0" smtClean="0"/>
                            <a:t> On a menu there are 5 different starters, 6 main courses and 4 desserts. For a set price diners can either choose a starter and a main or a main and a dessert. How many different combinations of meal are there? </a:t>
                          </a:r>
                        </a:p>
                        <a:p>
                          <a:r>
                            <a:rPr lang="en-GB" sz="1600" dirty="0" smtClean="0">
                              <a:solidFill>
                                <a:srgbClr val="FF0000"/>
                              </a:solidFill>
                            </a:rPr>
                            <a:t>120</a:t>
                          </a:r>
                          <a:endParaRPr lang="en-GB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96" t="-100391" r="-444" b="-1007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E. Two cards are chosen</a:t>
                          </a:r>
                          <a:r>
                            <a:rPr lang="en-GB" sz="1600" baseline="0" dirty="0" smtClean="0"/>
                            <a:t> from a deck of 52 cards. How many different possible pairs are there? 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rgbClr val="FF0000"/>
                              </a:solidFill>
                            </a:rPr>
                            <a:t>2652</a:t>
                          </a:r>
                          <a:endParaRPr lang="en-GB" sz="1600" baseline="0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sz="1600" baseline="0" dirty="0" smtClean="0"/>
                        </a:p>
                        <a:p>
                          <a:endParaRPr lang="en-GB" sz="1600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 smtClean="0"/>
                            <a:t>F. There are runners 10 in a race. In how many ways could the three medals:</a:t>
                          </a:r>
                          <a:r>
                            <a:rPr lang="en-GB" sz="1600" baseline="0" dirty="0" smtClean="0"/>
                            <a:t> gold, silver and bronze be allocated? </a:t>
                          </a:r>
                          <a:endParaRPr lang="en-GB" sz="1600" baseline="0" dirty="0" smtClean="0"/>
                        </a:p>
                        <a:p>
                          <a:r>
                            <a:rPr lang="en-GB" sz="1600" baseline="0" dirty="0" smtClean="0">
                              <a:solidFill>
                                <a:srgbClr val="FF0000"/>
                              </a:solidFill>
                            </a:rPr>
                            <a:t>720</a:t>
                          </a:r>
                          <a:endParaRPr lang="en-GB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1661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4000" dirty="0" smtClean="0"/>
              <a:t>To win the </a:t>
            </a:r>
            <a:r>
              <a:rPr lang="en-GB" sz="4000" dirty="0" err="1" smtClean="0"/>
              <a:t>EuroMillions</a:t>
            </a:r>
            <a:r>
              <a:rPr lang="en-GB" sz="4000" dirty="0" smtClean="0"/>
              <a:t> you must get 5 numbers from 1 to 50 and Two Lucky Stars from 1 to 12. </a:t>
            </a:r>
          </a:p>
          <a:p>
            <a:pPr marL="0" indent="0" algn="ctr">
              <a:buNone/>
            </a:pPr>
            <a:endParaRPr lang="en-GB" sz="4000" dirty="0" smtClean="0"/>
          </a:p>
          <a:p>
            <a:pPr marL="0" indent="0" algn="ctr">
              <a:buNone/>
            </a:pPr>
            <a:r>
              <a:rPr lang="en-GB" sz="4000" dirty="0" smtClean="0"/>
              <a:t>Which calculation would work out how many different combinations of lottery numbers are there?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85735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359</TotalTime>
  <Words>1187</Words>
  <Application>Microsoft Office PowerPoint</Application>
  <PresentationFormat>On-screen Show (4:3)</PresentationFormat>
  <Paragraphs>137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10_ArchwayMaster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whiteboards: </vt:lpstr>
      <vt:lpstr>On your whiteboards: </vt:lpstr>
      <vt:lpstr>PowerPoint Presentation</vt:lpstr>
      <vt:lpstr>PowerPoint Presentation</vt:lpstr>
      <vt:lpstr>On your whiteboards: </vt:lpstr>
      <vt:lpstr>Combination Problems Work with your partner to solve these problems. Make sure you can explain your answer and your working our must be shown.   </vt:lpstr>
      <vt:lpstr>Combination Problems What makes problems E and F different from the other problems?</vt:lpstr>
      <vt:lpstr>Mark your work  </vt:lpstr>
      <vt:lpstr>Challenge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27</cp:revision>
  <dcterms:created xsi:type="dcterms:W3CDTF">2019-06-05T14:04:15Z</dcterms:created>
  <dcterms:modified xsi:type="dcterms:W3CDTF">2019-09-12T11:16:38Z</dcterms:modified>
</cp:coreProperties>
</file>