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35"/>
  </p:notesMasterIdLst>
  <p:handoutMasterIdLst>
    <p:handoutMasterId r:id="rId36"/>
  </p:handoutMasterIdLst>
  <p:sldIdLst>
    <p:sldId id="330" r:id="rId16"/>
    <p:sldId id="324" r:id="rId17"/>
    <p:sldId id="325" r:id="rId18"/>
    <p:sldId id="326" r:id="rId19"/>
    <p:sldId id="327" r:id="rId20"/>
    <p:sldId id="328" r:id="rId21"/>
    <p:sldId id="329" r:id="rId22"/>
    <p:sldId id="339" r:id="rId23"/>
    <p:sldId id="337" r:id="rId24"/>
    <p:sldId id="338" r:id="rId25"/>
    <p:sldId id="336" r:id="rId26"/>
    <p:sldId id="335" r:id="rId27"/>
    <p:sldId id="320" r:id="rId28"/>
    <p:sldId id="321" r:id="rId29"/>
    <p:sldId id="322" r:id="rId30"/>
    <p:sldId id="323" r:id="rId31"/>
    <p:sldId id="261" r:id="rId32"/>
    <p:sldId id="265" r:id="rId33"/>
    <p:sldId id="264" r:id="rId3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8" autoAdjust="0"/>
    <p:restoredTop sz="94994" autoAdjust="0"/>
  </p:normalViewPr>
  <p:slideViewPr>
    <p:cSldViewPr>
      <p:cViewPr varScale="1">
        <p:scale>
          <a:sx n="111" d="100"/>
          <a:sy n="111" d="100"/>
        </p:scale>
        <p:origin x="-1728" y="-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theme" Target="theme/theme1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F8F94-F310-4EE3-AF1D-A86CE5B21BFB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8F425-1971-45DB-A9ED-037F1DA84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206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AFE43-79E9-40CF-9C27-85BC68DCB82E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BD579-79A6-49E9-9115-1AF23116A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78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 1 Paper 2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775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 4 Paper 2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639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 3 Paper 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38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6670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841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324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1364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5448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36164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76195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1427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6679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931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270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0944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2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15763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07560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02951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5702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10059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9583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2729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3157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2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2AF2314-5C5B-4D65-B83D-B8DEC975FC89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9E0F49-1B3C-4F58-9C14-BFCEB774548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1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6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6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60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 Notation Quiz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 8 questions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On your whiteboard write the set notation for the shaded area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0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shaded?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39338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63688" y="4509119"/>
                <a:ext cx="90204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(</m:t>
                      </m:r>
                      <m:r>
                        <a:rPr lang="en-GB" sz="3200" b="0" i="1" smtClean="0">
                          <a:latin typeface="Cambria Math"/>
                        </a:rPr>
                        <m:t>𝐴</m:t>
                      </m:r>
                      <m:r>
                        <a:rPr lang="en-GB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509119"/>
                <a:ext cx="902042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96136" y="4509118"/>
                <a:ext cx="15841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(</m:t>
                      </m:r>
                      <m:r>
                        <a:rPr lang="en-GB" sz="2800" b="0" i="1" smtClean="0">
                          <a:latin typeface="Cambria Math"/>
                        </a:rPr>
                        <m:t>𝐴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509118"/>
                <a:ext cx="1584176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925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shaded?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820472" cy="291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87624" y="4437110"/>
                <a:ext cx="18285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(</m:t>
                      </m:r>
                      <m:r>
                        <a:rPr lang="en-GB" sz="3600" b="0" i="1" smtClean="0">
                          <a:latin typeface="Cambria Math"/>
                        </a:rPr>
                        <m:t>𝐴</m:t>
                      </m:r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437110"/>
                <a:ext cx="1828578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96136" y="4437110"/>
                <a:ext cx="11192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(</m:t>
                      </m:r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′)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437110"/>
                <a:ext cx="1119216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shaded?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101" y="1340768"/>
            <a:ext cx="5007155" cy="350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47864" y="5099275"/>
                <a:ext cx="176009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(</m:t>
                      </m:r>
                      <m:r>
                        <a:rPr lang="en-GB" sz="3200" b="0" i="1" smtClean="0">
                          <a:latin typeface="Cambria Math"/>
                        </a:rPr>
                        <m:t>𝐵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∩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099275"/>
                <a:ext cx="1760097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676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shaded?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900994" cy="382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19872" y="5517231"/>
                <a:ext cx="174945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(</m:t>
                      </m:r>
                      <m:r>
                        <a:rPr lang="en-GB" sz="3200" b="0" i="1" smtClean="0">
                          <a:latin typeface="Cambria Math"/>
                        </a:rPr>
                        <m:t>𝐴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517231"/>
                <a:ext cx="1749453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3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shaded?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19872" y="5517231"/>
                <a:ext cx="10320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517231"/>
                <a:ext cx="1032077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34" y="1556792"/>
            <a:ext cx="3777009" cy="365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99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shaded? 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96752"/>
            <a:ext cx="43916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63888" y="5517232"/>
                <a:ext cx="162659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(</m:t>
                      </m:r>
                      <m:r>
                        <a:rPr lang="en-GB" sz="3200" b="0" i="1" smtClean="0">
                          <a:latin typeface="Cambria Math"/>
                        </a:rPr>
                        <m:t>𝐴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𝐶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517232"/>
                <a:ext cx="1626599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595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79512" y="4595936"/>
            <a:ext cx="8712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Complete the Venn Diagram on your whiteboard </a:t>
            </a:r>
            <a:endParaRPr lang="en-GB" sz="2400" dirty="0" smtClean="0">
              <a:solidFill>
                <a:srgbClr val="000000"/>
              </a:solidFill>
            </a:endParaRP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19672" y="1876182"/>
            <a:ext cx="37702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900513" y="1876182"/>
            <a:ext cx="37702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211960" y="1876182"/>
            <a:ext cx="37702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5335615" y="3429000"/>
            <a:ext cx="37702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6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B050"/>
                </a:solidFill>
              </a:rPr>
              <a:t>Given that </a:t>
            </a:r>
            <a:r>
              <a:rPr lang="en-GB" dirty="0" smtClean="0">
                <a:solidFill>
                  <a:srgbClr val="000000"/>
                </a:solidFill>
              </a:rPr>
              <a:t>a person is selected who prefers milk, 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prefers </a:t>
            </a:r>
            <a:r>
              <a:rPr lang="en-GB" b="1" dirty="0" smtClean="0">
                <a:solidFill>
                  <a:srgbClr val="FF0000"/>
                </a:solidFill>
              </a:rPr>
              <a:t>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GB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𝑆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𝑔𝑖𝑣𝑒𝑛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54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B050"/>
                </a:solidFill>
              </a:rPr>
              <a:t>Given that </a:t>
            </a:r>
            <a:r>
              <a:rPr lang="en-GB" dirty="0" smtClean="0">
                <a:solidFill>
                  <a:srgbClr val="000000"/>
                </a:solidFill>
              </a:rPr>
              <a:t>a person is selected who prefers milk, 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prefers </a:t>
            </a:r>
            <a:r>
              <a:rPr lang="en-GB" b="1" dirty="0" smtClean="0">
                <a:solidFill>
                  <a:srgbClr val="FF0000"/>
                </a:solidFill>
              </a:rPr>
              <a:t>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GB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𝑆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𝑔𝑖𝑣𝑒𝑛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691364"/>
                <a:ext cx="2209900" cy="88690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2" y="223961"/>
            <a:ext cx="5571901" cy="381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51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0" t="38958"/>
          <a:stretch/>
        </p:blipFill>
        <p:spPr bwMode="auto">
          <a:xfrm>
            <a:off x="1661878" y="2492896"/>
            <a:ext cx="5157486" cy="298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6" y="620688"/>
            <a:ext cx="50405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5816" y="3873039"/>
            <a:ext cx="5760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87783" y="4725144"/>
            <a:ext cx="5760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5936" y="3872454"/>
            <a:ext cx="5760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04048" y="3872454"/>
            <a:ext cx="5760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16632"/>
            <a:ext cx="87849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In a class of 32 pupils: </a:t>
            </a:r>
          </a:p>
          <a:p>
            <a:endParaRPr lang="en-GB" sz="2000" dirty="0"/>
          </a:p>
          <a:p>
            <a:r>
              <a:rPr lang="en-GB" sz="2000" dirty="0" smtClean="0"/>
              <a:t>23 pupils have a brother </a:t>
            </a:r>
          </a:p>
          <a:p>
            <a:r>
              <a:rPr lang="en-GB" sz="2000" dirty="0" smtClean="0"/>
              <a:t>14 pupils have a brother and a sister </a:t>
            </a:r>
          </a:p>
          <a:p>
            <a:r>
              <a:rPr lang="en-GB" sz="2000" dirty="0" smtClean="0"/>
              <a:t>6 pupils have no brothers or sisters. </a:t>
            </a:r>
          </a:p>
          <a:p>
            <a:endParaRPr lang="en-GB" sz="2000" dirty="0"/>
          </a:p>
          <a:p>
            <a:r>
              <a:rPr lang="en-GB" sz="2000" dirty="0" smtClean="0"/>
              <a:t>Write the number of pupils who belong in each section of the Venn Diagram.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5708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4" t="37632"/>
          <a:stretch/>
        </p:blipFill>
        <p:spPr bwMode="auto">
          <a:xfrm>
            <a:off x="2027491" y="187025"/>
            <a:ext cx="4630710" cy="273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56195" y="3140967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Given that </a:t>
            </a:r>
            <a:r>
              <a:rPr lang="en-GB" sz="2000" dirty="0" smtClean="0"/>
              <a:t>a randomly selected pupil has a </a:t>
            </a:r>
            <a:r>
              <a:rPr lang="en-GB" sz="2000" b="1" dirty="0" smtClean="0"/>
              <a:t>sister</a:t>
            </a:r>
            <a:r>
              <a:rPr lang="en-GB" sz="2000" dirty="0" smtClean="0"/>
              <a:t>, what is the probability that they have a brother? 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7624" y="4437112"/>
                <a:ext cx="2124620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𝑆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𝑔𝑖𝑣𝑒𝑛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437112"/>
                <a:ext cx="2124620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87342" y="3140968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Given that </a:t>
            </a:r>
            <a:r>
              <a:rPr lang="en-GB" sz="2000" dirty="0" smtClean="0"/>
              <a:t>a randomly selected pupil has a</a:t>
            </a:r>
            <a:r>
              <a:rPr lang="en-GB" sz="2000" b="1" dirty="0" smtClean="0"/>
              <a:t> brother</a:t>
            </a:r>
            <a:r>
              <a:rPr lang="en-GB" sz="2000" dirty="0" smtClean="0"/>
              <a:t>, what is the probability that they have a sister? 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64088" y="4437112"/>
                <a:ext cx="2156808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𝑔𝑖𝑣𝑒𝑛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4437112"/>
                <a:ext cx="2156808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2915816" y="620688"/>
            <a:ext cx="1872208" cy="1910618"/>
          </a:xfrm>
          <a:prstGeom prst="ellipse">
            <a:avLst/>
          </a:prstGeom>
          <a:solidFill>
            <a:srgbClr val="FFFF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045909" y="1301783"/>
            <a:ext cx="593874" cy="648072"/>
          </a:xfrm>
          <a:prstGeom prst="ellipse">
            <a:avLst/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41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59611E-6 L 0.11024 -0.002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2" grpId="0" animBg="1"/>
      <p:bldP spid="2" grpId="1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Practise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/>
              <a:t>1. </a:t>
            </a:r>
            <a:r>
              <a:rPr lang="en-GB" sz="1400" dirty="0" smtClean="0"/>
              <a:t>90 </a:t>
            </a:r>
            <a:r>
              <a:rPr lang="en-GB" sz="1400" dirty="0"/>
              <a:t>children were asked what type of bottled water they took to school. </a:t>
            </a:r>
          </a:p>
          <a:p>
            <a:pPr marL="0" indent="0">
              <a:buNone/>
            </a:pPr>
            <a:r>
              <a:rPr lang="en-GB" sz="1400" dirty="0" smtClean="0"/>
              <a:t>Their </a:t>
            </a:r>
            <a:r>
              <a:rPr lang="en-GB" sz="1400" dirty="0"/>
              <a:t>replies are as follows:</a:t>
            </a:r>
          </a:p>
          <a:p>
            <a:pPr marL="0" indent="0">
              <a:buNone/>
            </a:pPr>
            <a:r>
              <a:rPr lang="en-GB" sz="1400" dirty="0"/>
              <a:t>		52  took sparkling water</a:t>
            </a:r>
          </a:p>
          <a:p>
            <a:pPr marL="0" indent="0">
              <a:buNone/>
            </a:pPr>
            <a:r>
              <a:rPr lang="en-GB" sz="1400" dirty="0"/>
              <a:t>		36  took still water</a:t>
            </a:r>
          </a:p>
          <a:p>
            <a:pPr marL="0" indent="0">
              <a:buNone/>
            </a:pPr>
            <a:r>
              <a:rPr lang="en-GB" sz="1400" dirty="0"/>
              <a:t>		14  took both types of </a:t>
            </a:r>
            <a:r>
              <a:rPr lang="en-GB" sz="1400" dirty="0" smtClean="0"/>
              <a:t>water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(a)   Show this information on a Venn diagram.</a:t>
            </a:r>
          </a:p>
          <a:p>
            <a:pPr marL="0" indent="0">
              <a:buNone/>
            </a:pPr>
            <a:r>
              <a:rPr lang="en-GB" sz="1400" dirty="0"/>
              <a:t>(b)   </a:t>
            </a:r>
            <a:r>
              <a:rPr lang="en-GB" sz="1400" b="1" dirty="0"/>
              <a:t>Given that </a:t>
            </a:r>
            <a:r>
              <a:rPr lang="en-GB" sz="1400" dirty="0"/>
              <a:t>a child takes sparkling water, find the probability that this child also takes still water.</a:t>
            </a:r>
          </a:p>
          <a:p>
            <a:pPr marL="0" indent="0">
              <a:buNone/>
            </a:pPr>
            <a:r>
              <a:rPr lang="en-GB" sz="1400" dirty="0"/>
              <a:t>(c)   </a:t>
            </a:r>
            <a:r>
              <a:rPr lang="en-GB" sz="1400" b="1" dirty="0"/>
              <a:t>Given that </a:t>
            </a:r>
            <a:r>
              <a:rPr lang="en-GB" sz="1400" dirty="0"/>
              <a:t>a child takes still water, find the probability that this child also takes sparkling water.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2. </a:t>
            </a:r>
            <a:r>
              <a:rPr lang="en-GB" sz="1400" dirty="0" smtClean="0"/>
              <a:t>In </a:t>
            </a:r>
            <a:r>
              <a:rPr lang="en-GB" sz="1400" dirty="0"/>
              <a:t>a group of 40 students 6 are left-handed, 18 have size 8 feet and 2 are left-handed with size 8 feet. </a:t>
            </a:r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(a)   Find the probability that a student is left-handed or has size 8 feet,</a:t>
            </a:r>
          </a:p>
          <a:p>
            <a:pPr marL="0" indent="0">
              <a:buNone/>
            </a:pPr>
            <a:r>
              <a:rPr lang="en-GB" sz="1400" dirty="0"/>
              <a:t>(b)   </a:t>
            </a:r>
            <a:r>
              <a:rPr lang="en-GB" sz="1400" b="1" dirty="0"/>
              <a:t>Given that </a:t>
            </a:r>
            <a:r>
              <a:rPr lang="en-GB" sz="1400" dirty="0"/>
              <a:t>the student is left-handed, find the probability that a student has size 8 feet.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3. </a:t>
            </a:r>
            <a:r>
              <a:rPr lang="en-GB" sz="1400" dirty="0" smtClean="0"/>
              <a:t>In </a:t>
            </a:r>
            <a:r>
              <a:rPr lang="en-GB" sz="1400" dirty="0"/>
              <a:t>a survey 100 people were asked whether they watched snooker or cricket when it was on TV.</a:t>
            </a:r>
          </a:p>
          <a:p>
            <a:pPr marL="0" indent="0">
              <a:buNone/>
            </a:pPr>
            <a:r>
              <a:rPr lang="en-GB" sz="1400" dirty="0"/>
              <a:t>20 watched neither, 75 watched snooker, 32 watched cricket.</a:t>
            </a:r>
          </a:p>
          <a:p>
            <a:pPr marL="0" indent="0">
              <a:buNone/>
            </a:pPr>
            <a:r>
              <a:rPr lang="en-GB" sz="1400" dirty="0"/>
              <a:t>A person is selected at random</a:t>
            </a:r>
            <a:r>
              <a:rPr lang="en-GB" sz="1400" dirty="0" smtClean="0"/>
              <a:t>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(a)   Find the probability that this person watched both cricket and snooker.</a:t>
            </a:r>
          </a:p>
          <a:p>
            <a:pPr marL="0" indent="0">
              <a:buNone/>
            </a:pPr>
            <a:r>
              <a:rPr lang="en-GB" sz="1400" dirty="0"/>
              <a:t>(b)   </a:t>
            </a:r>
            <a:r>
              <a:rPr lang="en-GB" sz="1400" b="1" dirty="0"/>
              <a:t>Given that </a:t>
            </a:r>
            <a:r>
              <a:rPr lang="en-GB" sz="1400" dirty="0"/>
              <a:t>this person watched snooker, work out the probability that this person watched cricket. 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5649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504" y="120527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 smtClean="0"/>
              <a:t>4. </a:t>
            </a:r>
            <a:r>
              <a:rPr lang="en-GB" sz="1200" dirty="0" smtClean="0"/>
              <a:t>There </a:t>
            </a:r>
            <a:r>
              <a:rPr lang="en-GB" sz="1200" dirty="0"/>
              <a:t>are 180 students at a college following a general course in computing. </a:t>
            </a:r>
          </a:p>
          <a:p>
            <a:r>
              <a:rPr lang="en-GB" sz="1200" dirty="0" smtClean="0"/>
              <a:t>Students </a:t>
            </a:r>
            <a:r>
              <a:rPr lang="en-GB" sz="1200" dirty="0"/>
              <a:t>on this course can choose to take up to three extra options.</a:t>
            </a:r>
          </a:p>
          <a:p>
            <a:r>
              <a:rPr lang="en-GB" sz="1200" dirty="0"/>
              <a:t>112  take systems support</a:t>
            </a:r>
          </a:p>
          <a:p>
            <a:r>
              <a:rPr lang="en-GB" sz="1200" dirty="0"/>
              <a:t>  70  take developing software</a:t>
            </a:r>
          </a:p>
          <a:p>
            <a:r>
              <a:rPr lang="en-GB" sz="1200" dirty="0"/>
              <a:t>  81  take networking</a:t>
            </a:r>
          </a:p>
          <a:p>
            <a:r>
              <a:rPr lang="en-GB" sz="1200" dirty="0"/>
              <a:t>  35  take developing software and systems support</a:t>
            </a:r>
          </a:p>
          <a:p>
            <a:r>
              <a:rPr lang="en-GB" sz="1200" dirty="0"/>
              <a:t>  28  take networking and developing software</a:t>
            </a:r>
          </a:p>
          <a:p>
            <a:r>
              <a:rPr lang="en-GB" sz="1200" dirty="0"/>
              <a:t>  40  take systems support and networking</a:t>
            </a:r>
          </a:p>
          <a:p>
            <a:r>
              <a:rPr lang="en-GB" sz="1200" dirty="0"/>
              <a:t>    4  take all three extra </a:t>
            </a:r>
            <a:r>
              <a:rPr lang="en-GB" sz="1200" dirty="0" smtClean="0"/>
              <a:t>options</a:t>
            </a:r>
          </a:p>
          <a:p>
            <a:endParaRPr lang="en-GB" sz="1200" dirty="0"/>
          </a:p>
          <a:p>
            <a:pPr marL="228600" indent="-228600">
              <a:buAutoNum type="alphaLcParenBoth"/>
            </a:pPr>
            <a:r>
              <a:rPr lang="en-GB" sz="1200" dirty="0" smtClean="0"/>
              <a:t>Draw </a:t>
            </a:r>
            <a:r>
              <a:rPr lang="en-GB" sz="1200" dirty="0"/>
              <a:t>a Venn diagram to show this information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A student from the course is chosen at random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(b)   Find the probability that this student takes</a:t>
            </a:r>
          </a:p>
          <a:p>
            <a:r>
              <a:rPr lang="en-GB" sz="1200" dirty="0"/>
              <a:t>        (i)   none of the three extra options,                  (ii)   networking only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Students who want to become technicians take systems support and networking. </a:t>
            </a:r>
            <a:endParaRPr lang="en-GB" sz="1200" dirty="0" smtClean="0"/>
          </a:p>
          <a:p>
            <a:endParaRPr lang="en-GB" sz="1200" dirty="0"/>
          </a:p>
          <a:p>
            <a:r>
              <a:rPr lang="en-GB" sz="1200" dirty="0"/>
              <a:t>(c)   </a:t>
            </a:r>
            <a:r>
              <a:rPr lang="en-GB" sz="1200" b="1" dirty="0"/>
              <a:t>Given that </a:t>
            </a:r>
            <a:r>
              <a:rPr lang="en-GB" sz="1200" dirty="0"/>
              <a:t>a randomly chosen student wants to become a technician, find the probability that this student takes all three extra options.</a:t>
            </a:r>
          </a:p>
          <a:p>
            <a:r>
              <a:rPr lang="en-GB" sz="1200" dirty="0"/>
              <a:t> </a:t>
            </a:r>
          </a:p>
          <a:p>
            <a:r>
              <a:rPr lang="en-GB" sz="1200" b="1" dirty="0" smtClean="0"/>
              <a:t>5</a:t>
            </a:r>
            <a:r>
              <a:rPr lang="en-GB" sz="1200" dirty="0" smtClean="0"/>
              <a:t>. 100 </a:t>
            </a:r>
            <a:r>
              <a:rPr lang="en-GB" sz="1200" dirty="0"/>
              <a:t>people were asked which sports they watched on television. </a:t>
            </a:r>
          </a:p>
          <a:p>
            <a:r>
              <a:rPr lang="en-GB" sz="1200" dirty="0"/>
              <a:t>	Here are the results.</a:t>
            </a:r>
          </a:p>
          <a:p>
            <a:r>
              <a:rPr lang="en-GB" sz="1200" dirty="0"/>
              <a:t>	36 people watched cricket </a:t>
            </a:r>
            <a:br>
              <a:rPr lang="en-GB" sz="1200" dirty="0"/>
            </a:br>
            <a:r>
              <a:rPr lang="en-GB" sz="1200" dirty="0"/>
              <a:t>	28 people watched rugby </a:t>
            </a:r>
            <a:br>
              <a:rPr lang="en-GB" sz="1200" dirty="0"/>
            </a:br>
            <a:r>
              <a:rPr lang="en-GB" sz="1200" dirty="0"/>
              <a:t>	36 people watched football </a:t>
            </a:r>
            <a:br>
              <a:rPr lang="en-GB" sz="1200" dirty="0"/>
            </a:br>
            <a:r>
              <a:rPr lang="en-GB" sz="1200" dirty="0"/>
              <a:t>	17 people watched both cricket and rugby </a:t>
            </a:r>
            <a:br>
              <a:rPr lang="en-GB" sz="1200" dirty="0"/>
            </a:br>
            <a:r>
              <a:rPr lang="en-GB" sz="1200" dirty="0"/>
              <a:t>	19 people watched both cricket and football</a:t>
            </a:r>
            <a:br>
              <a:rPr lang="en-GB" sz="1200" dirty="0"/>
            </a:br>
            <a:r>
              <a:rPr lang="en-GB" sz="1200" dirty="0"/>
              <a:t>	15 people watched both rugby and football </a:t>
            </a:r>
            <a:br>
              <a:rPr lang="en-GB" sz="1200" dirty="0"/>
            </a:br>
            <a:r>
              <a:rPr lang="en-GB" sz="1200" dirty="0"/>
              <a:t>	10 people watched all three sports</a:t>
            </a:r>
          </a:p>
          <a:p>
            <a:r>
              <a:rPr lang="en-GB" sz="1200" dirty="0"/>
              <a:t>(a)   Draw a Venn diagram to show this information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r>
              <a:rPr lang="en-GB" sz="1200" dirty="0"/>
              <a:t>One of the 100 people is selected at random.</a:t>
            </a:r>
          </a:p>
          <a:p>
            <a:r>
              <a:rPr lang="en-GB" sz="1200" dirty="0"/>
              <a:t>(b)   </a:t>
            </a:r>
            <a:r>
              <a:rPr lang="en-GB" sz="1200" b="1" dirty="0"/>
              <a:t>Given that </a:t>
            </a:r>
            <a:r>
              <a:rPr lang="en-GB" sz="1200" dirty="0"/>
              <a:t>a person watches cricket, find the probability that this person also watches football.</a:t>
            </a:r>
          </a:p>
          <a:p>
            <a:r>
              <a:rPr lang="en-GB" sz="1200" dirty="0"/>
              <a:t>(c)   </a:t>
            </a:r>
            <a:r>
              <a:rPr lang="en-GB" sz="1200" b="1" dirty="0"/>
              <a:t>Given that </a:t>
            </a:r>
            <a:r>
              <a:rPr lang="en-GB" sz="1200" dirty="0"/>
              <a:t>a person watches at least one of the sports, find the probability that this person watches all three.</a:t>
            </a:r>
          </a:p>
        </p:txBody>
      </p:sp>
    </p:spTree>
    <p:extLst>
      <p:ext uri="{BB962C8B-B14F-4D97-AF65-F5344CB8AC3E}">
        <p14:creationId xmlns:p14="http://schemas.microsoft.com/office/powerpoint/2010/main" val="329699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05245"/>
            <a:ext cx="2592288" cy="487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5"/>
            <a:ext cx="237172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7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Exam Questions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317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064896" cy="621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4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0"/>
            <a:ext cx="6984776" cy="639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18184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43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459</TotalTime>
  <Words>617</Words>
  <Application>Microsoft Office PowerPoint</Application>
  <PresentationFormat>On-screen Show (4:3)</PresentationFormat>
  <Paragraphs>141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1_Archway</vt:lpstr>
      <vt:lpstr>Set Notation Quiz </vt:lpstr>
      <vt:lpstr>What is shaded?</vt:lpstr>
      <vt:lpstr>What is shaded?</vt:lpstr>
      <vt:lpstr>What is shaded?</vt:lpstr>
      <vt:lpstr>What is shaded?</vt:lpstr>
      <vt:lpstr>What is shaded?</vt:lpstr>
      <vt:lpstr>What is shaded?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Further Practise </vt:lpstr>
      <vt:lpstr>PowerPoint Presentation</vt:lpstr>
      <vt:lpstr>Mark your work </vt:lpstr>
      <vt:lpstr>Exam Questions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34</cp:revision>
  <cp:lastPrinted>2019-01-18T12:47:03Z</cp:lastPrinted>
  <dcterms:created xsi:type="dcterms:W3CDTF">2018-01-25T08:10:47Z</dcterms:created>
  <dcterms:modified xsi:type="dcterms:W3CDTF">2019-09-19T13:33:44Z</dcterms:modified>
</cp:coreProperties>
</file>