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4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5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6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8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9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0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1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2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3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4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25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26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27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28.xml" ContentType="application/vnd.openxmlformats-officedocument.theme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29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30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1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32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theme/theme33.xml" ContentType="application/vnd.openxmlformats-officedocument.theme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34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35.xml" ContentType="application/vnd.openxmlformats-officedocument.theme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36.xml" ContentType="application/vnd.openxmlformats-officedocument.theme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theme/theme37.xml" ContentType="application/vnd.openxmlformats-officedocument.theme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theme/theme38.xml" ContentType="application/vnd.openxmlformats-officedocument.theme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theme/theme39.xml" ContentType="application/vnd.openxmlformats-officedocument.theme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theme/theme40.xml" ContentType="application/vnd.openxmlformats-officedocument.theme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theme/theme41.xml" ContentType="application/vnd.openxmlformats-officedocument.theme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18" r:id="rId2"/>
    <p:sldMasterId id="2147483730" r:id="rId3"/>
    <p:sldMasterId id="2147483742" r:id="rId4"/>
    <p:sldMasterId id="2147483754" r:id="rId5"/>
    <p:sldMasterId id="2147483766" r:id="rId6"/>
    <p:sldMasterId id="2147483778" r:id="rId7"/>
    <p:sldMasterId id="2147483790" r:id="rId8"/>
    <p:sldMasterId id="2147483802" r:id="rId9"/>
    <p:sldMasterId id="2147483814" r:id="rId10"/>
    <p:sldMasterId id="2147483826" r:id="rId11"/>
    <p:sldMasterId id="2147483838" r:id="rId12"/>
    <p:sldMasterId id="2147483850" r:id="rId13"/>
    <p:sldMasterId id="2147483862" r:id="rId14"/>
    <p:sldMasterId id="2147483883" r:id="rId15"/>
    <p:sldMasterId id="2147483895" r:id="rId16"/>
    <p:sldMasterId id="2147483907" r:id="rId17"/>
    <p:sldMasterId id="2147483919" r:id="rId18"/>
    <p:sldMasterId id="2147483931" r:id="rId19"/>
    <p:sldMasterId id="2147483943" r:id="rId20"/>
    <p:sldMasterId id="2147483955" r:id="rId21"/>
    <p:sldMasterId id="2147483967" r:id="rId22"/>
    <p:sldMasterId id="2147483979" r:id="rId23"/>
    <p:sldMasterId id="2147483991" r:id="rId24"/>
    <p:sldMasterId id="2147484003" r:id="rId25"/>
    <p:sldMasterId id="2147484015" r:id="rId26"/>
    <p:sldMasterId id="2147484027" r:id="rId27"/>
    <p:sldMasterId id="2147484039" r:id="rId28"/>
    <p:sldMasterId id="2147484051" r:id="rId29"/>
    <p:sldMasterId id="2147484063" r:id="rId30"/>
    <p:sldMasterId id="2147484075" r:id="rId31"/>
    <p:sldMasterId id="2147484087" r:id="rId32"/>
    <p:sldMasterId id="2147484099" r:id="rId33"/>
    <p:sldMasterId id="2147484111" r:id="rId34"/>
    <p:sldMasterId id="2147484123" r:id="rId35"/>
    <p:sldMasterId id="2147484135" r:id="rId36"/>
    <p:sldMasterId id="2147484147" r:id="rId37"/>
    <p:sldMasterId id="2147484159" r:id="rId38"/>
    <p:sldMasterId id="2147484171" r:id="rId39"/>
    <p:sldMasterId id="2147484183" r:id="rId40"/>
    <p:sldMasterId id="2147484195" r:id="rId41"/>
    <p:sldMasterId id="2147484213" r:id="rId42"/>
  </p:sldMasterIdLst>
  <p:notesMasterIdLst>
    <p:notesMasterId r:id="rId61"/>
  </p:notesMasterIdLst>
  <p:handoutMasterIdLst>
    <p:handoutMasterId r:id="rId62"/>
  </p:handoutMasterIdLst>
  <p:sldIdLst>
    <p:sldId id="330" r:id="rId43"/>
    <p:sldId id="356" r:id="rId44"/>
    <p:sldId id="337" r:id="rId45"/>
    <p:sldId id="357" r:id="rId46"/>
    <p:sldId id="358" r:id="rId47"/>
    <p:sldId id="360" r:id="rId48"/>
    <p:sldId id="361" r:id="rId49"/>
    <p:sldId id="353" r:id="rId50"/>
    <p:sldId id="362" r:id="rId51"/>
    <p:sldId id="363" r:id="rId52"/>
    <p:sldId id="364" r:id="rId53"/>
    <p:sldId id="365" r:id="rId54"/>
    <p:sldId id="369" r:id="rId55"/>
    <p:sldId id="370" r:id="rId56"/>
    <p:sldId id="371" r:id="rId57"/>
    <p:sldId id="366" r:id="rId58"/>
    <p:sldId id="367" r:id="rId59"/>
    <p:sldId id="368" r:id="rId6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1E3"/>
    <a:srgbClr val="D5E1EF"/>
    <a:srgbClr val="FF0066"/>
    <a:srgbClr val="CCCC00"/>
    <a:srgbClr val="FF66CC"/>
    <a:srgbClr val="00FF00"/>
    <a:srgbClr val="DB8A31"/>
    <a:srgbClr val="FFD700"/>
    <a:srgbClr val="00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849" autoAdjust="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" Target="slides/slide5.xml"/><Relationship Id="rId50" Type="http://schemas.openxmlformats.org/officeDocument/2006/relationships/slide" Target="slides/slide8.xml"/><Relationship Id="rId55" Type="http://schemas.openxmlformats.org/officeDocument/2006/relationships/slide" Target="slides/slide13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3.xml"/><Relationship Id="rId53" Type="http://schemas.openxmlformats.org/officeDocument/2006/relationships/slide" Target="slides/slide11.xml"/><Relationship Id="rId58" Type="http://schemas.openxmlformats.org/officeDocument/2006/relationships/slide" Target="slides/slide16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" Target="slides/slide1.xml"/><Relationship Id="rId48" Type="http://schemas.openxmlformats.org/officeDocument/2006/relationships/slide" Target="slides/slide6.xml"/><Relationship Id="rId56" Type="http://schemas.openxmlformats.org/officeDocument/2006/relationships/slide" Target="slides/slide14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4.xml"/><Relationship Id="rId59" Type="http://schemas.openxmlformats.org/officeDocument/2006/relationships/slide" Target="slides/slide1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12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7.xml"/><Relationship Id="rId57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2.xml"/><Relationship Id="rId52" Type="http://schemas.openxmlformats.org/officeDocument/2006/relationships/slide" Target="slides/slide10.xml"/><Relationship Id="rId60" Type="http://schemas.openxmlformats.org/officeDocument/2006/relationships/slide" Target="slides/slide18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1A247-4668-4441-A382-863AD212E91D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90521-24DF-4DA5-80EE-F3AB31EC2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620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CEFF4-E046-4FCD-A42F-D4CC927F9A66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7CB5B-B4D2-48A0-A469-22DF8A18F4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80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llaboutmaths.aqa.org.uk/attachments/5626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llaboutmaths.aqa.org.uk/attachments/5626.pdf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/>
              <a:pPr/>
              <a:t>1</a:t>
            </a:fld>
            <a:endParaRPr lang="en-GB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/>
              <a:pPr/>
              <a:t>3</a:t>
            </a:fld>
            <a:endParaRPr lang="en-GB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219B3-AA8C-4736-BA6A-B68637A4AA36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070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AQA </a:t>
            </a:r>
            <a:r>
              <a:rPr lang="en-GB" dirty="0" smtClean="0">
                <a:hlinkClick r:id="rId3"/>
              </a:rPr>
              <a:t>https://allaboutmaths.aqa.org.uk/attachments/5626.pdf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7CB5B-B4D2-48A0-A469-22DF8A18F4F4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048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61D47-B764-485B-9E9D-BD072E47CFD6}" type="slidenum">
              <a:rPr lang="en-GB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AQA </a:t>
            </a:r>
            <a:r>
              <a:rPr lang="en-GB" dirty="0" smtClean="0">
                <a:hlinkClick r:id="rId3"/>
              </a:rPr>
              <a:t>https://allaboutmaths.aqa.org.uk/attachments/5626.pdf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7CB5B-B4D2-48A0-A469-22DF8A18F4F4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4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5383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228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000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10747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81162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091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49596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5550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33476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2959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9507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75685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15838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4690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51537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12961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67208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01763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9514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528722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7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01284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3287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1958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10764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28434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48264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88452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762079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5502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334599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135314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292283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59208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118211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37498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6521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3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69184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654866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705181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2297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40580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2103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608476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54124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85063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234244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458952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123355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708062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654878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641900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4103370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820057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8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theme" Target="../theme/theme14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7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94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305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316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14.xml"/><Relationship Id="rId10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27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21.xml"/><Relationship Id="rId6" Type="http://schemas.openxmlformats.org/officeDocument/2006/relationships/slideLayout" Target="../slideLayouts/slideLayout326.xml"/><Relationship Id="rId11" Type="http://schemas.openxmlformats.org/officeDocument/2006/relationships/slideLayout" Target="../slideLayouts/slideLayout331.xml"/><Relationship Id="rId5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24.xml"/><Relationship Id="rId9" Type="http://schemas.openxmlformats.org/officeDocument/2006/relationships/slideLayout" Target="../slideLayouts/slideLayout32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38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6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54.xml"/><Relationship Id="rId6" Type="http://schemas.openxmlformats.org/officeDocument/2006/relationships/slideLayout" Target="../slideLayouts/slideLayout359.xml"/><Relationship Id="rId11" Type="http://schemas.openxmlformats.org/officeDocument/2006/relationships/slideLayout" Target="../slideLayouts/slideLayout364.xml"/><Relationship Id="rId5" Type="http://schemas.openxmlformats.org/officeDocument/2006/relationships/slideLayout" Target="../slideLayouts/slideLayout358.xml"/><Relationship Id="rId10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57.xml"/><Relationship Id="rId9" Type="http://schemas.openxmlformats.org/officeDocument/2006/relationships/slideLayout" Target="../slideLayouts/slideLayout36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7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8.xml"/><Relationship Id="rId7" Type="http://schemas.openxmlformats.org/officeDocument/2006/relationships/slideLayout" Target="../slideLayouts/slideLayout38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77.xml"/><Relationship Id="rId1" Type="http://schemas.openxmlformats.org/officeDocument/2006/relationships/slideLayout" Target="../slideLayouts/slideLayout376.xml"/><Relationship Id="rId6" Type="http://schemas.openxmlformats.org/officeDocument/2006/relationships/slideLayout" Target="../slideLayouts/slideLayout381.xml"/><Relationship Id="rId11" Type="http://schemas.openxmlformats.org/officeDocument/2006/relationships/slideLayout" Target="../slideLayouts/slideLayout386.xml"/><Relationship Id="rId5" Type="http://schemas.openxmlformats.org/officeDocument/2006/relationships/slideLayout" Target="../slideLayouts/slideLayout380.xml"/><Relationship Id="rId10" Type="http://schemas.openxmlformats.org/officeDocument/2006/relationships/slideLayout" Target="../slideLayouts/slideLayout385.xml"/><Relationship Id="rId4" Type="http://schemas.openxmlformats.org/officeDocument/2006/relationships/slideLayout" Target="../slideLayouts/slideLayout379.xml"/><Relationship Id="rId9" Type="http://schemas.openxmlformats.org/officeDocument/2006/relationships/slideLayout" Target="../slideLayouts/slideLayout38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9.xml"/><Relationship Id="rId7" Type="http://schemas.openxmlformats.org/officeDocument/2006/relationships/slideLayout" Target="../slideLayouts/slideLayout39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88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0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40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98.xml"/><Relationship Id="rId6" Type="http://schemas.openxmlformats.org/officeDocument/2006/relationships/slideLayout" Target="../slideLayouts/slideLayout403.xml"/><Relationship Id="rId11" Type="http://schemas.openxmlformats.org/officeDocument/2006/relationships/slideLayout" Target="../slideLayouts/slideLayout408.xml"/><Relationship Id="rId5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407.xml"/><Relationship Id="rId4" Type="http://schemas.openxmlformats.org/officeDocument/2006/relationships/slideLayout" Target="../slideLayouts/slideLayout401.xml"/><Relationship Id="rId9" Type="http://schemas.openxmlformats.org/officeDocument/2006/relationships/slideLayout" Target="../slideLayouts/slideLayout40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410.xml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0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2.xml"/><Relationship Id="rId7" Type="http://schemas.openxmlformats.org/officeDocument/2006/relationships/slideLayout" Target="../slideLayouts/slideLayout42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21.xml"/><Relationship Id="rId1" Type="http://schemas.openxmlformats.org/officeDocument/2006/relationships/slideLayout" Target="../slideLayouts/slideLayout420.xml"/><Relationship Id="rId6" Type="http://schemas.openxmlformats.org/officeDocument/2006/relationships/slideLayout" Target="../slideLayouts/slideLayout425.xml"/><Relationship Id="rId11" Type="http://schemas.openxmlformats.org/officeDocument/2006/relationships/slideLayout" Target="../slideLayouts/slideLayout430.xml"/><Relationship Id="rId5" Type="http://schemas.openxmlformats.org/officeDocument/2006/relationships/slideLayout" Target="../slideLayouts/slideLayout424.xml"/><Relationship Id="rId10" Type="http://schemas.openxmlformats.org/officeDocument/2006/relationships/slideLayout" Target="../slideLayouts/slideLayout429.xml"/><Relationship Id="rId4" Type="http://schemas.openxmlformats.org/officeDocument/2006/relationships/slideLayout" Target="../slideLayouts/slideLayout423.xml"/><Relationship Id="rId9" Type="http://schemas.openxmlformats.org/officeDocument/2006/relationships/slideLayout" Target="../slideLayouts/slideLayout42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3.xml"/><Relationship Id="rId7" Type="http://schemas.openxmlformats.org/officeDocument/2006/relationships/slideLayout" Target="../slideLayouts/slideLayout43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32.xml"/><Relationship Id="rId1" Type="http://schemas.openxmlformats.org/officeDocument/2006/relationships/slideLayout" Target="../slideLayouts/slideLayout431.xml"/><Relationship Id="rId6" Type="http://schemas.openxmlformats.org/officeDocument/2006/relationships/slideLayout" Target="../slideLayouts/slideLayout436.xml"/><Relationship Id="rId11" Type="http://schemas.openxmlformats.org/officeDocument/2006/relationships/slideLayout" Target="../slideLayouts/slideLayout441.xml"/><Relationship Id="rId5" Type="http://schemas.openxmlformats.org/officeDocument/2006/relationships/slideLayout" Target="../slideLayouts/slideLayout435.xml"/><Relationship Id="rId10" Type="http://schemas.openxmlformats.org/officeDocument/2006/relationships/slideLayout" Target="../slideLayouts/slideLayout440.xml"/><Relationship Id="rId4" Type="http://schemas.openxmlformats.org/officeDocument/2006/relationships/slideLayout" Target="../slideLayouts/slideLayout434.xml"/><Relationship Id="rId9" Type="http://schemas.openxmlformats.org/officeDocument/2006/relationships/slideLayout" Target="../slideLayouts/slideLayout43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4.xml"/><Relationship Id="rId7" Type="http://schemas.openxmlformats.org/officeDocument/2006/relationships/slideLayout" Target="../slideLayouts/slideLayout44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43.xml"/><Relationship Id="rId1" Type="http://schemas.openxmlformats.org/officeDocument/2006/relationships/slideLayout" Target="../slideLayouts/slideLayout442.xml"/><Relationship Id="rId6" Type="http://schemas.openxmlformats.org/officeDocument/2006/relationships/slideLayout" Target="../slideLayouts/slideLayout447.xml"/><Relationship Id="rId11" Type="http://schemas.openxmlformats.org/officeDocument/2006/relationships/slideLayout" Target="../slideLayouts/slideLayout452.xml"/><Relationship Id="rId5" Type="http://schemas.openxmlformats.org/officeDocument/2006/relationships/slideLayout" Target="../slideLayouts/slideLayout446.xml"/><Relationship Id="rId10" Type="http://schemas.openxmlformats.org/officeDocument/2006/relationships/slideLayout" Target="../slideLayouts/slideLayout451.xml"/><Relationship Id="rId4" Type="http://schemas.openxmlformats.org/officeDocument/2006/relationships/slideLayout" Target="../slideLayouts/slideLayout445.xml"/><Relationship Id="rId9" Type="http://schemas.openxmlformats.org/officeDocument/2006/relationships/slideLayout" Target="../slideLayouts/slideLayout45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0.xml"/><Relationship Id="rId13" Type="http://schemas.openxmlformats.org/officeDocument/2006/relationships/slideLayout" Target="../slideLayouts/slideLayout465.xml"/><Relationship Id="rId18" Type="http://schemas.openxmlformats.org/officeDocument/2006/relationships/theme" Target="../theme/theme41.xml"/><Relationship Id="rId3" Type="http://schemas.openxmlformats.org/officeDocument/2006/relationships/slideLayout" Target="../slideLayouts/slideLayout455.xml"/><Relationship Id="rId7" Type="http://schemas.openxmlformats.org/officeDocument/2006/relationships/slideLayout" Target="../slideLayouts/slideLayout459.xml"/><Relationship Id="rId12" Type="http://schemas.openxmlformats.org/officeDocument/2006/relationships/slideLayout" Target="../slideLayouts/slideLayout464.xml"/><Relationship Id="rId17" Type="http://schemas.openxmlformats.org/officeDocument/2006/relationships/slideLayout" Target="../slideLayouts/slideLayout469.xml"/><Relationship Id="rId2" Type="http://schemas.openxmlformats.org/officeDocument/2006/relationships/slideLayout" Target="../slideLayouts/slideLayout454.xml"/><Relationship Id="rId16" Type="http://schemas.openxmlformats.org/officeDocument/2006/relationships/slideLayout" Target="../slideLayouts/slideLayout468.xml"/><Relationship Id="rId1" Type="http://schemas.openxmlformats.org/officeDocument/2006/relationships/slideLayout" Target="../slideLayouts/slideLayout453.xml"/><Relationship Id="rId6" Type="http://schemas.openxmlformats.org/officeDocument/2006/relationships/slideLayout" Target="../slideLayouts/slideLayout458.xml"/><Relationship Id="rId11" Type="http://schemas.openxmlformats.org/officeDocument/2006/relationships/slideLayout" Target="../slideLayouts/slideLayout463.xml"/><Relationship Id="rId5" Type="http://schemas.openxmlformats.org/officeDocument/2006/relationships/slideLayout" Target="../slideLayouts/slideLayout457.xml"/><Relationship Id="rId1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6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56.xml"/><Relationship Id="rId9" Type="http://schemas.openxmlformats.org/officeDocument/2006/relationships/slideLayout" Target="../slideLayouts/slideLayout461.xml"/><Relationship Id="rId14" Type="http://schemas.openxmlformats.org/officeDocument/2006/relationships/slideLayout" Target="../slideLayouts/slideLayout466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7.xml"/><Relationship Id="rId13" Type="http://schemas.openxmlformats.org/officeDocument/2006/relationships/slideLayout" Target="../slideLayouts/slideLayout482.xml"/><Relationship Id="rId18" Type="http://schemas.openxmlformats.org/officeDocument/2006/relationships/slideLayout" Target="../slideLayouts/slideLayout487.xml"/><Relationship Id="rId3" Type="http://schemas.openxmlformats.org/officeDocument/2006/relationships/slideLayout" Target="../slideLayouts/slideLayout472.xml"/><Relationship Id="rId21" Type="http://schemas.openxmlformats.org/officeDocument/2006/relationships/theme" Target="../theme/theme42.xml"/><Relationship Id="rId7" Type="http://schemas.openxmlformats.org/officeDocument/2006/relationships/slideLayout" Target="../slideLayouts/slideLayout476.xml"/><Relationship Id="rId12" Type="http://schemas.openxmlformats.org/officeDocument/2006/relationships/slideLayout" Target="../slideLayouts/slideLayout481.xml"/><Relationship Id="rId17" Type="http://schemas.openxmlformats.org/officeDocument/2006/relationships/slideLayout" Target="../slideLayouts/slideLayout486.xml"/><Relationship Id="rId2" Type="http://schemas.openxmlformats.org/officeDocument/2006/relationships/slideLayout" Target="../slideLayouts/slideLayout471.xml"/><Relationship Id="rId16" Type="http://schemas.openxmlformats.org/officeDocument/2006/relationships/slideLayout" Target="../slideLayouts/slideLayout485.xml"/><Relationship Id="rId20" Type="http://schemas.openxmlformats.org/officeDocument/2006/relationships/slideLayout" Target="../slideLayouts/slideLayout489.xml"/><Relationship Id="rId1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5.xml"/><Relationship Id="rId11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74.xml"/><Relationship Id="rId15" Type="http://schemas.openxmlformats.org/officeDocument/2006/relationships/slideLayout" Target="../slideLayouts/slideLayout484.xml"/><Relationship Id="rId10" Type="http://schemas.openxmlformats.org/officeDocument/2006/relationships/slideLayout" Target="../slideLayouts/slideLayout479.xml"/><Relationship Id="rId19" Type="http://schemas.openxmlformats.org/officeDocument/2006/relationships/slideLayout" Target="../slideLayouts/slideLayout488.xml"/><Relationship Id="rId4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8.xml"/><Relationship Id="rId14" Type="http://schemas.openxmlformats.org/officeDocument/2006/relationships/slideLayout" Target="../slideLayouts/slideLayout483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AF2929F-CE1E-4E67-B210-CE45170537BD}" type="datetimeFigureOut">
              <a:rPr lang="en-US" smtClean="0"/>
              <a:pPr/>
              <a:t>9/15/2019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9CBBC5-BE4C-46C0-8533-59D809B0BBD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10" r:id="rId13"/>
    <p:sldLayoutId id="2147483712" r:id="rId14"/>
    <p:sldLayoutId id="2147483715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0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9" r:id="rId16"/>
    <p:sldLayoutId id="2147483880" r:id="rId17"/>
    <p:sldLayoutId id="2147483881" r:id="rId18"/>
    <p:sldLayoutId id="2147483882" r:id="rId1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12E564-C715-4435-ADE1-3AC1E703A300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12E564-C715-4435-ADE1-3AC1E703A300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4" r:id="rId1"/>
    <p:sldLayoutId id="2147484185" r:id="rId2"/>
    <p:sldLayoutId id="2147484186" r:id="rId3"/>
    <p:sldLayoutId id="2147484187" r:id="rId4"/>
    <p:sldLayoutId id="2147484188" r:id="rId5"/>
    <p:sldLayoutId id="2147484189" r:id="rId6"/>
    <p:sldLayoutId id="2147484190" r:id="rId7"/>
    <p:sldLayoutId id="2147484191" r:id="rId8"/>
    <p:sldLayoutId id="2147484192" r:id="rId9"/>
    <p:sldLayoutId id="2147484193" r:id="rId10"/>
    <p:sldLayoutId id="21474841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2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AF2929F-CE1E-4E67-B210-CE45170537BD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9CBBC5-BE4C-46C0-8533-59D809B0BBD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1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  <p:sldLayoutId id="2147484227" r:id="rId14"/>
    <p:sldLayoutId id="2147484228" r:id="rId15"/>
    <p:sldLayoutId id="2147484229" r:id="rId16"/>
    <p:sldLayoutId id="2147484230" r:id="rId17"/>
    <p:sldLayoutId id="2147484231" r:id="rId18"/>
    <p:sldLayoutId id="2147484232" r:id="rId19"/>
    <p:sldLayoutId id="2147484233" r:id="rId2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11.xml"/><Relationship Id="rId1" Type="http://schemas.openxmlformats.org/officeDocument/2006/relationships/tags" Target="../tags/tag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580112" y="-58752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u="sng" dirty="0" smtClean="0"/>
              <a:t>Multiplier</a:t>
            </a:r>
            <a:endParaRPr lang="en-GB" sz="4400" u="sng" dirty="0"/>
          </a:p>
        </p:txBody>
      </p:sp>
      <p:grpSp>
        <p:nvGrpSpPr>
          <p:cNvPr id="45" name="Group 44"/>
          <p:cNvGrpSpPr/>
          <p:nvPr/>
        </p:nvGrpSpPr>
        <p:grpSpPr>
          <a:xfrm>
            <a:off x="899592" y="692696"/>
            <a:ext cx="6048672" cy="5544616"/>
            <a:chOff x="683568" y="2132856"/>
            <a:chExt cx="6048672" cy="5544616"/>
          </a:xfrm>
        </p:grpSpPr>
        <p:sp>
          <p:nvSpPr>
            <p:cNvPr id="46" name="Rounded Rectangle 45"/>
            <p:cNvSpPr/>
            <p:nvPr/>
          </p:nvSpPr>
          <p:spPr>
            <a:xfrm>
              <a:off x="683568" y="2132856"/>
              <a:ext cx="2088232" cy="432048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5796136" y="7245424"/>
              <a:ext cx="936104" cy="432048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7" name="Straight Connector 46"/>
            <p:cNvCxnSpPr>
              <a:stCxn id="46" idx="3"/>
              <a:endCxn id="48" idx="1"/>
            </p:cNvCxnSpPr>
            <p:nvPr/>
          </p:nvCxnSpPr>
          <p:spPr>
            <a:xfrm>
              <a:off x="2771800" y="2348880"/>
              <a:ext cx="3024336" cy="511256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99592" y="69269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5 % increase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386105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15 % decrease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4168" y="259229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0.85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84168" y="580527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1.05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899592" y="1268760"/>
            <a:ext cx="6048672" cy="4320480"/>
            <a:chOff x="683568" y="2780928"/>
            <a:chExt cx="6048672" cy="4320480"/>
          </a:xfrm>
        </p:grpSpPr>
        <p:sp>
          <p:nvSpPr>
            <p:cNvPr id="52" name="Rounded Rectangle 51"/>
            <p:cNvSpPr/>
            <p:nvPr/>
          </p:nvSpPr>
          <p:spPr>
            <a:xfrm>
              <a:off x="683568" y="2780928"/>
              <a:ext cx="2088232" cy="432048"/>
            </a:xfrm>
            <a:prstGeom prst="round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5796136" y="6669360"/>
              <a:ext cx="936104" cy="432048"/>
            </a:xfrm>
            <a:prstGeom prst="round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4" name="Straight Connector 53"/>
            <p:cNvCxnSpPr>
              <a:stCxn id="52" idx="3"/>
              <a:endCxn id="53" idx="1"/>
            </p:cNvCxnSpPr>
            <p:nvPr/>
          </p:nvCxnSpPr>
          <p:spPr>
            <a:xfrm>
              <a:off x="2771800" y="2996952"/>
              <a:ext cx="3024336" cy="38884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899592" y="129615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1 % decrease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84168" y="518458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0.99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971601" y="1916832"/>
            <a:ext cx="5976664" cy="3024336"/>
            <a:chOff x="683568" y="2708920"/>
            <a:chExt cx="5976664" cy="3024336"/>
          </a:xfrm>
        </p:grpSpPr>
        <p:sp>
          <p:nvSpPr>
            <p:cNvPr id="59" name="Rounded Rectangle 58"/>
            <p:cNvSpPr/>
            <p:nvPr/>
          </p:nvSpPr>
          <p:spPr>
            <a:xfrm>
              <a:off x="683568" y="2708920"/>
              <a:ext cx="2088232" cy="432048"/>
            </a:xfrm>
            <a:prstGeom prst="round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5724128" y="5301208"/>
              <a:ext cx="936104" cy="432048"/>
            </a:xfrm>
            <a:prstGeom prst="round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1" name="Straight Connector 60"/>
            <p:cNvCxnSpPr>
              <a:stCxn id="59" idx="3"/>
              <a:endCxn id="60" idx="1"/>
            </p:cNvCxnSpPr>
            <p:nvPr/>
          </p:nvCxnSpPr>
          <p:spPr>
            <a:xfrm>
              <a:off x="2771800" y="2924944"/>
              <a:ext cx="2952328" cy="25922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899592" y="194422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10 % increase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84168" y="453651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1.1</a:t>
            </a:r>
            <a:endParaRPr lang="en-GB" sz="2400" dirty="0">
              <a:latin typeface="Comic Sans MS" pitchFamily="66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971602" y="692696"/>
            <a:ext cx="6120680" cy="2304256"/>
            <a:chOff x="683568" y="188640"/>
            <a:chExt cx="6120680" cy="2304256"/>
          </a:xfrm>
        </p:grpSpPr>
        <p:sp>
          <p:nvSpPr>
            <p:cNvPr id="64" name="Rounded Rectangle 63"/>
            <p:cNvSpPr/>
            <p:nvPr/>
          </p:nvSpPr>
          <p:spPr>
            <a:xfrm>
              <a:off x="683568" y="2060848"/>
              <a:ext cx="2160240" cy="432048"/>
            </a:xfrm>
            <a:prstGeom prst="roundRect">
              <a:avLst/>
            </a:prstGeom>
            <a:solidFill>
              <a:srgbClr val="00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5868144" y="188640"/>
              <a:ext cx="936104" cy="432048"/>
            </a:xfrm>
            <a:prstGeom prst="roundRect">
              <a:avLst/>
            </a:prstGeom>
            <a:solidFill>
              <a:srgbClr val="00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6" name="Straight Connector 65"/>
            <p:cNvCxnSpPr>
              <a:stCxn id="64" idx="3"/>
            </p:cNvCxnSpPr>
            <p:nvPr/>
          </p:nvCxnSpPr>
          <p:spPr>
            <a:xfrm flipV="1">
              <a:off x="2843808" y="476672"/>
              <a:ext cx="3024336" cy="1800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899592" y="256491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3.5 % decrease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4168" y="64807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0.965</a:t>
            </a:r>
            <a:endParaRPr lang="en-GB" sz="2400" dirty="0">
              <a:latin typeface="Comic Sans MS" pitchFamily="66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971601" y="3284984"/>
            <a:ext cx="5976664" cy="1080120"/>
            <a:chOff x="683568" y="2132856"/>
            <a:chExt cx="5976664" cy="1080120"/>
          </a:xfrm>
          <a:solidFill>
            <a:srgbClr val="FF66CC"/>
          </a:solidFill>
        </p:grpSpPr>
        <p:sp>
          <p:nvSpPr>
            <p:cNvPr id="75" name="Rounded Rectangle 74"/>
            <p:cNvSpPr/>
            <p:nvPr/>
          </p:nvSpPr>
          <p:spPr>
            <a:xfrm>
              <a:off x="683568" y="2132856"/>
              <a:ext cx="2088232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5724128" y="2780928"/>
              <a:ext cx="936104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7" name="Straight Connector 76"/>
            <p:cNvCxnSpPr>
              <a:stCxn id="75" idx="3"/>
              <a:endCxn id="76" idx="1"/>
            </p:cNvCxnSpPr>
            <p:nvPr/>
          </p:nvCxnSpPr>
          <p:spPr>
            <a:xfrm>
              <a:off x="2771800" y="2348880"/>
              <a:ext cx="2952328" cy="648072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899592" y="324036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15 % increase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4168" y="388843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1.15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899593" y="2564904"/>
            <a:ext cx="6120680" cy="1728192"/>
            <a:chOff x="2987824" y="-99392"/>
            <a:chExt cx="6120680" cy="1728192"/>
          </a:xfrm>
        </p:grpSpPr>
        <p:sp>
          <p:nvSpPr>
            <p:cNvPr id="80" name="Rounded Rectangle 79"/>
            <p:cNvSpPr/>
            <p:nvPr/>
          </p:nvSpPr>
          <p:spPr>
            <a:xfrm>
              <a:off x="2987824" y="1196752"/>
              <a:ext cx="2160240" cy="43204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8172400" y="-99392"/>
              <a:ext cx="936104" cy="43204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2" name="Straight Connector 81"/>
            <p:cNvCxnSpPr>
              <a:stCxn id="80" idx="3"/>
              <a:endCxn id="81" idx="1"/>
            </p:cNvCxnSpPr>
            <p:nvPr/>
          </p:nvCxnSpPr>
          <p:spPr>
            <a:xfrm flipV="1">
              <a:off x="5148064" y="116632"/>
              <a:ext cx="3024336" cy="12961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971600" y="1916832"/>
            <a:ext cx="6048672" cy="3096344"/>
            <a:chOff x="683568" y="-531440"/>
            <a:chExt cx="6048672" cy="3096344"/>
          </a:xfrm>
          <a:solidFill>
            <a:srgbClr val="FF0000"/>
          </a:solidFill>
        </p:grpSpPr>
        <p:sp>
          <p:nvSpPr>
            <p:cNvPr id="87" name="Rounded Rectangle 86"/>
            <p:cNvSpPr/>
            <p:nvPr/>
          </p:nvSpPr>
          <p:spPr>
            <a:xfrm>
              <a:off x="683568" y="2132856"/>
              <a:ext cx="2088232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5796136" y="-531440"/>
              <a:ext cx="936104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9" name="Straight Connector 88"/>
            <p:cNvCxnSpPr>
              <a:stCxn id="87" idx="3"/>
              <a:endCxn id="15" idx="1"/>
            </p:cNvCxnSpPr>
            <p:nvPr/>
          </p:nvCxnSpPr>
          <p:spPr>
            <a:xfrm flipV="1">
              <a:off x="2771800" y="-273223"/>
              <a:ext cx="3024336" cy="2622103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899592" y="453651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½  % increase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84168" y="194422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1.005</a:t>
            </a:r>
            <a:endParaRPr lang="en-GB" sz="2400" dirty="0">
              <a:latin typeface="Comic Sans MS" pitchFamily="66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971600" y="1268760"/>
            <a:ext cx="6048672" cy="4365104"/>
            <a:chOff x="683568" y="-1800200"/>
            <a:chExt cx="6048672" cy="4365104"/>
          </a:xfrm>
          <a:solidFill>
            <a:srgbClr val="D5E1EF"/>
          </a:solidFill>
        </p:grpSpPr>
        <p:sp>
          <p:nvSpPr>
            <p:cNvPr id="92" name="Rounded Rectangle 91"/>
            <p:cNvSpPr/>
            <p:nvPr/>
          </p:nvSpPr>
          <p:spPr>
            <a:xfrm>
              <a:off x="683568" y="2132856"/>
              <a:ext cx="2088232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5796136" y="-1800200"/>
              <a:ext cx="936104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4" name="Straight Connector 93"/>
            <p:cNvCxnSpPr>
              <a:stCxn id="92" idx="3"/>
              <a:endCxn id="14" idx="1"/>
            </p:cNvCxnSpPr>
            <p:nvPr/>
          </p:nvCxnSpPr>
          <p:spPr>
            <a:xfrm flipV="1">
              <a:off x="2771800" y="-1541983"/>
              <a:ext cx="3024336" cy="3890863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99592" y="518458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50 % decrease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4168" y="129615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0.5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899592" y="3212976"/>
            <a:ext cx="6048672" cy="3024336"/>
            <a:chOff x="683568" y="-459432"/>
            <a:chExt cx="6048672" cy="3024336"/>
          </a:xfrm>
          <a:solidFill>
            <a:srgbClr val="CCCC00"/>
          </a:solidFill>
        </p:grpSpPr>
        <p:sp>
          <p:nvSpPr>
            <p:cNvPr id="97" name="Rounded Rectangle 96"/>
            <p:cNvSpPr/>
            <p:nvPr/>
          </p:nvSpPr>
          <p:spPr>
            <a:xfrm>
              <a:off x="683568" y="2132856"/>
              <a:ext cx="2088232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5796136" y="-459432"/>
              <a:ext cx="936104" cy="432048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9" name="Straight Connector 98"/>
            <p:cNvCxnSpPr>
              <a:stCxn id="97" idx="3"/>
              <a:endCxn id="98" idx="1"/>
            </p:cNvCxnSpPr>
            <p:nvPr/>
          </p:nvCxnSpPr>
          <p:spPr>
            <a:xfrm flipV="1">
              <a:off x="2771800" y="-243408"/>
              <a:ext cx="3024336" cy="2592288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899592" y="580527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No change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4168" y="324036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6381328"/>
            <a:ext cx="6588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Match each phrase to the correct percentage multiplier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5492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4" y="26065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7030A0"/>
                </a:solidFill>
              </a:rPr>
              <a:t>Simple Interest 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4" y="980733"/>
            <a:ext cx="424847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030A0"/>
                </a:solidFill>
              </a:rPr>
              <a:t>An investment of £100 offers </a:t>
            </a:r>
            <a:r>
              <a:rPr lang="en-GB" dirty="0" smtClean="0">
                <a:solidFill>
                  <a:srgbClr val="FF0000"/>
                </a:solidFill>
              </a:rPr>
              <a:t>5%</a:t>
            </a:r>
            <a:r>
              <a:rPr lang="en-GB" dirty="0" smtClean="0">
                <a:solidFill>
                  <a:srgbClr val="7030A0"/>
                </a:solidFill>
              </a:rPr>
              <a:t> simple interest per annum. </a:t>
            </a:r>
          </a:p>
          <a:p>
            <a:pPr algn="ctr"/>
            <a:endParaRPr lang="en-GB" dirty="0">
              <a:solidFill>
                <a:srgbClr val="7030A0"/>
              </a:solidFill>
            </a:endParaRPr>
          </a:p>
          <a:p>
            <a:pPr algn="ctr"/>
            <a:r>
              <a:rPr lang="en-GB" dirty="0" smtClean="0">
                <a:solidFill>
                  <a:srgbClr val="7030A0"/>
                </a:solidFill>
              </a:rPr>
              <a:t>The investment would grow as follows…</a:t>
            </a:r>
          </a:p>
          <a:p>
            <a:endParaRPr lang="en-GB" dirty="0" smtClean="0">
              <a:solidFill>
                <a:srgbClr val="7030A0"/>
              </a:solidFill>
            </a:endParaRPr>
          </a:p>
          <a:p>
            <a:r>
              <a:rPr lang="en-GB" sz="2000" dirty="0" smtClean="0">
                <a:solidFill>
                  <a:srgbClr val="7030A0"/>
                </a:solidFill>
              </a:rPr>
              <a:t>End of Year 1: 100+</a:t>
            </a:r>
            <a:r>
              <a:rPr lang="en-GB" sz="2000" dirty="0" smtClean="0">
                <a:solidFill>
                  <a:srgbClr val="FF0000"/>
                </a:solidFill>
              </a:rPr>
              <a:t>5</a:t>
            </a:r>
            <a:r>
              <a:rPr lang="en-GB" sz="2000" dirty="0" smtClean="0">
                <a:solidFill>
                  <a:srgbClr val="7030A0"/>
                </a:solidFill>
              </a:rPr>
              <a:t>=£105 </a:t>
            </a:r>
          </a:p>
          <a:p>
            <a:endParaRPr lang="en-GB" sz="2000" dirty="0">
              <a:solidFill>
                <a:srgbClr val="7030A0"/>
              </a:solidFill>
            </a:endParaRPr>
          </a:p>
          <a:p>
            <a:r>
              <a:rPr lang="en-GB" sz="2000" dirty="0" smtClean="0">
                <a:solidFill>
                  <a:srgbClr val="7030A0"/>
                </a:solidFill>
              </a:rPr>
              <a:t>End of Year 2: 105+</a:t>
            </a:r>
            <a:r>
              <a:rPr lang="en-GB" sz="2000" dirty="0" smtClean="0">
                <a:solidFill>
                  <a:srgbClr val="FF0000"/>
                </a:solidFill>
              </a:rPr>
              <a:t>5</a:t>
            </a:r>
            <a:r>
              <a:rPr lang="en-GB" sz="2000" dirty="0" smtClean="0">
                <a:solidFill>
                  <a:srgbClr val="7030A0"/>
                </a:solidFill>
              </a:rPr>
              <a:t>=£110 </a:t>
            </a:r>
          </a:p>
          <a:p>
            <a:endParaRPr lang="en-GB" sz="2000" dirty="0">
              <a:solidFill>
                <a:srgbClr val="7030A0"/>
              </a:solidFill>
            </a:endParaRPr>
          </a:p>
          <a:p>
            <a:r>
              <a:rPr lang="en-GB" sz="2000" dirty="0" smtClean="0">
                <a:solidFill>
                  <a:srgbClr val="7030A0"/>
                </a:solidFill>
              </a:rPr>
              <a:t>End of Year 3: 110+</a:t>
            </a:r>
            <a:r>
              <a:rPr lang="en-GB" sz="2000" dirty="0" smtClean="0">
                <a:solidFill>
                  <a:srgbClr val="FF0000"/>
                </a:solidFill>
              </a:rPr>
              <a:t>5</a:t>
            </a:r>
            <a:r>
              <a:rPr lang="en-GB" sz="2000" dirty="0" smtClean="0">
                <a:solidFill>
                  <a:srgbClr val="7030A0"/>
                </a:solidFill>
              </a:rPr>
              <a:t>=£120</a:t>
            </a:r>
            <a:endParaRPr lang="en-GB" sz="2000" dirty="0">
              <a:solidFill>
                <a:srgbClr val="7030A0"/>
              </a:solidFill>
            </a:endParaRPr>
          </a:p>
          <a:p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1" y="260658"/>
            <a:ext cx="4416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 smtClean="0">
                <a:solidFill>
                  <a:srgbClr val="00B0F0"/>
                </a:solidFill>
              </a:rPr>
              <a:t>Compound Interest </a:t>
            </a:r>
            <a:endParaRPr lang="en-GB" sz="36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984" y="1012843"/>
            <a:ext cx="456054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An investment of £100 offers </a:t>
            </a:r>
            <a:r>
              <a:rPr lang="en-GB" dirty="0" smtClean="0">
                <a:solidFill>
                  <a:srgbClr val="00B050"/>
                </a:solidFill>
              </a:rPr>
              <a:t>5%</a:t>
            </a:r>
            <a:r>
              <a:rPr lang="en-GB" dirty="0" smtClean="0">
                <a:solidFill>
                  <a:srgbClr val="00B0F0"/>
                </a:solidFill>
              </a:rPr>
              <a:t> compound interest per annum. </a:t>
            </a:r>
          </a:p>
          <a:p>
            <a:pPr algn="ctr"/>
            <a:endParaRPr lang="en-GB" dirty="0">
              <a:solidFill>
                <a:srgbClr val="00B0F0"/>
              </a:solidFill>
            </a:endParaRPr>
          </a:p>
          <a:p>
            <a:pPr algn="ctr"/>
            <a:r>
              <a:rPr lang="en-GB" dirty="0" smtClean="0">
                <a:solidFill>
                  <a:srgbClr val="00B0F0"/>
                </a:solidFill>
              </a:rPr>
              <a:t>The investment would grow as </a:t>
            </a:r>
          </a:p>
          <a:p>
            <a:pPr algn="ctr"/>
            <a:r>
              <a:rPr lang="en-GB" dirty="0" smtClean="0">
                <a:solidFill>
                  <a:srgbClr val="00B0F0"/>
                </a:solidFill>
              </a:rPr>
              <a:t>follows…</a:t>
            </a:r>
          </a:p>
          <a:p>
            <a:pPr algn="ctr"/>
            <a:endParaRPr lang="en-GB" dirty="0" smtClean="0">
              <a:solidFill>
                <a:srgbClr val="00B0F0"/>
              </a:solidFill>
            </a:endParaRPr>
          </a:p>
          <a:p>
            <a:r>
              <a:rPr lang="en-GB" sz="2000" dirty="0" smtClean="0">
                <a:solidFill>
                  <a:srgbClr val="00B0F0"/>
                </a:solidFill>
              </a:rPr>
              <a:t>End of Year 1: 100+</a:t>
            </a:r>
            <a:r>
              <a:rPr lang="en-GB" sz="2000" dirty="0" smtClean="0">
                <a:solidFill>
                  <a:srgbClr val="00B050"/>
                </a:solidFill>
              </a:rPr>
              <a:t>5</a:t>
            </a:r>
            <a:r>
              <a:rPr lang="en-GB" sz="2000" dirty="0" smtClean="0">
                <a:solidFill>
                  <a:srgbClr val="00B0F0"/>
                </a:solidFill>
              </a:rPr>
              <a:t>=£105 </a:t>
            </a:r>
          </a:p>
          <a:p>
            <a:endParaRPr lang="en-GB" sz="2000" dirty="0">
              <a:solidFill>
                <a:srgbClr val="00B0F0"/>
              </a:solidFill>
            </a:endParaRPr>
          </a:p>
          <a:p>
            <a:r>
              <a:rPr lang="en-GB" sz="2000" dirty="0" smtClean="0">
                <a:solidFill>
                  <a:srgbClr val="00B0F0"/>
                </a:solidFill>
              </a:rPr>
              <a:t>End of Year 2: 105+</a:t>
            </a:r>
            <a:r>
              <a:rPr lang="en-GB" sz="2000" dirty="0" smtClean="0">
                <a:solidFill>
                  <a:srgbClr val="00B050"/>
                </a:solidFill>
              </a:rPr>
              <a:t>5.25</a:t>
            </a:r>
            <a:r>
              <a:rPr lang="en-GB" sz="2000" dirty="0" smtClean="0">
                <a:solidFill>
                  <a:srgbClr val="00B0F0"/>
                </a:solidFill>
              </a:rPr>
              <a:t>=£110.25 </a:t>
            </a:r>
          </a:p>
          <a:p>
            <a:endParaRPr lang="en-GB" sz="2000" dirty="0">
              <a:solidFill>
                <a:srgbClr val="00B0F0"/>
              </a:solidFill>
            </a:endParaRPr>
          </a:p>
          <a:p>
            <a:r>
              <a:rPr lang="en-GB" sz="2000" dirty="0" smtClean="0">
                <a:solidFill>
                  <a:srgbClr val="00B0F0"/>
                </a:solidFill>
              </a:rPr>
              <a:t>End of Year 3: 110.25+</a:t>
            </a:r>
            <a:r>
              <a:rPr lang="en-GB" sz="2000" dirty="0" smtClean="0">
                <a:solidFill>
                  <a:srgbClr val="00B050"/>
                </a:solidFill>
              </a:rPr>
              <a:t>5.51</a:t>
            </a:r>
            <a:r>
              <a:rPr lang="en-GB" sz="2000" dirty="0" smtClean="0">
                <a:solidFill>
                  <a:srgbClr val="00B0F0"/>
                </a:solidFill>
              </a:rPr>
              <a:t>=£115.76</a:t>
            </a:r>
            <a:endParaRPr lang="en-GB" sz="2000" dirty="0">
              <a:solidFill>
                <a:srgbClr val="00B0F0"/>
              </a:solidFill>
            </a:endParaRPr>
          </a:p>
          <a:p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917031" y="352990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vs.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91580" y="4702473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Compound interest is the result of reinvesting interest so that the interest in the next period is greater.  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0123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Grp="1" noChangeArrowheads="1"/>
          </p:cNvSpPr>
          <p:nvPr>
            <p:ph type="ctrTitle" idx="4294967295"/>
          </p:nvPr>
        </p:nvSpPr>
        <p:spPr>
          <a:xfrm>
            <a:off x="170762" y="188650"/>
            <a:ext cx="6273451" cy="981075"/>
          </a:xfrm>
          <a:prstGeom prst="roundRect">
            <a:avLst>
              <a:gd name="adj" fmla="val 43579"/>
            </a:avLst>
          </a:prstGeom>
          <a:solidFill>
            <a:srgbClr val="FF0066"/>
          </a:solidFill>
          <a:ln w="63500">
            <a:solidFill>
              <a:srgbClr val="5B0091"/>
            </a:solidFill>
            <a:round/>
          </a:ln>
        </p:spPr>
        <p:txBody>
          <a:bodyPr>
            <a:noAutofit/>
          </a:bodyPr>
          <a:lstStyle/>
          <a:p>
            <a:pPr algn="ctr" eaLnBrk="0" hangingPunct="0"/>
            <a:r>
              <a:rPr lang="en-GB" sz="3600" b="1" dirty="0" smtClean="0">
                <a:solidFill>
                  <a:schemeClr val="bg1"/>
                </a:solidFill>
              </a:rPr>
              <a:t>Compound </a:t>
            </a:r>
            <a:r>
              <a:rPr lang="en-GB" sz="3600" b="1" dirty="0" smtClean="0">
                <a:solidFill>
                  <a:schemeClr val="bg1"/>
                </a:solidFill>
              </a:rPr>
              <a:t>Interest</a:t>
            </a:r>
            <a:endParaRPr lang="en-GB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00168"/>
              </p:ext>
            </p:extLst>
          </p:nvPr>
        </p:nvGraphicFramePr>
        <p:xfrm>
          <a:off x="611560" y="3717032"/>
          <a:ext cx="763284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u="sng" dirty="0" smtClean="0">
                          <a:latin typeface="+mn-lt"/>
                        </a:rPr>
                        <a:t>Year</a:t>
                      </a:r>
                      <a:endParaRPr lang="en-GB" sz="2400" b="1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u="sng" dirty="0" smtClean="0">
                          <a:latin typeface="+mn-lt"/>
                        </a:rPr>
                        <a:t>Initial</a:t>
                      </a:r>
                      <a:endParaRPr lang="en-GB" sz="2400" b="1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u="sng" dirty="0" smtClean="0">
                          <a:latin typeface="+mn-lt"/>
                        </a:rPr>
                        <a:t>Value at end of year</a:t>
                      </a:r>
                      <a:endParaRPr lang="en-GB" sz="2400" b="1" u="sng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>
                        <a:latin typeface="+mn-lt"/>
                      </a:endParaRPr>
                    </a:p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>
                        <a:latin typeface="+mn-lt"/>
                      </a:endParaRPr>
                    </a:p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51520" y="170081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£4000 </a:t>
            </a:r>
            <a:r>
              <a:rPr lang="en-GB" sz="2400" dirty="0" smtClean="0"/>
              <a:t>is invested at </a:t>
            </a:r>
            <a:r>
              <a:rPr lang="en-GB" sz="2400" b="1" dirty="0" smtClean="0"/>
              <a:t>3%</a:t>
            </a:r>
            <a:r>
              <a:rPr lang="en-GB" sz="2400" dirty="0" smtClean="0"/>
              <a:t> per annum compound interest. </a:t>
            </a:r>
            <a:endParaRPr lang="en-GB" sz="2400" dirty="0" smtClean="0"/>
          </a:p>
          <a:p>
            <a:r>
              <a:rPr lang="en-GB" sz="2400" dirty="0" smtClean="0"/>
              <a:t>Find </a:t>
            </a:r>
            <a:r>
              <a:rPr lang="en-GB" sz="2400" dirty="0" smtClean="0"/>
              <a:t>the total value of the </a:t>
            </a:r>
            <a:r>
              <a:rPr lang="en-GB" sz="2400" dirty="0" smtClean="0"/>
              <a:t>investment after </a:t>
            </a:r>
            <a:r>
              <a:rPr lang="en-GB" sz="2400" b="1" dirty="0" smtClean="0"/>
              <a:t>2 years</a:t>
            </a:r>
            <a:r>
              <a:rPr lang="en-GB" sz="2400" dirty="0" smtClean="0"/>
              <a:t>.</a:t>
            </a:r>
          </a:p>
        </p:txBody>
      </p:sp>
      <p:pic>
        <p:nvPicPr>
          <p:cNvPr id="13314" name="Picture 2" descr="http://www.meritinvestmentgroup.com/images/invest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333946" cy="1556792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040988" y="2636912"/>
                <a:ext cx="3960440" cy="923330"/>
              </a:xfrm>
              <a:prstGeom prst="rect">
                <a:avLst/>
              </a:prstGeom>
              <a:solidFill>
                <a:srgbClr val="FF0066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u="sng" dirty="0" smtClean="0"/>
                  <a:t>Multiplier</a:t>
                </a:r>
              </a:p>
              <a:p>
                <a:pPr algn="ctr"/>
                <a:r>
                  <a:rPr lang="en-GB" b="1" dirty="0" smtClean="0"/>
                  <a:t>Increase: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100 + 3 = 103%</m:t>
                    </m:r>
                  </m:oMath>
                </a14:m>
                <a:endParaRPr lang="en-GB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103 ÷ 100 = 1.03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88" y="2636912"/>
                <a:ext cx="3960440" cy="923330"/>
              </a:xfrm>
              <a:prstGeom prst="rect">
                <a:avLst/>
              </a:prstGeom>
              <a:blipFill rotWithShape="1"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180191" y="421238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omic Sans MS" pitchFamily="66" charset="0"/>
              </a:rPr>
              <a:t>1</a:t>
            </a:r>
            <a:endParaRPr lang="en-GB" sz="3200" b="1" dirty="0"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699792" y="4221098"/>
                <a:ext cx="17281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latin typeface="Cambria Math"/>
                        </a:rPr>
                        <m:t>𝟒</m:t>
                      </m:r>
                      <m:r>
                        <a:rPr lang="en-GB" sz="3200" b="1" i="1" dirty="0" smtClean="0">
                          <a:latin typeface="Cambria Math"/>
                        </a:rPr>
                        <m:t>,</m:t>
                      </m:r>
                      <m:r>
                        <a:rPr lang="en-GB" sz="3200" b="1" i="1" dirty="0" smtClean="0">
                          <a:latin typeface="Cambria Math"/>
                        </a:rPr>
                        <m:t>𝟎𝟎𝟎</m:t>
                      </m:r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4221098"/>
                <a:ext cx="1728192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716016" y="4293096"/>
                <a:ext cx="38884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/>
                        </a:rPr>
                        <m:t>4000 × 1.03 = </m:t>
                      </m:r>
                      <m:r>
                        <a:rPr lang="en-GB" sz="2000" b="1" i="1" dirty="0" smtClean="0">
                          <a:latin typeface="Cambria Math"/>
                        </a:rPr>
                        <m:t>𝟒</m:t>
                      </m:r>
                      <m:r>
                        <a:rPr lang="en-GB" sz="2000" b="1" i="1" dirty="0" smtClean="0">
                          <a:latin typeface="Cambria Math"/>
                        </a:rPr>
                        <m:t>,</m:t>
                      </m:r>
                      <m:r>
                        <a:rPr lang="en-GB" sz="2000" b="1" i="1" dirty="0" smtClean="0">
                          <a:latin typeface="Cambria Math"/>
                        </a:rPr>
                        <m:t>𝟏𝟐𝟎</m:t>
                      </m:r>
                    </m:oMath>
                  </m:oMathPara>
                </a14:m>
                <a:endParaRPr lang="en-GB" sz="20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293096"/>
                <a:ext cx="388843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omic Sans MS" pitchFamily="66" charset="0"/>
              </a:rPr>
              <a:t>2</a:t>
            </a:r>
            <a:endParaRPr lang="en-GB" sz="3200" b="1" dirty="0"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699794" y="4797162"/>
                <a:ext cx="158417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latin typeface="Cambria Math"/>
                        </a:rPr>
                        <m:t>𝟒</m:t>
                      </m:r>
                      <m:r>
                        <a:rPr lang="en-GB" sz="3200" b="1" i="1" dirty="0" smtClean="0">
                          <a:latin typeface="Cambria Math"/>
                        </a:rPr>
                        <m:t>,</m:t>
                      </m:r>
                      <m:r>
                        <a:rPr lang="en-GB" sz="3200" b="1" i="1" dirty="0" smtClean="0">
                          <a:latin typeface="Cambria Math"/>
                        </a:rPr>
                        <m:t>𝟏𝟐𝟎</m:t>
                      </m:r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4" y="4797162"/>
                <a:ext cx="1584176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716016" y="4869160"/>
                <a:ext cx="38884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/>
                        </a:rPr>
                        <m:t>4120 × 1.03 = </m:t>
                      </m:r>
                      <m:r>
                        <a:rPr lang="en-GB" sz="2000" b="1" i="1" dirty="0" smtClean="0">
                          <a:latin typeface="Cambria Math"/>
                        </a:rPr>
                        <m:t>𝟒</m:t>
                      </m:r>
                      <m:r>
                        <a:rPr lang="en-GB" sz="2000" b="1" i="1" dirty="0" smtClean="0">
                          <a:latin typeface="Cambria Math"/>
                        </a:rPr>
                        <m:t>,</m:t>
                      </m:r>
                      <m:r>
                        <a:rPr lang="en-GB" sz="2000" b="1" i="1" dirty="0" smtClean="0">
                          <a:latin typeface="Cambria Math"/>
                        </a:rPr>
                        <m:t>𝟐𝟒𝟑</m:t>
                      </m:r>
                      <m:r>
                        <a:rPr lang="en-GB" sz="2000" b="1" i="1" dirty="0" smtClean="0">
                          <a:latin typeface="Cambria Math"/>
                        </a:rPr>
                        <m:t>.</m:t>
                      </m:r>
                      <m:r>
                        <a:rPr lang="en-GB" sz="2000" b="1" i="1" dirty="0" smtClean="0">
                          <a:latin typeface="Cambria Math"/>
                        </a:rPr>
                        <m:t>𝟔𝟎</m:t>
                      </m:r>
                    </m:oMath>
                  </m:oMathPara>
                </a14:m>
                <a:endParaRPr lang="en-GB" sz="20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869160"/>
                <a:ext cx="3888432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93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88923"/>
            <a:ext cx="6876256" cy="981075"/>
          </a:xfrm>
          <a:prstGeom prst="roundRect">
            <a:avLst>
              <a:gd name="adj" fmla="val 43579"/>
            </a:avLst>
          </a:prstGeom>
          <a:solidFill>
            <a:srgbClr val="00CC00"/>
          </a:solidFill>
          <a:ln w="63500">
            <a:solidFill>
              <a:srgbClr val="5B0091"/>
            </a:solidFill>
            <a:round/>
          </a:ln>
        </p:spPr>
        <p:txBody>
          <a:bodyPr>
            <a:noAutofit/>
          </a:bodyPr>
          <a:lstStyle/>
          <a:p>
            <a:pPr algn="ctr" eaLnBrk="0" hangingPunct="0"/>
            <a:r>
              <a:rPr lang="en-GB" sz="4000" b="1" dirty="0" smtClean="0">
                <a:solidFill>
                  <a:schemeClr val="bg1"/>
                </a:solidFill>
              </a:rPr>
              <a:t>On your whiteboards</a:t>
            </a:r>
            <a:r>
              <a:rPr lang="en-GB" sz="6000" b="1" dirty="0" smtClean="0">
                <a:solidFill>
                  <a:schemeClr val="bg1"/>
                </a:solidFill>
              </a:rPr>
              <a:t>: </a:t>
            </a:r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268760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 </a:t>
            </a:r>
            <a:r>
              <a:rPr lang="en-GB" sz="2400" dirty="0" smtClean="0">
                <a:solidFill>
                  <a:srgbClr val="000000"/>
                </a:solidFill>
              </a:rPr>
              <a:t>man invests </a:t>
            </a:r>
            <a:r>
              <a:rPr lang="en-GB" sz="2400" b="1" dirty="0" smtClean="0">
                <a:solidFill>
                  <a:srgbClr val="000000"/>
                </a:solidFill>
              </a:rPr>
              <a:t>£5,000 </a:t>
            </a:r>
            <a:r>
              <a:rPr lang="en-GB" sz="2400" dirty="0" smtClean="0">
                <a:solidFill>
                  <a:srgbClr val="000000"/>
                </a:solidFill>
              </a:rPr>
              <a:t>into a company and expects to make </a:t>
            </a:r>
            <a:r>
              <a:rPr lang="en-GB" sz="2400" b="1" dirty="0" smtClean="0">
                <a:solidFill>
                  <a:srgbClr val="000000"/>
                </a:solidFill>
              </a:rPr>
              <a:t>5%</a:t>
            </a:r>
            <a:r>
              <a:rPr lang="en-GB" sz="2400" dirty="0" smtClean="0">
                <a:solidFill>
                  <a:srgbClr val="000000"/>
                </a:solidFill>
              </a:rPr>
              <a:t> per annum. </a:t>
            </a:r>
            <a:endParaRPr lang="en-GB" sz="2400" dirty="0" smtClean="0">
              <a:solidFill>
                <a:srgbClr val="000000"/>
              </a:solidFill>
            </a:endParaRPr>
          </a:p>
          <a:p>
            <a:r>
              <a:rPr lang="en-GB" sz="2400" dirty="0" smtClean="0">
                <a:solidFill>
                  <a:srgbClr val="000000"/>
                </a:solidFill>
              </a:rPr>
              <a:t>How </a:t>
            </a:r>
            <a:r>
              <a:rPr lang="en-GB" sz="2400" dirty="0" smtClean="0">
                <a:solidFill>
                  <a:srgbClr val="000000"/>
                </a:solidFill>
              </a:rPr>
              <a:t>much will his investment be worth in </a:t>
            </a:r>
            <a:r>
              <a:rPr lang="en-GB" sz="2400" b="1" dirty="0" smtClean="0">
                <a:solidFill>
                  <a:srgbClr val="000000"/>
                </a:solidFill>
              </a:rPr>
              <a:t>three</a:t>
            </a:r>
            <a:r>
              <a:rPr lang="en-GB" sz="2400" dirty="0" smtClean="0">
                <a:solidFill>
                  <a:srgbClr val="000000"/>
                </a:solidFill>
              </a:rPr>
              <a:t> years?</a:t>
            </a:r>
          </a:p>
          <a:p>
            <a:endParaRPr lang="en-GB" sz="2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1560" y="3717032"/>
          <a:ext cx="76328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Initial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Value at end of 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5" y="422109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422109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5,000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429310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5000 × 1.05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5,250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2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4" y="479716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5,250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016" y="486917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5250 × 1.05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5,512.50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7764" y="2636912"/>
            <a:ext cx="3960440" cy="861774"/>
          </a:xfrm>
          <a:prstGeom prst="rect">
            <a:avLst/>
          </a:prstGeom>
          <a:solidFill>
            <a:srgbClr val="E3E1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u="sng" dirty="0" smtClean="0">
                <a:solidFill>
                  <a:srgbClr val="000000"/>
                </a:solidFill>
              </a:rPr>
              <a:t>Multiplier</a:t>
            </a:r>
          </a:p>
          <a:p>
            <a:pPr algn="ctr"/>
            <a:r>
              <a:rPr lang="en-GB" sz="1600" b="1" i="1" dirty="0" smtClean="0">
                <a:solidFill>
                  <a:srgbClr val="000000"/>
                </a:solidFill>
              </a:rPr>
              <a:t>Increase: </a:t>
            </a:r>
            <a:r>
              <a:rPr lang="en-GB" sz="1600" i="1" dirty="0" smtClean="0">
                <a:solidFill>
                  <a:srgbClr val="000000"/>
                </a:solidFill>
              </a:rPr>
              <a:t>100 + 3 = 103%</a:t>
            </a:r>
          </a:p>
          <a:p>
            <a:pPr algn="ctr"/>
            <a:r>
              <a:rPr lang="en-GB" sz="1600" i="1" dirty="0" smtClean="0">
                <a:solidFill>
                  <a:srgbClr val="000000"/>
                </a:solidFill>
              </a:rPr>
              <a:t>103 ÷ 100 = 1.03</a:t>
            </a:r>
            <a:endParaRPr lang="en-GB" sz="1600" i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5" y="544523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3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99794" y="551724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5,512.50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6016" y="5517232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  <a:latin typeface="Comic Sans MS" pitchFamily="66" charset="0"/>
              </a:rPr>
              <a:t>5512.50 × 1.05 ≈ </a:t>
            </a:r>
            <a:r>
              <a:rPr lang="en-GB" sz="2000" b="1" dirty="0" smtClean="0">
                <a:solidFill>
                  <a:srgbClr val="000000"/>
                </a:solidFill>
                <a:latin typeface="Comic Sans MS" pitchFamily="66" charset="0"/>
              </a:rPr>
              <a:t>5,788.13</a:t>
            </a:r>
            <a:endParaRPr lang="en-GB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2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268770"/>
            <a:ext cx="842493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 smtClean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£</a:t>
            </a:r>
            <a:r>
              <a:rPr lang="en-GB" sz="2000" dirty="0" smtClean="0">
                <a:solidFill>
                  <a:srgbClr val="000000"/>
                </a:solidFill>
              </a:rPr>
              <a:t>14,000 is </a:t>
            </a:r>
            <a:r>
              <a:rPr lang="en-GB" sz="2000" b="1" dirty="0" smtClean="0">
                <a:solidFill>
                  <a:srgbClr val="000000"/>
                </a:solidFill>
              </a:rPr>
              <a:t>invested</a:t>
            </a:r>
            <a:r>
              <a:rPr lang="en-GB" sz="2000" dirty="0" smtClean="0">
                <a:solidFill>
                  <a:srgbClr val="000000"/>
                </a:solidFill>
              </a:rPr>
              <a:t> at </a:t>
            </a:r>
            <a:r>
              <a:rPr lang="en-GB" sz="2000" b="1" dirty="0" smtClean="0">
                <a:solidFill>
                  <a:srgbClr val="000000"/>
                </a:solidFill>
              </a:rPr>
              <a:t>7.5% </a:t>
            </a:r>
            <a:r>
              <a:rPr lang="en-GB" sz="2000" dirty="0" smtClean="0">
                <a:solidFill>
                  <a:srgbClr val="000000"/>
                </a:solidFill>
              </a:rPr>
              <a:t>per annum compound interest. </a:t>
            </a:r>
            <a:endParaRPr lang="en-GB" sz="2000" dirty="0" smtClean="0">
              <a:solidFill>
                <a:srgbClr val="000000"/>
              </a:solidFill>
            </a:endParaRPr>
          </a:p>
          <a:p>
            <a:r>
              <a:rPr lang="en-GB" sz="2000" dirty="0" smtClean="0">
                <a:solidFill>
                  <a:srgbClr val="000000"/>
                </a:solidFill>
              </a:rPr>
              <a:t>Find </a:t>
            </a:r>
            <a:r>
              <a:rPr lang="en-GB" sz="2000" dirty="0" smtClean="0">
                <a:solidFill>
                  <a:srgbClr val="000000"/>
                </a:solidFill>
              </a:rPr>
              <a:t>the total amount at the end of </a:t>
            </a:r>
            <a:r>
              <a:rPr lang="en-GB" sz="2000" b="1" dirty="0" smtClean="0">
                <a:solidFill>
                  <a:srgbClr val="000000"/>
                </a:solidFill>
              </a:rPr>
              <a:t>three years</a:t>
            </a:r>
            <a:r>
              <a:rPr lang="en-GB" sz="2000" dirty="0" smtClean="0">
                <a:solidFill>
                  <a:srgbClr val="000000"/>
                </a:solidFill>
              </a:rPr>
              <a:t>.</a:t>
            </a:r>
          </a:p>
          <a:p>
            <a:endParaRPr lang="en-GB" sz="2800" b="1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endParaRPr lang="en-GB" sz="2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3770" y="2563890"/>
            <a:ext cx="3960440" cy="923330"/>
          </a:xfrm>
          <a:prstGeom prst="rect">
            <a:avLst/>
          </a:prstGeom>
          <a:solidFill>
            <a:srgbClr val="E3E1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i="1" u="sng" dirty="0" smtClean="0">
                <a:solidFill>
                  <a:srgbClr val="000000"/>
                </a:solidFill>
              </a:rPr>
              <a:t>Multiplier</a:t>
            </a:r>
          </a:p>
          <a:p>
            <a:pPr algn="ctr"/>
            <a:r>
              <a:rPr lang="en-GB" b="1" i="1" dirty="0" smtClean="0">
                <a:solidFill>
                  <a:srgbClr val="000000"/>
                </a:solidFill>
              </a:rPr>
              <a:t>Increase: </a:t>
            </a:r>
            <a:r>
              <a:rPr lang="en-GB" i="1" dirty="0" smtClean="0">
                <a:solidFill>
                  <a:srgbClr val="000000"/>
                </a:solidFill>
              </a:rPr>
              <a:t>100 + 7.5 = 107.5%</a:t>
            </a:r>
          </a:p>
          <a:p>
            <a:pPr algn="ctr"/>
            <a:r>
              <a:rPr lang="en-GB" i="1" dirty="0" smtClean="0">
                <a:solidFill>
                  <a:srgbClr val="000000"/>
                </a:solidFill>
              </a:rPr>
              <a:t>107.5 ÷ 100 = 1.075</a:t>
            </a:r>
            <a:endParaRPr lang="en-GB" i="1" dirty="0">
              <a:solidFill>
                <a:srgbClr val="0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11560" y="3717032"/>
          <a:ext cx="76328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Initial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Value at end of 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87625" y="422109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422109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14,000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429310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14000 × 1.075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15,050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2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3" y="479716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15,050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016" y="494116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  <a:latin typeface="Comic Sans MS" pitchFamily="66" charset="0"/>
              </a:rPr>
              <a:t>15050 × 1.075 = </a:t>
            </a:r>
            <a:r>
              <a:rPr lang="en-GB" sz="2000" b="1" dirty="0" smtClean="0">
                <a:solidFill>
                  <a:srgbClr val="000000"/>
                </a:solidFill>
                <a:latin typeface="Comic Sans MS" pitchFamily="66" charset="0"/>
              </a:rPr>
              <a:t>16,178.75</a:t>
            </a:r>
            <a:endParaRPr lang="en-GB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5" y="544523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3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99794" y="551724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16,178.75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016" y="5589250"/>
            <a:ext cx="374441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 smtClean="0">
                <a:solidFill>
                  <a:srgbClr val="000000"/>
                </a:solidFill>
                <a:latin typeface="Comic Sans MS" pitchFamily="66" charset="0"/>
              </a:rPr>
              <a:t>16178.75 × 1.075 ≈</a:t>
            </a:r>
            <a:r>
              <a:rPr lang="en-GB" sz="1900" b="1" dirty="0" smtClean="0">
                <a:solidFill>
                  <a:srgbClr val="000000"/>
                </a:solidFill>
                <a:latin typeface="Comic Sans MS" pitchFamily="66" charset="0"/>
              </a:rPr>
              <a:t>17,392.16</a:t>
            </a:r>
            <a:endParaRPr lang="en-GB" sz="19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7" name="AutoShape 11"/>
          <p:cNvSpPr txBox="1">
            <a:spLocks noChangeArrowheads="1"/>
          </p:cNvSpPr>
          <p:nvPr/>
        </p:nvSpPr>
        <p:spPr bwMode="auto">
          <a:xfrm>
            <a:off x="0" y="188923"/>
            <a:ext cx="6876256" cy="981075"/>
          </a:xfrm>
          <a:prstGeom prst="roundRect">
            <a:avLst>
              <a:gd name="adj" fmla="val 43579"/>
            </a:avLst>
          </a:prstGeom>
          <a:solidFill>
            <a:srgbClr val="00CC00"/>
          </a:solidFill>
          <a:ln w="63500">
            <a:solidFill>
              <a:srgbClr val="5B0091"/>
            </a:solidFill>
            <a:round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en-GB" sz="4000" b="1" kern="0" dirty="0" smtClean="0">
                <a:solidFill>
                  <a:schemeClr val="bg1"/>
                </a:solidFill>
              </a:rPr>
              <a:t>On your whiteboards</a:t>
            </a:r>
            <a:r>
              <a:rPr lang="en-GB" sz="6000" b="1" kern="0" dirty="0" smtClean="0">
                <a:solidFill>
                  <a:schemeClr val="bg1"/>
                </a:solidFill>
              </a:rPr>
              <a:t>: </a:t>
            </a:r>
            <a:endParaRPr lang="en-GB" sz="60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27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Grp="1" noChangeArrowheads="1"/>
          </p:cNvSpPr>
          <p:nvPr>
            <p:ph type="ctrTitle" idx="4294967295"/>
          </p:nvPr>
        </p:nvSpPr>
        <p:spPr>
          <a:xfrm>
            <a:off x="170762" y="188650"/>
            <a:ext cx="6273451" cy="981075"/>
          </a:xfrm>
          <a:prstGeom prst="roundRect">
            <a:avLst>
              <a:gd name="adj" fmla="val 43579"/>
            </a:avLst>
          </a:prstGeom>
          <a:solidFill>
            <a:srgbClr val="FF0066"/>
          </a:solidFill>
          <a:ln w="63500">
            <a:solidFill>
              <a:srgbClr val="5B0091"/>
            </a:solidFill>
            <a:round/>
          </a:ln>
        </p:spPr>
        <p:txBody>
          <a:bodyPr>
            <a:noAutofit/>
          </a:bodyPr>
          <a:lstStyle/>
          <a:p>
            <a:pPr algn="ctr" eaLnBrk="0" hangingPunct="0"/>
            <a:r>
              <a:rPr lang="en-GB" sz="3600" b="1" dirty="0" smtClean="0">
                <a:solidFill>
                  <a:schemeClr val="bg1"/>
                </a:solidFill>
              </a:rPr>
              <a:t>Compound </a:t>
            </a:r>
            <a:r>
              <a:rPr lang="en-GB" sz="3600" b="1" dirty="0" smtClean="0">
                <a:solidFill>
                  <a:schemeClr val="bg1"/>
                </a:solidFill>
              </a:rPr>
              <a:t>Interest</a:t>
            </a:r>
            <a:endParaRPr lang="en-GB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280564"/>
              </p:ext>
            </p:extLst>
          </p:nvPr>
        </p:nvGraphicFramePr>
        <p:xfrm>
          <a:off x="611560" y="3717032"/>
          <a:ext cx="763284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400" b="1" u="sng" dirty="0" smtClean="0">
                          <a:latin typeface="+mn-lt"/>
                        </a:rPr>
                        <a:t>Year</a:t>
                      </a:r>
                      <a:endParaRPr lang="en-GB" sz="2400" b="1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u="sng" dirty="0" smtClean="0">
                          <a:latin typeface="+mn-lt"/>
                        </a:rPr>
                        <a:t>Initial</a:t>
                      </a:r>
                      <a:endParaRPr lang="en-GB" sz="2400" b="1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u="sng" dirty="0" smtClean="0">
                          <a:latin typeface="+mn-lt"/>
                        </a:rPr>
                        <a:t>Value at end of year</a:t>
                      </a:r>
                      <a:endParaRPr lang="en-GB" sz="2400" b="1" u="sng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>
                        <a:latin typeface="+mn-lt"/>
                      </a:endParaRPr>
                    </a:p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>
                        <a:latin typeface="+mn-lt"/>
                      </a:endParaRPr>
                    </a:p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51520" y="170081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</a:rPr>
              <a:t>£4000 </a:t>
            </a:r>
            <a:r>
              <a:rPr lang="en-GB" sz="2400" dirty="0" smtClean="0">
                <a:solidFill>
                  <a:srgbClr val="000000"/>
                </a:solidFill>
              </a:rPr>
              <a:t>is invested at </a:t>
            </a:r>
            <a:r>
              <a:rPr lang="en-GB" sz="2400" b="1" dirty="0" smtClean="0">
                <a:solidFill>
                  <a:srgbClr val="000000"/>
                </a:solidFill>
              </a:rPr>
              <a:t>3%</a:t>
            </a:r>
            <a:r>
              <a:rPr lang="en-GB" sz="2400" dirty="0" smtClean="0">
                <a:solidFill>
                  <a:srgbClr val="000000"/>
                </a:solidFill>
              </a:rPr>
              <a:t> per annum compound interest. 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Find the total value of the investment after </a:t>
            </a:r>
            <a:r>
              <a:rPr lang="en-GB" sz="2400" b="1" dirty="0" smtClean="0">
                <a:solidFill>
                  <a:srgbClr val="000000"/>
                </a:solidFill>
              </a:rPr>
              <a:t>20 </a:t>
            </a:r>
            <a:r>
              <a:rPr lang="en-GB" sz="2400" b="1" dirty="0" smtClean="0">
                <a:solidFill>
                  <a:srgbClr val="000000"/>
                </a:solidFill>
              </a:rPr>
              <a:t>years</a:t>
            </a:r>
            <a:r>
              <a:rPr lang="en-GB" sz="2400" dirty="0" smtClean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3314" name="Picture 2" descr="http://www.meritinvestmentgroup.com/images/invest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333946" cy="1556792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040988" y="2636912"/>
                <a:ext cx="3960440" cy="923330"/>
              </a:xfrm>
              <a:prstGeom prst="rect">
                <a:avLst/>
              </a:prstGeom>
              <a:solidFill>
                <a:srgbClr val="FF0066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u="sng" dirty="0" smtClean="0">
                    <a:solidFill>
                      <a:srgbClr val="000000"/>
                    </a:solidFill>
                  </a:rPr>
                  <a:t>Multiplier</a:t>
                </a:r>
              </a:p>
              <a:p>
                <a:pPr algn="ctr"/>
                <a:r>
                  <a:rPr lang="en-GB" b="1" dirty="0" smtClean="0">
                    <a:solidFill>
                      <a:srgbClr val="000000"/>
                    </a:solidFill>
                  </a:rPr>
                  <a:t>Increase: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100 + 3 = 103%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103 ÷ 100 = 1.03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88" y="2636912"/>
                <a:ext cx="3960440" cy="923330"/>
              </a:xfrm>
              <a:prstGeom prst="rect">
                <a:avLst/>
              </a:prstGeom>
              <a:blipFill rotWithShape="1"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180191" y="421238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699792" y="4221098"/>
                <a:ext cx="17281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32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,</m:t>
                      </m:r>
                      <m:r>
                        <a:rPr lang="en-GB" sz="32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𝟎𝟎𝟎</m:t>
                      </m:r>
                    </m:oMath>
                  </m:oMathPara>
                </a14:m>
                <a:endParaRPr lang="en-GB" sz="3200" b="1" dirty="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4221098"/>
                <a:ext cx="1728192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716016" y="4293096"/>
                <a:ext cx="38884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4000 × 1.03 = 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,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𝟏𝟐𝟎</m:t>
                      </m:r>
                    </m:oMath>
                  </m:oMathPara>
                </a14:m>
                <a:endParaRPr lang="en-GB" sz="2000" b="1" dirty="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293096"/>
                <a:ext cx="388843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2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699794" y="4797162"/>
                <a:ext cx="158417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32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,</m:t>
                      </m:r>
                      <m:r>
                        <a:rPr lang="en-GB" sz="32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𝟏𝟐𝟎</m:t>
                      </m:r>
                    </m:oMath>
                  </m:oMathPara>
                </a14:m>
                <a:endParaRPr lang="en-GB" sz="3200" b="1" dirty="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4" y="4797162"/>
                <a:ext cx="1584176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716016" y="4869160"/>
                <a:ext cx="38884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4120 × 1.03 = 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,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𝟐𝟒𝟑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2000" b="1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𝟔𝟎</m:t>
                      </m:r>
                    </m:oMath>
                  </m:oMathPara>
                </a14:m>
                <a:endParaRPr lang="en-GB" sz="2000" b="1" dirty="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869160"/>
                <a:ext cx="3888432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64004" y="580526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method would be very time consuming for this question!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57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Grp="1" noChangeArrowheads="1"/>
          </p:cNvSpPr>
          <p:nvPr>
            <p:ph type="ctrTitle" idx="4294967295"/>
          </p:nvPr>
        </p:nvSpPr>
        <p:spPr>
          <a:xfrm>
            <a:off x="170762" y="188650"/>
            <a:ext cx="6273451" cy="981075"/>
          </a:xfrm>
          <a:prstGeom prst="roundRect">
            <a:avLst>
              <a:gd name="adj" fmla="val 43579"/>
            </a:avLst>
          </a:prstGeom>
          <a:solidFill>
            <a:srgbClr val="FF0066"/>
          </a:solidFill>
          <a:ln w="63500">
            <a:solidFill>
              <a:srgbClr val="5B0091"/>
            </a:solidFill>
            <a:round/>
          </a:ln>
        </p:spPr>
        <p:txBody>
          <a:bodyPr>
            <a:noAutofit/>
          </a:bodyPr>
          <a:lstStyle/>
          <a:p>
            <a:pPr algn="ctr" eaLnBrk="0" hangingPunct="0"/>
            <a:r>
              <a:rPr lang="en-GB" sz="3600" b="1" dirty="0" smtClean="0">
                <a:solidFill>
                  <a:schemeClr val="bg1"/>
                </a:solidFill>
              </a:rPr>
              <a:t>Compound </a:t>
            </a:r>
            <a:r>
              <a:rPr lang="en-GB" sz="3600" b="1" dirty="0" smtClean="0">
                <a:solidFill>
                  <a:schemeClr val="bg1"/>
                </a:solidFill>
              </a:rPr>
              <a:t>Interest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170081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</a:rPr>
              <a:t>£4000 </a:t>
            </a:r>
            <a:r>
              <a:rPr lang="en-GB" sz="2400" dirty="0" smtClean="0">
                <a:solidFill>
                  <a:srgbClr val="000000"/>
                </a:solidFill>
              </a:rPr>
              <a:t>is invested at </a:t>
            </a:r>
            <a:r>
              <a:rPr lang="en-GB" sz="2400" b="1" dirty="0" smtClean="0">
                <a:solidFill>
                  <a:srgbClr val="000000"/>
                </a:solidFill>
              </a:rPr>
              <a:t>3%</a:t>
            </a:r>
            <a:r>
              <a:rPr lang="en-GB" sz="2400" dirty="0" smtClean="0">
                <a:solidFill>
                  <a:srgbClr val="000000"/>
                </a:solidFill>
              </a:rPr>
              <a:t> per annum compound interest. 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Find the total value of the investment after </a:t>
            </a:r>
            <a:r>
              <a:rPr lang="en-GB" sz="2400" b="1" dirty="0" smtClean="0">
                <a:solidFill>
                  <a:srgbClr val="000000"/>
                </a:solidFill>
              </a:rPr>
              <a:t>20 years</a:t>
            </a:r>
            <a:r>
              <a:rPr lang="en-GB" sz="2400" dirty="0" smtClean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3314" name="Picture 2" descr="http://www.meritinvestmentgroup.com/images/invest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333946" cy="1556792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040988" y="2636912"/>
                <a:ext cx="3960440" cy="923330"/>
              </a:xfrm>
              <a:prstGeom prst="rect">
                <a:avLst/>
              </a:prstGeom>
              <a:solidFill>
                <a:srgbClr val="FF0066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u="sng" dirty="0" smtClean="0">
                    <a:solidFill>
                      <a:srgbClr val="000000"/>
                    </a:solidFill>
                  </a:rPr>
                  <a:t>Multiplier</a:t>
                </a:r>
              </a:p>
              <a:p>
                <a:pPr algn="ctr"/>
                <a:r>
                  <a:rPr lang="en-GB" b="1" dirty="0" smtClean="0">
                    <a:solidFill>
                      <a:srgbClr val="000000"/>
                    </a:solidFill>
                  </a:rPr>
                  <a:t>Increase: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/>
                      </a:rPr>
                      <m:t>100 + 3 = 103%</m:t>
                    </m:r>
                  </m:oMath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103 ÷ 100 = 1.03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88" y="2636912"/>
                <a:ext cx="3960440" cy="923330"/>
              </a:xfrm>
              <a:prstGeom prst="rect">
                <a:avLst/>
              </a:prstGeom>
              <a:blipFill rotWithShape="1">
                <a:blip r:embed="rId4"/>
                <a:stretch>
                  <a:fillRect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76836" y="4293096"/>
                <a:ext cx="181511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(4000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×1.03)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36" y="4293096"/>
                <a:ext cx="1815112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040991" y="4304152"/>
                <a:ext cx="975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×1.03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91" y="4304152"/>
                <a:ext cx="975845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915819" y="4293096"/>
                <a:ext cx="975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×1.03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9" y="4293096"/>
                <a:ext cx="975845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779912" y="4293096"/>
                <a:ext cx="975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×1.03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293096"/>
                <a:ext cx="975845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644011" y="4271943"/>
                <a:ext cx="975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×1.03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11" y="4271943"/>
                <a:ext cx="975845" cy="40011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5524061" y="4266894"/>
                <a:ext cx="11617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  <a:ea typeface="Cambria Math"/>
                      </a:rPr>
                      <m:t>×1.03</m:t>
                    </m:r>
                  </m:oMath>
                </a14:m>
                <a:r>
                  <a:rPr lang="en-GB" sz="2000" dirty="0" smtClean="0"/>
                  <a:t>…</a:t>
                </a:r>
                <a:endParaRPr lang="en-GB" sz="20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061" y="4266894"/>
                <a:ext cx="1161793" cy="400110"/>
              </a:xfrm>
              <a:prstGeom prst="rect">
                <a:avLst/>
              </a:prstGeom>
              <a:blipFill rotWithShape="1">
                <a:blip r:embed="rId10"/>
                <a:stretch>
                  <a:fillRect t="-6061" r="-4712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6592244" y="4256497"/>
                <a:ext cx="12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…×1.03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244" y="4256497"/>
                <a:ext cx="1210973" cy="40011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3131843" y="5229200"/>
                <a:ext cx="20957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00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000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1.03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3" y="5229200"/>
                <a:ext cx="2095767" cy="40011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241393" y="5966686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This calculation is more efficient.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7534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213" y="186131"/>
            <a:ext cx="8229600" cy="1143000"/>
          </a:xfrm>
        </p:spPr>
        <p:txBody>
          <a:bodyPr/>
          <a:lstStyle/>
          <a:p>
            <a:pPr algn="l"/>
            <a:r>
              <a:rPr lang="en-GB" dirty="0" smtClean="0">
                <a:latin typeface="Calibri" panose="020F0502020204030204" pitchFamily="34" charset="0"/>
              </a:rPr>
              <a:t>Using boxes</a:t>
            </a:r>
            <a:endParaRPr lang="en-US" sz="6000" dirty="0">
              <a:latin typeface="Calibri" panose="020F0502020204030204" pitchFamily="34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4453651" y="3645024"/>
            <a:ext cx="0" cy="86360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H="1">
            <a:off x="5063046" y="1658938"/>
            <a:ext cx="812340" cy="1018908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75857" y="4407708"/>
            <a:ext cx="23764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</a:rPr>
              <a:t>Percentage increase or decrease</a:t>
            </a:r>
            <a:endParaRPr 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083302" y="1125543"/>
            <a:ext cx="273717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</a:rPr>
              <a:t>Number of </a:t>
            </a:r>
            <a:r>
              <a:rPr lang="en-GB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years/months/weeks…</a:t>
            </a:r>
            <a:endParaRPr 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66731" y="4437117"/>
            <a:ext cx="23764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</a:rPr>
              <a:t>Initial amount</a:t>
            </a:r>
            <a:endParaRPr 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1460454" y="3645024"/>
            <a:ext cx="647700" cy="64770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203369" y="2136957"/>
            <a:ext cx="4500563" cy="2251075"/>
            <a:chOff x="4356100" y="2114550"/>
            <a:chExt cx="4500563" cy="2251075"/>
          </a:xfrm>
        </p:grpSpPr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4356100" y="2114550"/>
              <a:ext cx="1677988" cy="1768475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7178675" y="2114550"/>
              <a:ext cx="1677988" cy="1768475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 rot="19085872">
              <a:off x="5761038" y="2517775"/>
              <a:ext cx="1754188" cy="1847850"/>
            </a:xfrm>
            <a:custGeom>
              <a:avLst/>
              <a:gdLst>
                <a:gd name="T0" fmla="*/ 41 w 21600"/>
                <a:gd name="T1" fmla="*/ 4 h 21600"/>
                <a:gd name="T2" fmla="*/ 18 w 21600"/>
                <a:gd name="T3" fmla="*/ 11 h 21600"/>
                <a:gd name="T4" fmla="*/ 35 w 21600"/>
                <a:gd name="T5" fmla="*/ 17 h 21600"/>
                <a:gd name="T6" fmla="*/ 63 w 21600"/>
                <a:gd name="T7" fmla="*/ 28 h 21600"/>
                <a:gd name="T8" fmla="*/ 51 w 21600"/>
                <a:gd name="T9" fmla="*/ 45 h 21600"/>
                <a:gd name="T10" fmla="*/ 35 w 21600"/>
                <a:gd name="T11" fmla="*/ 31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7 w 21600"/>
                <a:gd name="T19" fmla="*/ 3155 h 21600"/>
                <a:gd name="T20" fmla="*/ 18433 w 21600"/>
                <a:gd name="T21" fmla="*/ 18445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9" y="10324"/>
                  </a:moveTo>
                  <a:cubicBezTo>
                    <a:pt x="15962" y="7520"/>
                    <a:pt x="13614" y="5370"/>
                    <a:pt x="10800" y="5370"/>
                  </a:cubicBezTo>
                  <a:cubicBezTo>
                    <a:pt x="9865" y="5369"/>
                    <a:pt x="8946" y="5611"/>
                    <a:pt x="8132" y="6070"/>
                  </a:cubicBezTo>
                  <a:lnTo>
                    <a:pt x="5495" y="1392"/>
                  </a:lnTo>
                  <a:cubicBezTo>
                    <a:pt x="7114" y="479"/>
                    <a:pt x="8941" y="-1"/>
                    <a:pt x="10800" y="0"/>
                  </a:cubicBezTo>
                  <a:cubicBezTo>
                    <a:pt x="16397" y="0"/>
                    <a:pt x="21067" y="4277"/>
                    <a:pt x="21558" y="9853"/>
                  </a:cubicBezTo>
                  <a:lnTo>
                    <a:pt x="24248" y="9616"/>
                  </a:lnTo>
                  <a:lnTo>
                    <a:pt x="19355" y="15452"/>
                  </a:lnTo>
                  <a:lnTo>
                    <a:pt x="13519" y="10560"/>
                  </a:lnTo>
                  <a:lnTo>
                    <a:pt x="16209" y="10324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C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4" name="WordArt 9"/>
          <p:cNvSpPr>
            <a:spLocks noChangeArrowheads="1" noChangeShapeType="1" noTextEdit="1"/>
          </p:cNvSpPr>
          <p:nvPr/>
        </p:nvSpPr>
        <p:spPr bwMode="auto">
          <a:xfrm>
            <a:off x="4025156" y="2911486"/>
            <a:ext cx="792162" cy="314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Calibri" panose="020F0502020204030204" pitchFamily="34" charset="0"/>
              </a:rPr>
              <a:t>X1.05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358281" y="2695576"/>
            <a:ext cx="14398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4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200</a:t>
            </a:r>
            <a:endParaRPr lang="en-US" sz="4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WordArt 9"/>
          <p:cNvSpPr>
            <a:spLocks noChangeArrowheads="1" noChangeShapeType="1" noTextEdit="1"/>
          </p:cNvSpPr>
          <p:nvPr/>
        </p:nvSpPr>
        <p:spPr bwMode="auto">
          <a:xfrm rot="2299238">
            <a:off x="4940715" y="2923742"/>
            <a:ext cx="106769" cy="6506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Calibri" panose="020F0502020204030204" pitchFamily="34" charset="0"/>
              </a:rPr>
              <a:t>8</a:t>
            </a:r>
            <a:endParaRPr lang="en-GB" sz="2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7452322" y="5184799"/>
            <a:ext cx="1007468" cy="51935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BDBEBD"/>
              </a:clrFrom>
              <a:clrTo>
                <a:srgbClr val="BDBE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" t="3545" r="78710" b="20896"/>
          <a:stretch/>
        </p:blipFill>
        <p:spPr bwMode="auto">
          <a:xfrm>
            <a:off x="2964844" y="1205202"/>
            <a:ext cx="2687501" cy="552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4250465" y="3919869"/>
            <a:ext cx="451905" cy="519351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771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2" grpId="0"/>
      <p:bldP spid="1127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Growth and Decay 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1148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/>
              <a:t>Worked Example </a:t>
            </a:r>
          </a:p>
          <a:p>
            <a:pPr marL="0" indent="0">
              <a:buNone/>
            </a:pPr>
            <a:r>
              <a:rPr lang="en-GB" sz="2000" dirty="0" smtClean="0"/>
              <a:t>A house is bought for £160,000. It increases in value at a rate of 1.3%. How much is the house worth after 5 years? </a:t>
            </a:r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13726" y="1628800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000" b="1" kern="0" dirty="0" smtClean="0"/>
              <a:t>Your Turn</a:t>
            </a:r>
          </a:p>
          <a:p>
            <a:pPr marL="0" indent="0">
              <a:buFontTx/>
              <a:buNone/>
            </a:pPr>
            <a:r>
              <a:rPr lang="en-GB" sz="2000" kern="0" dirty="0" smtClean="0"/>
              <a:t>A house is bought for £160,000. It increases in value at a rate of 0.9%. How much is the house worth after 5 years? </a:t>
            </a:r>
            <a:endParaRPr lang="en-GB" sz="2000" kern="0" dirty="0"/>
          </a:p>
        </p:txBody>
      </p:sp>
    </p:spTree>
    <p:extLst>
      <p:ext uri="{BB962C8B-B14F-4D97-AF65-F5344CB8AC3E}">
        <p14:creationId xmlns:p14="http://schemas.microsoft.com/office/powerpoint/2010/main" val="27844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0117"/>
            <a:ext cx="8229600" cy="1143000"/>
          </a:xfrm>
        </p:spPr>
        <p:txBody>
          <a:bodyPr/>
          <a:lstStyle/>
          <a:p>
            <a:r>
              <a:rPr lang="en-GB" b="1" dirty="0" smtClean="0"/>
              <a:t>Compound Interest Practise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43" y="822514"/>
            <a:ext cx="5616624" cy="581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1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775"/>
            <a:ext cx="6416442" cy="656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18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5112568" cy="665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22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Grp="1" noChangeArrowheads="1"/>
          </p:cNvSpPr>
          <p:nvPr>
            <p:ph type="ctrTitle" idx="4294967295"/>
          </p:nvPr>
        </p:nvSpPr>
        <p:spPr>
          <a:xfrm>
            <a:off x="1" y="188923"/>
            <a:ext cx="5310188" cy="981075"/>
          </a:xfrm>
          <a:prstGeom prst="roundRect">
            <a:avLst>
              <a:gd name="adj" fmla="val 43579"/>
            </a:avLst>
          </a:prstGeom>
          <a:solidFill>
            <a:srgbClr val="FF0066"/>
          </a:solidFill>
          <a:ln w="63500">
            <a:solidFill>
              <a:srgbClr val="5B0091"/>
            </a:solidFill>
            <a:round/>
          </a:ln>
        </p:spPr>
        <p:txBody>
          <a:bodyPr>
            <a:noAutofit/>
          </a:bodyPr>
          <a:lstStyle/>
          <a:p>
            <a:pPr algn="ctr" eaLnBrk="0" hangingPunct="0"/>
            <a:r>
              <a:rPr lang="en-GB" sz="3200" b="1" dirty="0" smtClean="0">
                <a:solidFill>
                  <a:schemeClr val="bg1"/>
                </a:solidFill>
              </a:rPr>
              <a:t>Compound Depreciation</a:t>
            </a:r>
            <a:endParaRPr lang="en-GB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11560" y="3717032"/>
          <a:ext cx="76328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Initial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Value at end of 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51520" y="170081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 van is bought for </a:t>
            </a:r>
            <a:r>
              <a:rPr lang="en-GB" sz="2400" b="1" dirty="0" smtClean="0">
                <a:solidFill>
                  <a:srgbClr val="000000"/>
                </a:solidFill>
              </a:rPr>
              <a:t>£10,000. </a:t>
            </a:r>
            <a:r>
              <a:rPr lang="en-GB" sz="2400" dirty="0" smtClean="0">
                <a:solidFill>
                  <a:srgbClr val="000000"/>
                </a:solidFill>
              </a:rPr>
              <a:t>It depreciates at a rate of </a:t>
            </a:r>
            <a:r>
              <a:rPr lang="en-GB" sz="2400" b="1" dirty="0" smtClean="0">
                <a:solidFill>
                  <a:srgbClr val="000000"/>
                </a:solidFill>
              </a:rPr>
              <a:t>20%. </a:t>
            </a:r>
            <a:r>
              <a:rPr lang="en-GB" sz="2400" dirty="0" smtClean="0">
                <a:solidFill>
                  <a:srgbClr val="000000"/>
                </a:solidFill>
              </a:rPr>
              <a:t>Find it’s value after </a:t>
            </a:r>
            <a:r>
              <a:rPr lang="en-GB" sz="2400" b="1" dirty="0" smtClean="0">
                <a:solidFill>
                  <a:srgbClr val="000000"/>
                </a:solidFill>
              </a:rPr>
              <a:t>3 years</a:t>
            </a:r>
            <a:r>
              <a:rPr lang="en-GB" sz="24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9794" y="2636912"/>
            <a:ext cx="3960440" cy="923330"/>
          </a:xfrm>
          <a:prstGeom prst="rect">
            <a:avLst/>
          </a:prstGeom>
          <a:solidFill>
            <a:srgbClr val="E3E1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i="1" u="sng" dirty="0" smtClean="0">
                <a:solidFill>
                  <a:srgbClr val="000000"/>
                </a:solidFill>
              </a:rPr>
              <a:t>Multiplier</a:t>
            </a:r>
          </a:p>
          <a:p>
            <a:pPr algn="ctr"/>
            <a:r>
              <a:rPr lang="en-GB" b="1" i="1" dirty="0" smtClean="0">
                <a:solidFill>
                  <a:srgbClr val="000000"/>
                </a:solidFill>
              </a:rPr>
              <a:t>Decrease: </a:t>
            </a:r>
            <a:r>
              <a:rPr lang="en-GB" i="1" dirty="0" smtClean="0">
                <a:solidFill>
                  <a:srgbClr val="000000"/>
                </a:solidFill>
              </a:rPr>
              <a:t>100 - 20= 80%</a:t>
            </a:r>
          </a:p>
          <a:p>
            <a:pPr algn="ctr"/>
            <a:r>
              <a:rPr lang="en-GB" i="1" dirty="0" smtClean="0">
                <a:solidFill>
                  <a:srgbClr val="000000"/>
                </a:solidFill>
              </a:rPr>
              <a:t>80 ÷ 100 = 0.8</a:t>
            </a:r>
            <a:endParaRPr lang="en-GB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5" y="422109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422109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10,000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429310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10000 × 0.8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8,000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2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4" y="479716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8,000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016" y="486917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8000 × 0.8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6,400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9218" name="Picture 2" descr="http://www.van-discount.co.uk/images/stories/Citroen%20Relay%20Van%20Lea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61" y="150987"/>
            <a:ext cx="2108819" cy="158161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187625" y="544523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3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99794" y="544523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6,400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6016" y="5517242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6400 × 0.8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5,120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7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268770"/>
            <a:ext cx="84249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The value of machinery in a factory </a:t>
            </a:r>
            <a:r>
              <a:rPr lang="en-GB" sz="2400" b="1" dirty="0" smtClean="0">
                <a:solidFill>
                  <a:srgbClr val="000000"/>
                </a:solidFill>
              </a:rPr>
              <a:t>depreciates</a:t>
            </a:r>
            <a:r>
              <a:rPr lang="en-GB" sz="2400" dirty="0" smtClean="0">
                <a:solidFill>
                  <a:srgbClr val="000000"/>
                </a:solidFill>
              </a:rPr>
              <a:t> by </a:t>
            </a:r>
            <a:r>
              <a:rPr lang="en-GB" sz="2400" b="1" dirty="0" smtClean="0">
                <a:solidFill>
                  <a:srgbClr val="000000"/>
                </a:solidFill>
              </a:rPr>
              <a:t>10%</a:t>
            </a:r>
            <a:r>
              <a:rPr lang="en-GB" sz="2400" dirty="0" smtClean="0">
                <a:solidFill>
                  <a:srgbClr val="000000"/>
                </a:solidFill>
              </a:rPr>
              <a:t> each year. The machinery was bought for </a:t>
            </a:r>
            <a:r>
              <a:rPr lang="en-GB" sz="2400" b="1" dirty="0" smtClean="0">
                <a:solidFill>
                  <a:srgbClr val="000000"/>
                </a:solidFill>
              </a:rPr>
              <a:t>£74,000</a:t>
            </a:r>
            <a:r>
              <a:rPr lang="en-GB" sz="2400" dirty="0" smtClean="0">
                <a:solidFill>
                  <a:srgbClr val="000000"/>
                </a:solidFill>
              </a:rPr>
              <a:t>. </a:t>
            </a:r>
          </a:p>
          <a:p>
            <a:r>
              <a:rPr lang="en-GB" sz="2400" dirty="0" smtClean="0">
                <a:solidFill>
                  <a:srgbClr val="000000"/>
                </a:solidFill>
              </a:rPr>
              <a:t>What was its’ value after </a:t>
            </a:r>
            <a:r>
              <a:rPr lang="en-GB" sz="2400" b="1" dirty="0" smtClean="0">
                <a:solidFill>
                  <a:srgbClr val="000000"/>
                </a:solidFill>
              </a:rPr>
              <a:t>2 years</a:t>
            </a:r>
            <a:r>
              <a:rPr lang="en-GB" sz="2400" dirty="0" smtClean="0">
                <a:solidFill>
                  <a:srgbClr val="000000"/>
                </a:solidFill>
              </a:rPr>
              <a:t>?</a:t>
            </a:r>
          </a:p>
          <a:p>
            <a:endParaRPr lang="en-GB" sz="2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endParaRPr lang="en-GB" sz="2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1560" y="3717032"/>
          <a:ext cx="763284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Initial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Value at end of 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47764" y="2636912"/>
            <a:ext cx="3960440" cy="923330"/>
          </a:xfrm>
          <a:prstGeom prst="rect">
            <a:avLst/>
          </a:prstGeom>
          <a:solidFill>
            <a:srgbClr val="E3E1E3"/>
          </a:solidFill>
        </p:spPr>
        <p:txBody>
          <a:bodyPr wrap="square" rtlCol="0">
            <a:spAutoFit/>
          </a:bodyPr>
          <a:lstStyle/>
          <a:p>
            <a:r>
              <a:rPr lang="en-GB" b="1" i="1" u="sng" dirty="0" smtClean="0">
                <a:solidFill>
                  <a:srgbClr val="000000"/>
                </a:solidFill>
              </a:rPr>
              <a:t>Multiplier</a:t>
            </a:r>
          </a:p>
          <a:p>
            <a:r>
              <a:rPr lang="en-GB" b="1" i="1" dirty="0" smtClean="0">
                <a:solidFill>
                  <a:srgbClr val="000000"/>
                </a:solidFill>
              </a:rPr>
              <a:t>Decrease: </a:t>
            </a:r>
            <a:r>
              <a:rPr lang="en-GB" i="1" dirty="0" smtClean="0">
                <a:solidFill>
                  <a:srgbClr val="000000"/>
                </a:solidFill>
              </a:rPr>
              <a:t>100 - 10 = 90%</a:t>
            </a:r>
          </a:p>
          <a:p>
            <a:r>
              <a:rPr lang="en-GB" i="1" dirty="0" smtClean="0">
                <a:solidFill>
                  <a:srgbClr val="000000"/>
                </a:solidFill>
              </a:rPr>
              <a:t>90 ÷ 100 = 0.9</a:t>
            </a:r>
            <a:endParaRPr lang="en-GB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5" y="422109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422109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74,000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429310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74000 × 0.9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66,600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2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3" y="479716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66,600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016" y="486917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66600 × 0.9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59,940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" name="AutoShape 11"/>
          <p:cNvSpPr txBox="1">
            <a:spLocks noChangeArrowheads="1"/>
          </p:cNvSpPr>
          <p:nvPr/>
        </p:nvSpPr>
        <p:spPr bwMode="auto">
          <a:xfrm>
            <a:off x="0" y="188923"/>
            <a:ext cx="6876256" cy="981075"/>
          </a:xfrm>
          <a:prstGeom prst="roundRect">
            <a:avLst>
              <a:gd name="adj" fmla="val 43579"/>
            </a:avLst>
          </a:prstGeom>
          <a:solidFill>
            <a:srgbClr val="00CC00"/>
          </a:solidFill>
          <a:ln w="63500">
            <a:solidFill>
              <a:srgbClr val="5B0091"/>
            </a:solidFill>
            <a:round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en-GB" sz="4000" b="1" kern="0" dirty="0" smtClean="0">
                <a:solidFill>
                  <a:srgbClr val="FFFFFF"/>
                </a:solidFill>
              </a:rPr>
              <a:t>On your whiteboards</a:t>
            </a:r>
            <a:r>
              <a:rPr lang="en-GB" sz="6000" b="1" kern="0" dirty="0" smtClean="0">
                <a:solidFill>
                  <a:srgbClr val="FFFFFF"/>
                </a:solidFill>
              </a:rPr>
              <a:t>: </a:t>
            </a:r>
            <a:endParaRPr lang="en-GB" sz="6000" b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4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1268760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The polar ice cap in the Arctic is 4 metres thick. If the ice is </a:t>
            </a:r>
            <a:r>
              <a:rPr lang="en-GB" sz="2400" b="1" dirty="0" smtClean="0">
                <a:solidFill>
                  <a:srgbClr val="000000"/>
                </a:solidFill>
              </a:rPr>
              <a:t>thinning</a:t>
            </a:r>
            <a:r>
              <a:rPr lang="en-GB" sz="2400" dirty="0" smtClean="0">
                <a:solidFill>
                  <a:srgbClr val="000000"/>
                </a:solidFill>
              </a:rPr>
              <a:t> at a rate of </a:t>
            </a:r>
            <a:r>
              <a:rPr lang="en-GB" sz="2400" b="1" dirty="0" smtClean="0">
                <a:solidFill>
                  <a:srgbClr val="000000"/>
                </a:solidFill>
              </a:rPr>
              <a:t>5%</a:t>
            </a:r>
            <a:r>
              <a:rPr lang="en-GB" sz="2400" dirty="0" smtClean="0">
                <a:solidFill>
                  <a:srgbClr val="000000"/>
                </a:solidFill>
              </a:rPr>
              <a:t> per year, how thick will the ice be in </a:t>
            </a:r>
            <a:r>
              <a:rPr lang="en-GB" sz="2400" b="1" dirty="0" smtClean="0">
                <a:solidFill>
                  <a:srgbClr val="000000"/>
                </a:solidFill>
              </a:rPr>
              <a:t>two years </a:t>
            </a:r>
            <a:r>
              <a:rPr lang="en-GB" sz="2400" dirty="0" smtClean="0">
                <a:solidFill>
                  <a:srgbClr val="000000"/>
                </a:solidFill>
              </a:rPr>
              <a:t>time?</a:t>
            </a:r>
          </a:p>
          <a:p>
            <a:endParaRPr lang="en-GB" sz="2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1560" y="3717032"/>
          <a:ext cx="7632848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8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Year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u="sng" dirty="0" smtClean="0">
                          <a:latin typeface="Comic Sans MS" pitchFamily="66" charset="0"/>
                        </a:rPr>
                        <a:t>Initial</a:t>
                      </a:r>
                      <a:endParaRPr lang="en-GB" sz="24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u="sng" dirty="0" smtClean="0">
                          <a:latin typeface="Comic Sans MS" pitchFamily="66" charset="0"/>
                        </a:rPr>
                        <a:t>Thickness at end of year</a:t>
                      </a:r>
                      <a:endParaRPr lang="en-GB" sz="2000" b="1" u="sng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1" y="2564904"/>
            <a:ext cx="3960440" cy="923330"/>
          </a:xfrm>
          <a:prstGeom prst="rect">
            <a:avLst/>
          </a:prstGeom>
          <a:solidFill>
            <a:srgbClr val="E3E1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i="1" u="sng" dirty="0" smtClean="0">
                <a:solidFill>
                  <a:srgbClr val="000000"/>
                </a:solidFill>
              </a:rPr>
              <a:t>Multiplier</a:t>
            </a:r>
          </a:p>
          <a:p>
            <a:pPr algn="ctr"/>
            <a:r>
              <a:rPr lang="en-GB" b="1" i="1" dirty="0" smtClean="0">
                <a:solidFill>
                  <a:srgbClr val="000000"/>
                </a:solidFill>
              </a:rPr>
              <a:t>Decrease: </a:t>
            </a:r>
            <a:r>
              <a:rPr lang="en-GB" i="1" dirty="0" smtClean="0">
                <a:solidFill>
                  <a:srgbClr val="000000"/>
                </a:solidFill>
              </a:rPr>
              <a:t>100 - 5 = 95%</a:t>
            </a:r>
          </a:p>
          <a:p>
            <a:pPr algn="ctr"/>
            <a:r>
              <a:rPr lang="en-GB" i="1" dirty="0" smtClean="0">
                <a:solidFill>
                  <a:srgbClr val="000000"/>
                </a:solidFill>
              </a:rPr>
              <a:t>95 ÷ 100 = 0.95</a:t>
            </a:r>
            <a:endParaRPr lang="en-GB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5" y="422109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1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422109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4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429310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Comic Sans MS" pitchFamily="66" charset="0"/>
              </a:rPr>
              <a:t>4</a:t>
            </a:r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 × 0.95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3.8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5" y="4797162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2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4" y="479716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  <a:latin typeface="Comic Sans MS" pitchFamily="66" charset="0"/>
              </a:rPr>
              <a:t>3.8</a:t>
            </a:r>
            <a:endParaRPr lang="en-GB" sz="3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016" y="486917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Comic Sans MS" pitchFamily="66" charset="0"/>
              </a:rPr>
              <a:t>3.8 × 0.95 = </a:t>
            </a:r>
            <a:r>
              <a:rPr lang="en-GB" sz="2400" b="1" dirty="0" smtClean="0">
                <a:solidFill>
                  <a:srgbClr val="000000"/>
                </a:solidFill>
                <a:latin typeface="Comic Sans MS" pitchFamily="66" charset="0"/>
              </a:rPr>
              <a:t>3.61m</a:t>
            </a:r>
            <a:endParaRPr lang="en-GB" sz="2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" name="AutoShape 11"/>
          <p:cNvSpPr txBox="1">
            <a:spLocks noChangeArrowheads="1"/>
          </p:cNvSpPr>
          <p:nvPr/>
        </p:nvSpPr>
        <p:spPr bwMode="auto">
          <a:xfrm>
            <a:off x="0" y="188923"/>
            <a:ext cx="6876256" cy="981075"/>
          </a:xfrm>
          <a:prstGeom prst="roundRect">
            <a:avLst>
              <a:gd name="adj" fmla="val 43579"/>
            </a:avLst>
          </a:prstGeom>
          <a:solidFill>
            <a:srgbClr val="00CC00"/>
          </a:solidFill>
          <a:ln w="63500">
            <a:solidFill>
              <a:srgbClr val="5B0091"/>
            </a:solidFill>
            <a:round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/>
            <a:r>
              <a:rPr lang="en-GB" sz="4000" b="1" kern="0" dirty="0" smtClean="0">
                <a:solidFill>
                  <a:srgbClr val="FFFFFF"/>
                </a:solidFill>
              </a:rPr>
              <a:t>On your whiteboards</a:t>
            </a:r>
            <a:r>
              <a:rPr lang="en-GB" sz="6000" b="1" kern="0" dirty="0" smtClean="0">
                <a:solidFill>
                  <a:srgbClr val="FFFFFF"/>
                </a:solidFill>
              </a:rPr>
              <a:t>: </a:t>
            </a:r>
            <a:endParaRPr lang="en-GB" sz="6000" b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6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Growth and Decay 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1148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/>
              <a:t>Worked Example </a:t>
            </a:r>
          </a:p>
          <a:p>
            <a:pPr marL="0" indent="0">
              <a:buNone/>
            </a:pPr>
            <a:r>
              <a:rPr lang="en-GB" sz="2000" dirty="0" smtClean="0"/>
              <a:t>A house is bought for £99,000. It </a:t>
            </a:r>
            <a:r>
              <a:rPr lang="en-GB" sz="2000" b="1" dirty="0" smtClean="0"/>
              <a:t>depreciates</a:t>
            </a:r>
            <a:r>
              <a:rPr lang="en-GB" sz="2000" dirty="0" smtClean="0"/>
              <a:t> in value at a rate of 1.3%. How much is the house worth after 5 years? </a:t>
            </a:r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13726" y="1628800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000" b="1" kern="0" dirty="0" smtClean="0">
                <a:solidFill>
                  <a:srgbClr val="000000"/>
                </a:solidFill>
              </a:rPr>
              <a:t>Your Turn</a:t>
            </a:r>
          </a:p>
          <a:p>
            <a:pPr marL="0" indent="0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A house is bought for </a:t>
            </a:r>
            <a:r>
              <a:rPr lang="en-GB" sz="2000" kern="0" dirty="0" smtClean="0">
                <a:solidFill>
                  <a:srgbClr val="000000"/>
                </a:solidFill>
              </a:rPr>
              <a:t>£99,000</a:t>
            </a:r>
            <a:r>
              <a:rPr lang="en-GB" sz="2000" kern="0" dirty="0" smtClean="0">
                <a:solidFill>
                  <a:srgbClr val="000000"/>
                </a:solidFill>
              </a:rPr>
              <a:t>. It </a:t>
            </a:r>
            <a:r>
              <a:rPr lang="en-GB" sz="2000" b="1" dirty="0"/>
              <a:t>depreciates</a:t>
            </a:r>
            <a:r>
              <a:rPr lang="en-GB" sz="2000" kern="0" dirty="0" smtClean="0">
                <a:solidFill>
                  <a:srgbClr val="000000"/>
                </a:solidFill>
              </a:rPr>
              <a:t> </a:t>
            </a:r>
            <a:r>
              <a:rPr lang="en-GB" sz="2000" kern="0" dirty="0" smtClean="0">
                <a:solidFill>
                  <a:srgbClr val="000000"/>
                </a:solidFill>
              </a:rPr>
              <a:t>in value at a rate of 0.9%. </a:t>
            </a:r>
            <a:r>
              <a:rPr lang="en-GB" sz="2000" kern="0" dirty="0" smtClean="0">
                <a:solidFill>
                  <a:srgbClr val="000000"/>
                </a:solidFill>
              </a:rPr>
              <a:t>How much is the house worth after 5 years? </a:t>
            </a:r>
            <a:endParaRPr lang="en-GB" sz="20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0117"/>
            <a:ext cx="8229600" cy="1143000"/>
          </a:xfrm>
        </p:spPr>
        <p:txBody>
          <a:bodyPr/>
          <a:lstStyle/>
          <a:p>
            <a:r>
              <a:rPr lang="en-GB" b="1" dirty="0" smtClean="0"/>
              <a:t>Reductions Practise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6608515" cy="570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91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6525"/>
            <a:ext cx="5953288" cy="278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91"/>
          <a:stretch/>
        </p:blipFill>
        <p:spPr bwMode="auto">
          <a:xfrm>
            <a:off x="138622" y="3140968"/>
            <a:ext cx="5405413" cy="354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63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5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</TotalTime>
  <Words>902</Words>
  <Application>Microsoft Office PowerPoint</Application>
  <PresentationFormat>On-screen Show (4:3)</PresentationFormat>
  <Paragraphs>205</Paragraphs>
  <Slides>18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42</vt:i4>
      </vt:variant>
      <vt:variant>
        <vt:lpstr>Slide Titles</vt:lpstr>
      </vt:variant>
      <vt:variant>
        <vt:i4>18</vt:i4>
      </vt:variant>
    </vt:vector>
  </HeadingPairs>
  <TitlesOfParts>
    <vt:vector size="6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3_Archway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4_Archway</vt:lpstr>
      <vt:lpstr>5_Archway</vt:lpstr>
      <vt:lpstr>PowerPoint Presentation</vt:lpstr>
      <vt:lpstr>PowerPoint Presentation</vt:lpstr>
      <vt:lpstr>Compound Interest</vt:lpstr>
      <vt:lpstr>On your whiteboards: </vt:lpstr>
      <vt:lpstr>PowerPoint Presentation</vt:lpstr>
      <vt:lpstr>Compound Interest</vt:lpstr>
      <vt:lpstr>Compound Interest</vt:lpstr>
      <vt:lpstr>Using boxes</vt:lpstr>
      <vt:lpstr>Growth and Decay </vt:lpstr>
      <vt:lpstr>Compound Interest Practise  </vt:lpstr>
      <vt:lpstr>PowerPoint Presentation</vt:lpstr>
      <vt:lpstr>PowerPoint Presentation</vt:lpstr>
      <vt:lpstr>Compound Depreciation</vt:lpstr>
      <vt:lpstr>PowerPoint Presentation</vt:lpstr>
      <vt:lpstr>PowerPoint Presentation</vt:lpstr>
      <vt:lpstr>Growth and Decay </vt:lpstr>
      <vt:lpstr>Reductions Practise  </vt:lpstr>
      <vt:lpstr>PowerPoint Presentation</vt:lpstr>
    </vt:vector>
  </TitlesOfParts>
  <Company>Djanogly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That:</dc:title>
  <cp:lastModifiedBy>Elder, L</cp:lastModifiedBy>
  <cp:revision>78</cp:revision>
  <cp:lastPrinted>2019-03-12T10:24:47Z</cp:lastPrinted>
  <dcterms:created xsi:type="dcterms:W3CDTF">2010-05-16T21:17:31Z</dcterms:created>
  <dcterms:modified xsi:type="dcterms:W3CDTF">2019-09-15T16:37:09Z</dcterms:modified>
</cp:coreProperties>
</file>