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</p:sldMasterIdLst>
  <p:notesMasterIdLst>
    <p:notesMasterId r:id="rId20"/>
  </p:notesMasterIdLst>
  <p:sldIdLst>
    <p:sldId id="257" r:id="rId14"/>
    <p:sldId id="256" r:id="rId15"/>
    <p:sldId id="258" r:id="rId16"/>
    <p:sldId id="261" r:id="rId17"/>
    <p:sldId id="259" r:id="rId18"/>
    <p:sldId id="26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29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1FAD77-C15D-40F8-A428-F4B94D584379}" type="datetimeFigureOut">
              <a:rPr lang="en-GB" smtClean="0"/>
              <a:t>08/09/2019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048660-BCC7-41F2-A4D1-3EB17769C8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1915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Give</a:t>
            </a:r>
            <a:r>
              <a:rPr lang="en-GB" baseline="0" dirty="0" smtClean="0"/>
              <a:t> this to students and allow them 5/10 mins to independently work out as many other details about the rectangle/triangles as they can. </a:t>
            </a:r>
          </a:p>
          <a:p>
            <a:r>
              <a:rPr lang="en-GB" baseline="0" dirty="0" smtClean="0"/>
              <a:t>After this time allow students to share what they have worked out with their neighbour, encourage students to then work with their neighbour working out anything else they can.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48660-BCC7-41F2-A4D1-3EB17769C87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5243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Show the students the question</a:t>
            </a:r>
            <a:r>
              <a:rPr lang="en-GB" baseline="0" dirty="0" smtClean="0"/>
              <a:t> that accompanies this synoptic problem and encourage students to use what they have already worked out to answer it (if they haven’t already!)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48660-BCC7-41F2-A4D1-3EB17769C87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59336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Synoptic</a:t>
            </a:r>
            <a:r>
              <a:rPr lang="en-GB" baseline="0" dirty="0" smtClean="0"/>
              <a:t> question requires: trig, </a:t>
            </a:r>
            <a:r>
              <a:rPr lang="en-GB" baseline="0" dirty="0" err="1" smtClean="0"/>
              <a:t>pythagoras</a:t>
            </a:r>
            <a:r>
              <a:rPr lang="en-GB" baseline="0" dirty="0" smtClean="0"/>
              <a:t>, various algebraic and surd manipulations.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48660-BCC7-41F2-A4D1-3EB17769C87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19730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Synoptic</a:t>
            </a:r>
            <a:r>
              <a:rPr lang="en-GB" baseline="0" dirty="0" smtClean="0"/>
              <a:t> question requires: trig, </a:t>
            </a:r>
            <a:r>
              <a:rPr lang="en-GB" baseline="0" dirty="0" err="1" smtClean="0"/>
              <a:t>pythagoras</a:t>
            </a:r>
            <a:r>
              <a:rPr lang="en-GB" baseline="0" smtClean="0"/>
              <a:t>, various algebraic </a:t>
            </a:r>
            <a:r>
              <a:rPr lang="en-GB" baseline="0" dirty="0" smtClean="0"/>
              <a:t>and </a:t>
            </a:r>
            <a:r>
              <a:rPr lang="en-GB" baseline="0" smtClean="0"/>
              <a:t>surd manipulations.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48660-BCC7-41F2-A4D1-3EB17769C871}" type="slidenum">
              <a:rPr lang="en-GB">
                <a:solidFill>
                  <a:prstClr val="black"/>
                </a:solidFill>
              </a:rPr>
              <a:pPr/>
              <a:t>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9730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Synoptic</a:t>
            </a:r>
            <a:r>
              <a:rPr lang="en-GB" baseline="0" dirty="0" smtClean="0"/>
              <a:t> question requires: trig, manipulating and solving a quadratic, difference of </a:t>
            </a:r>
            <a:r>
              <a:rPr lang="en-GB" baseline="0" smtClean="0"/>
              <a:t>two squares. 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48660-BCC7-41F2-A4D1-3EB17769C871}" type="slidenum">
              <a:rPr lang="en-GB">
                <a:solidFill>
                  <a:prstClr val="black"/>
                </a:solidFill>
              </a:rPr>
              <a:pPr/>
              <a:t>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499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68F7E3-6CBC-4F4F-B9CA-AF1239EE66AD}" type="datetimeFigureOut">
              <a:rPr lang="en-GB" smtClean="0"/>
              <a:t>08/09/2019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34673C-587C-48F9-A656-790C7040E7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68F7E3-6CBC-4F4F-B9CA-AF1239EE66AD}" type="datetimeFigureOut">
              <a:rPr lang="en-GB" smtClean="0"/>
              <a:t>08/09/2019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34673C-587C-48F9-A656-790C7040E7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68F7E3-6CBC-4F4F-B9CA-AF1239EE66AD}" type="datetimeFigureOut">
              <a:rPr lang="en-GB" smtClean="0"/>
              <a:t>08/09/2019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34673C-587C-48F9-A656-790C7040E7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68F7E3-6CBC-4F4F-B9CA-AF1239EE66AD}" type="datetimeFigureOut">
              <a:rPr lang="en-GB" smtClean="0"/>
              <a:t>08/09/2019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34673C-587C-48F9-A656-790C7040E7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68F7E3-6CBC-4F4F-B9CA-AF1239EE66AD}" type="datetimeFigureOut">
              <a:rPr lang="en-GB" smtClean="0"/>
              <a:t>08/09/2019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34673C-587C-48F9-A656-790C7040E7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68F7E3-6CBC-4F4F-B9CA-AF1239EE66AD}" type="datetimeFigureOut">
              <a:rPr lang="en-GB" smtClean="0"/>
              <a:t>08/09/2019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34673C-587C-48F9-A656-790C7040E7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68F7E3-6CBC-4F4F-B9CA-AF1239EE66AD}" type="datetimeFigureOut">
              <a:rPr lang="en-GB" smtClean="0"/>
              <a:t>08/09/2019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34673C-587C-48F9-A656-790C7040E7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68F7E3-6CBC-4F4F-B9CA-AF1239EE66AD}" type="datetimeFigureOut">
              <a:rPr lang="en-GB" smtClean="0"/>
              <a:t>08/09/2019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34673C-587C-48F9-A656-790C7040E7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68F7E3-6CBC-4F4F-B9CA-AF1239EE66AD}" type="datetimeFigureOut">
              <a:rPr lang="en-GB" smtClean="0"/>
              <a:t>08/09/2019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34673C-587C-48F9-A656-790C7040E7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68F7E3-6CBC-4F4F-B9CA-AF1239EE66AD}" type="datetimeFigureOut">
              <a:rPr lang="en-GB" smtClean="0"/>
              <a:t>08/09/2019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34673C-587C-48F9-A656-790C7040E7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68F7E3-6CBC-4F4F-B9CA-AF1239EE66AD}" type="datetimeFigureOut">
              <a:rPr lang="en-GB" smtClean="0"/>
              <a:t>08/09/2019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34673C-587C-48F9-A656-790C7040E7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9/8/2019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9/8/2019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9/8/2019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9/8/2019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9/8/2019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9/8/2019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568F7E3-6CBC-4F4F-B9CA-AF1239EE66AD}" type="datetimeFigureOut">
              <a:rPr lang="en-GB" smtClean="0"/>
              <a:t>08/09/2019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C934673C-587C-48F9-A656-790C7040E74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9/8/2019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9/8/2019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ctrTitle"/>
              </p:nvPr>
            </p:nvSpPr>
            <p:spPr>
              <a:xfrm>
                <a:off x="360648" y="260648"/>
                <a:ext cx="8134672" cy="1470025"/>
              </a:xfrm>
            </p:spPr>
            <p:txBody>
              <a:bodyPr/>
              <a:lstStyle/>
              <a:p>
                <a:r>
                  <a:rPr lang="en-GB" sz="3600" dirty="0" smtClean="0"/>
                  <a:t>The area of this rectangle is </a:t>
                </a:r>
                <a14:m>
                  <m:oMath xmlns:m="http://schemas.openxmlformats.org/officeDocument/2006/math">
                    <m:r>
                      <a:rPr lang="en-GB" sz="3600" b="0" i="1" smtClean="0">
                        <a:latin typeface="Cambria Math"/>
                      </a:rPr>
                      <m:t>4</m:t>
                    </m:r>
                    <m:rad>
                      <m:radPr>
                        <m:degHide m:val="on"/>
                        <m:ctrlPr>
                          <a:rPr lang="en-GB" sz="3600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3600" b="0" i="1" smtClean="0">
                            <a:latin typeface="Cambria Math"/>
                          </a:rPr>
                          <m:t>3</m:t>
                        </m:r>
                      </m:e>
                    </m:rad>
                  </m:oMath>
                </a14:m>
                <a:r>
                  <a:rPr lang="en-GB" sz="36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3600" b="0" i="1" dirty="0" smtClean="0">
                            <a:latin typeface="Cambria Math"/>
                          </a:rPr>
                          <m:t>𝑐𝑚</m:t>
                        </m:r>
                      </m:e>
                      <m:sup>
                        <m:r>
                          <a:rPr lang="en-GB" sz="36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360648" y="260648"/>
                <a:ext cx="8134672" cy="1470025"/>
              </a:xfr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1835696" y="2060848"/>
            <a:ext cx="5184576" cy="2808312"/>
          </a:xfrm>
          <a:prstGeom prst="rect">
            <a:avLst/>
          </a:prstGeom>
          <a:solidFill>
            <a:srgbClr val="F729E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1826103" y="2060848"/>
            <a:ext cx="5184576" cy="28083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2411760" y="4487490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30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1760" y="4487490"/>
                <a:ext cx="591829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001018" y="3095672"/>
                <a:ext cx="5074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1018" y="3095672"/>
                <a:ext cx="507447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205923" y="5748064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Work out as many things as you can!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0937411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ctrTitle"/>
              </p:nvPr>
            </p:nvSpPr>
            <p:spPr>
              <a:xfrm>
                <a:off x="323528" y="764704"/>
                <a:ext cx="8134672" cy="1470025"/>
              </a:xfrm>
            </p:spPr>
            <p:txBody>
              <a:bodyPr/>
              <a:lstStyle/>
              <a:p>
                <a:r>
                  <a:rPr lang="en-GB" sz="3600" dirty="0" smtClean="0"/>
                  <a:t>The area of this rectangle is </a:t>
                </a:r>
                <a14:m>
                  <m:oMath xmlns:m="http://schemas.openxmlformats.org/officeDocument/2006/math">
                    <m:r>
                      <a:rPr lang="en-GB" sz="3600" b="0" i="1" smtClean="0">
                        <a:latin typeface="Cambria Math"/>
                      </a:rPr>
                      <m:t>4</m:t>
                    </m:r>
                    <m:rad>
                      <m:radPr>
                        <m:degHide m:val="on"/>
                        <m:ctrlPr>
                          <a:rPr lang="en-GB" sz="3600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3600" b="0" i="1" smtClean="0">
                            <a:latin typeface="Cambria Math"/>
                          </a:rPr>
                          <m:t>3</m:t>
                        </m:r>
                      </m:e>
                    </m:rad>
                  </m:oMath>
                </a14:m>
                <a:r>
                  <a:rPr lang="en-GB" sz="36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3600" b="0" i="1" dirty="0" smtClean="0">
                            <a:latin typeface="Cambria Math"/>
                          </a:rPr>
                          <m:t>𝑐𝑚</m:t>
                        </m:r>
                      </m:e>
                      <m:sup>
                        <m:r>
                          <a:rPr lang="en-GB" sz="36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3600" b="0" i="1" dirty="0" smtClean="0">
                        <a:latin typeface="Cambria Math"/>
                      </a:rPr>
                      <m:t>. </m:t>
                    </m:r>
                  </m:oMath>
                </a14:m>
                <a:r>
                  <a:rPr lang="en-GB" b="0" dirty="0" smtClean="0"/>
                  <a:t/>
                </a:r>
                <a:br>
                  <a:rPr lang="en-GB" b="0" dirty="0" smtClean="0"/>
                </a:br>
                <a:r>
                  <a:rPr lang="en-GB" b="0" dirty="0" smtClean="0"/>
                  <a:t/>
                </a:r>
                <a:br>
                  <a:rPr lang="en-GB" b="0" dirty="0" smtClean="0"/>
                </a:br>
                <a:r>
                  <a:rPr lang="en-GB" dirty="0" smtClean="0">
                    <a:solidFill>
                      <a:srgbClr val="FF0000"/>
                    </a:solidFill>
                  </a:rPr>
                  <a:t>Find the value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GB" dirty="0" smtClean="0">
                    <a:solidFill>
                      <a:srgbClr val="FF0000"/>
                    </a:solidFill>
                  </a:rPr>
                  <a:t>. </a:t>
                </a:r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323528" y="764704"/>
                <a:ext cx="8134672" cy="1470025"/>
              </a:xfrm>
              <a:blipFill rotWithShape="1">
                <a:blip r:embed="rId3"/>
                <a:stretch>
                  <a:fillRect l="-749" t="-21901" b="-384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1835696" y="3068960"/>
            <a:ext cx="5184576" cy="2808312"/>
          </a:xfrm>
          <a:prstGeom prst="rect">
            <a:avLst/>
          </a:prstGeom>
          <a:solidFill>
            <a:srgbClr val="F729E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1835696" y="3068960"/>
            <a:ext cx="5184576" cy="28083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2195735" y="5529480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30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5" y="5529480"/>
                <a:ext cx="591829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3922598" y="4122327"/>
                <a:ext cx="5074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4</m:t>
                      </m:r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2598" y="4122327"/>
                <a:ext cx="507447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5037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691680" y="1405671"/>
            <a:ext cx="5400600" cy="3384376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rapezoid 3"/>
          <p:cNvSpPr/>
          <p:nvPr/>
        </p:nvSpPr>
        <p:spPr>
          <a:xfrm>
            <a:off x="1691680" y="1405671"/>
            <a:ext cx="5400600" cy="3384376"/>
          </a:xfrm>
          <a:prstGeom prst="trapezoid">
            <a:avLst>
              <a:gd name="adj" fmla="val 4628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2123728" y="1036339"/>
                <a:ext cx="5074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2</m:t>
                      </m:r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036339"/>
                <a:ext cx="507447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3131840" y="1435000"/>
                <a:ext cx="72006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120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40" y="1435000"/>
                <a:ext cx="720069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ight Brace 10"/>
          <p:cNvSpPr/>
          <p:nvPr/>
        </p:nvSpPr>
        <p:spPr>
          <a:xfrm rot="16200000">
            <a:off x="4175956" y="24377"/>
            <a:ext cx="432048" cy="223224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051598" y="555145"/>
                <a:ext cx="6807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5</m:t>
                      </m:r>
                      <m:r>
                        <a:rPr lang="en-GB" b="0" i="1" smtClean="0"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1598" y="555145"/>
                <a:ext cx="680764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itle 1"/>
          <p:cNvSpPr txBox="1">
            <a:spLocks/>
          </p:cNvSpPr>
          <p:nvPr/>
        </p:nvSpPr>
        <p:spPr bwMode="auto">
          <a:xfrm>
            <a:off x="251520" y="5085184"/>
            <a:ext cx="8134672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3600" kern="0" dirty="0" smtClean="0"/>
              <a:t>ABCD is a rectangle </a:t>
            </a:r>
            <a:endParaRPr lang="en-GB" kern="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1187624" y="4605381"/>
                <a:ext cx="3969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4605381"/>
                <a:ext cx="396904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7046590" y="1035119"/>
                <a:ext cx="3969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6590" y="1035119"/>
                <a:ext cx="396904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1247920" y="1066722"/>
                <a:ext cx="4072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7920" y="1066722"/>
                <a:ext cx="407291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7156541" y="4619759"/>
                <a:ext cx="4158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𝐷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6541" y="4619759"/>
                <a:ext cx="415819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Connector 20"/>
          <p:cNvCxnSpPr/>
          <p:nvPr/>
        </p:nvCxnSpPr>
        <p:spPr>
          <a:xfrm>
            <a:off x="2310420" y="2957965"/>
            <a:ext cx="320755" cy="2160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6012160" y="2849953"/>
            <a:ext cx="399325" cy="2479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79512" y="6093544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Work out as many things as you can!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997553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691680" y="1405671"/>
            <a:ext cx="5400600" cy="3384376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Trapezoid 3"/>
          <p:cNvSpPr/>
          <p:nvPr/>
        </p:nvSpPr>
        <p:spPr>
          <a:xfrm>
            <a:off x="1691680" y="1405671"/>
            <a:ext cx="5400600" cy="3384376"/>
          </a:xfrm>
          <a:prstGeom prst="trapezoid">
            <a:avLst>
              <a:gd name="adj" fmla="val 4628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2123728" y="1036339"/>
                <a:ext cx="5074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036339"/>
                <a:ext cx="507447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3131840" y="1435000"/>
                <a:ext cx="72006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120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40" y="1435000"/>
                <a:ext cx="720069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ight Brace 10"/>
          <p:cNvSpPr/>
          <p:nvPr/>
        </p:nvSpPr>
        <p:spPr>
          <a:xfrm rot="16200000">
            <a:off x="4175956" y="24377"/>
            <a:ext cx="432048" cy="223224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051598" y="555145"/>
                <a:ext cx="6807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5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1598" y="555145"/>
                <a:ext cx="680764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itle 1"/>
          <p:cNvSpPr txBox="1">
            <a:spLocks/>
          </p:cNvSpPr>
          <p:nvPr/>
        </p:nvSpPr>
        <p:spPr bwMode="auto">
          <a:xfrm>
            <a:off x="251520" y="5085184"/>
            <a:ext cx="8134672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3600" kern="0" dirty="0" smtClean="0">
                <a:solidFill>
                  <a:srgbClr val="000000"/>
                </a:solidFill>
              </a:rPr>
              <a:t>ABCD is a rectangle</a:t>
            </a:r>
          </a:p>
          <a:p>
            <a:r>
              <a:rPr lang="en-GB" sz="3600" kern="0" dirty="0" smtClean="0">
                <a:solidFill>
                  <a:srgbClr val="000000"/>
                </a:solidFill>
              </a:rPr>
              <a:t> </a:t>
            </a:r>
            <a:endParaRPr lang="en-GB" kern="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1187624" y="4605381"/>
                <a:ext cx="3969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4605381"/>
                <a:ext cx="396904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7046590" y="1035119"/>
                <a:ext cx="3969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6590" y="1035119"/>
                <a:ext cx="396904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1247920" y="1066722"/>
                <a:ext cx="4072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7920" y="1066722"/>
                <a:ext cx="407291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7156541" y="4619759"/>
                <a:ext cx="4158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𝐷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6541" y="4619759"/>
                <a:ext cx="415819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Connector 20"/>
          <p:cNvCxnSpPr/>
          <p:nvPr/>
        </p:nvCxnSpPr>
        <p:spPr>
          <a:xfrm>
            <a:off x="2310420" y="2957965"/>
            <a:ext cx="320755" cy="2160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6012160" y="2849953"/>
            <a:ext cx="399325" cy="2479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79512" y="6093544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What proportion of the rectangle is red? 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063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This is a right-angled triangle </a:t>
            </a:r>
            <a:endParaRPr lang="en-GB" dirty="0"/>
          </a:p>
        </p:txBody>
      </p:sp>
      <p:sp>
        <p:nvSpPr>
          <p:cNvPr id="4" name="Right Triangle 3"/>
          <p:cNvSpPr/>
          <p:nvPr/>
        </p:nvSpPr>
        <p:spPr>
          <a:xfrm>
            <a:off x="2195736" y="1772816"/>
            <a:ext cx="5400600" cy="2880320"/>
          </a:xfrm>
          <a:prstGeom prst="rt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2147925" y="1916832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60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7925" y="1916832"/>
                <a:ext cx="591829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1463676" y="3028310"/>
                <a:ext cx="7320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6 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3676" y="3028310"/>
                <a:ext cx="732060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4788024" y="2843644"/>
                <a:ext cx="14089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d>
                        <m:dPr>
                          <m:ctrlP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+4</m:t>
                          </m:r>
                        </m:e>
                      </m:d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2843644"/>
                <a:ext cx="1408912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205923" y="5517231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Work out as many things as you can! </a:t>
            </a:r>
            <a:endParaRPr lang="en-GB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346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This is a right-angled triangle </a:t>
            </a:r>
            <a:endParaRPr lang="en-GB" dirty="0"/>
          </a:p>
        </p:txBody>
      </p:sp>
      <p:sp>
        <p:nvSpPr>
          <p:cNvPr id="4" name="Right Triangle 3"/>
          <p:cNvSpPr/>
          <p:nvPr/>
        </p:nvSpPr>
        <p:spPr>
          <a:xfrm>
            <a:off x="2195736" y="1772816"/>
            <a:ext cx="5400600" cy="2880320"/>
          </a:xfrm>
          <a:prstGeom prst="rt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2147925" y="1916832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60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7925" y="1916832"/>
                <a:ext cx="591829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1463676" y="3028310"/>
                <a:ext cx="7320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6 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3676" y="3028310"/>
                <a:ext cx="73206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4788024" y="2843644"/>
                <a:ext cx="14089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d>
                        <m:dPr>
                          <m:ctrlP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+4</m:t>
                          </m:r>
                        </m:e>
                      </m:d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2843644"/>
                <a:ext cx="1408912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205923" y="5517231"/>
                <a:ext cx="842493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>
                    <a:solidFill>
                      <a:srgbClr val="FF0000"/>
                    </a:solidFill>
                  </a:rPr>
                  <a:t>Work out the value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82</m:t>
                        </m:r>
                      </m:e>
                      <m:sup>
                        <m:r>
                          <a:rPr lang="en-GB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sup>
                    </m:sSup>
                    <m:r>
                      <a:rPr lang="en-GB" sz="3200" i="1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GB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18</m:t>
                        </m:r>
                      </m:e>
                      <m:sup>
                        <m:r>
                          <a:rPr lang="en-GB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sup>
                    </m:sSup>
                  </m:oMath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923" y="5517231"/>
                <a:ext cx="8424936" cy="584775"/>
              </a:xfrm>
              <a:prstGeom prst="rect">
                <a:avLst/>
              </a:prstGeom>
              <a:blipFill rotWithShape="1">
                <a:blip r:embed="rId6"/>
                <a:stretch>
                  <a:fillRect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5186762"/>
      </p:ext>
    </p:extLst>
  </p:cSld>
  <p:clrMapOvr>
    <a:masterClrMapping/>
  </p:clrMapOvr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37</TotalTime>
  <Words>285</Words>
  <Application>Microsoft Office PowerPoint</Application>
  <PresentationFormat>On-screen Show (4:3)</PresentationFormat>
  <Paragraphs>47</Paragraphs>
  <Slides>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6</vt:i4>
      </vt:variant>
    </vt:vector>
  </HeadingPairs>
  <TitlesOfParts>
    <vt:vector size="19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The area of this rectangle is 4√3 〖cm〗^2</vt:lpstr>
      <vt:lpstr>The area of this rectangle is 4√3 〖cm〗^2.   Find the value of x. </vt:lpstr>
      <vt:lpstr>PowerPoint Presentation</vt:lpstr>
      <vt:lpstr>PowerPoint Presentation</vt:lpstr>
      <vt:lpstr>This is a right-angled triangle </vt:lpstr>
      <vt:lpstr>This is a right-angled triangle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area of this rectangle is 4√3 〖cm〗^2</dc:title>
  <dc:creator>Elder, L</dc:creator>
  <cp:lastModifiedBy>Elder, L</cp:lastModifiedBy>
  <cp:revision>5</cp:revision>
  <dcterms:created xsi:type="dcterms:W3CDTF">2019-09-08T17:51:10Z</dcterms:created>
  <dcterms:modified xsi:type="dcterms:W3CDTF">2019-09-08T18:28:34Z</dcterms:modified>
</cp:coreProperties>
</file>