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32"/>
  </p:notesMasterIdLst>
  <p:sldIdLst>
    <p:sldId id="282" r:id="rId14"/>
    <p:sldId id="276" r:id="rId15"/>
    <p:sldId id="277" r:id="rId16"/>
    <p:sldId id="280" r:id="rId17"/>
    <p:sldId id="278" r:id="rId18"/>
    <p:sldId id="281" r:id="rId19"/>
    <p:sldId id="283" r:id="rId20"/>
    <p:sldId id="284" r:id="rId21"/>
    <p:sldId id="285" r:id="rId22"/>
    <p:sldId id="286" r:id="rId23"/>
    <p:sldId id="287" r:id="rId24"/>
    <p:sldId id="289" r:id="rId25"/>
    <p:sldId id="288" r:id="rId26"/>
    <p:sldId id="273" r:id="rId27"/>
    <p:sldId id="274" r:id="rId28"/>
    <p:sldId id="279" r:id="rId29"/>
    <p:sldId id="291" r:id="rId30"/>
    <p:sldId id="29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375" autoAdjust="0"/>
  </p:normalViewPr>
  <p:slideViewPr>
    <p:cSldViewPr>
      <p:cViewPr varScale="1">
        <p:scale>
          <a:sx n="107" d="100"/>
          <a:sy n="107" d="100"/>
        </p:scale>
        <p:origin x="-173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AA75E-BA22-45A7-9B7F-CEC8A4375361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4185E4-0021-4C20-8C5F-411627595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396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Linking</a:t>
            </a:r>
            <a:r>
              <a:rPr lang="en-GB" baseline="0" dirty="0" smtClean="0"/>
              <a:t> to last lesson.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91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Whole class game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91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Record the outcomes as</a:t>
            </a:r>
            <a:r>
              <a:rPr lang="en-GB" baseline="0" dirty="0" smtClean="0"/>
              <a:t> you go here.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91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Record the outcomes as</a:t>
            </a:r>
            <a:r>
              <a:rPr lang="en-GB" baseline="0" dirty="0" smtClean="0"/>
              <a:t> you go here.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91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91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Talk about</a:t>
            </a:r>
            <a:r>
              <a:rPr lang="en-GB" baseline="0" dirty="0" smtClean="0"/>
              <a:t> the difference between theoretical and experimental probability.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91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Whole class game </a:t>
            </a:r>
            <a:endParaRPr lang="en-GB" dirty="0" smtClean="0"/>
          </a:p>
          <a:p>
            <a:r>
              <a:rPr lang="en-GB" dirty="0" smtClean="0"/>
              <a:t>Encourage</a:t>
            </a:r>
            <a:r>
              <a:rPr lang="en-GB" baseline="0" dirty="0" smtClean="0"/>
              <a:t> students to think about which values to fill their grids with to increase their chances of winning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91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List the outcomes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91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Checking for</a:t>
            </a:r>
            <a:r>
              <a:rPr lang="en-GB" baseline="0" dirty="0" smtClean="0"/>
              <a:t> understanding. </a:t>
            </a:r>
          </a:p>
          <a:p>
            <a:r>
              <a:rPr lang="en-GB" baseline="0" dirty="0" smtClean="0"/>
              <a:t>Decimal/Fraction Equivalence etc..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0646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 we had</a:t>
            </a:r>
            <a:r>
              <a:rPr lang="en-GB" baseline="0" dirty="0" smtClean="0"/>
              <a:t> more trials would the sum of the relative frequencies increase? </a:t>
            </a:r>
          </a:p>
          <a:p>
            <a:r>
              <a:rPr lang="en-GB" dirty="0" smtClean="0"/>
              <a:t>Why</a:t>
            </a:r>
            <a:r>
              <a:rPr lang="en-GB" baseline="0" dirty="0" smtClean="0"/>
              <a:t> will the relative frequency values always sum to 1?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22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Working backwards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Some students may find it useful to use a bar model to help them work this out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79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Checking for</a:t>
            </a:r>
            <a:r>
              <a:rPr lang="en-GB" baseline="0" dirty="0" smtClean="0"/>
              <a:t> understanding. </a:t>
            </a:r>
          </a:p>
          <a:p>
            <a:r>
              <a:rPr lang="en-GB" baseline="0" dirty="0" smtClean="0"/>
              <a:t>Decimal/Fraction Equivalence etc..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0646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Individual</a:t>
            </a:r>
            <a:r>
              <a:rPr lang="en-GB" baseline="0" dirty="0" smtClean="0"/>
              <a:t> activity, need a lot of dice…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7159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Smile Probability</a:t>
            </a:r>
            <a:r>
              <a:rPr lang="en-GB" baseline="0" dirty="0" smtClean="0"/>
              <a:t> Pack 2 (0737)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66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143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1437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Nrich</a:t>
            </a:r>
            <a:r>
              <a:rPr lang="en-GB" baseline="0" dirty="0" smtClean="0"/>
              <a:t> Problem </a:t>
            </a:r>
          </a:p>
          <a:p>
            <a:r>
              <a:rPr lang="en-GB" baseline="0" dirty="0" smtClean="0"/>
              <a:t>Print out the eight bar charts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966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7/11/2019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7/11/2019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7/11/2019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7/11/2019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7/11/2019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7/11/2019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7/11/2019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7/11/2019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7/11/2019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7/11/2019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7/11/2019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93960DF2-641C-412E-98B3-13E62976B9C6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7/11/2019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7/11/2019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11/07/2019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7/11/2019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2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7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8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nrich.maths.org/6123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04591"/>
            <a:ext cx="7772400" cy="1470025"/>
          </a:xfrm>
        </p:spPr>
        <p:txBody>
          <a:bodyPr/>
          <a:lstStyle/>
          <a:p>
            <a:r>
              <a:rPr lang="en-GB" sz="5400" b="1" dirty="0" smtClean="0"/>
              <a:t>Dice </a:t>
            </a:r>
            <a:r>
              <a:rPr lang="en-GB" sz="5400" b="1" dirty="0" smtClean="0"/>
              <a:t>Bingo </a:t>
            </a:r>
            <a:br>
              <a:rPr lang="en-GB" sz="5400" b="1" dirty="0" smtClean="0"/>
            </a:br>
            <a:endParaRPr lang="en-GB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9138" y="1556792"/>
            <a:ext cx="8280920" cy="1752600"/>
          </a:xfrm>
        </p:spPr>
        <p:txBody>
          <a:bodyPr/>
          <a:lstStyle/>
          <a:p>
            <a:endParaRPr lang="en-GB" sz="2400" dirty="0" smtClean="0"/>
          </a:p>
          <a:p>
            <a:r>
              <a:rPr lang="en-GB" sz="2400" dirty="0" smtClean="0"/>
              <a:t>Two dice are going to be rolled. </a:t>
            </a:r>
          </a:p>
          <a:p>
            <a:endParaRPr lang="en-GB" sz="2400" dirty="0" smtClean="0"/>
          </a:p>
          <a:p>
            <a:r>
              <a:rPr lang="en-GB" sz="2400" dirty="0" smtClean="0"/>
              <a:t>How many </a:t>
            </a:r>
            <a:r>
              <a:rPr lang="en-GB" sz="2400" b="1" dirty="0" smtClean="0">
                <a:solidFill>
                  <a:srgbClr val="FF0000"/>
                </a:solidFill>
              </a:rPr>
              <a:t>possible outc</a:t>
            </a:r>
            <a:r>
              <a:rPr lang="en-GB" sz="2400" b="1" dirty="0" smtClean="0">
                <a:solidFill>
                  <a:srgbClr val="FF0000"/>
                </a:solidFill>
              </a:rPr>
              <a:t>omes </a:t>
            </a:r>
            <a:r>
              <a:rPr lang="en-GB" sz="2400" dirty="0" smtClean="0"/>
              <a:t>are there?</a:t>
            </a:r>
            <a:endParaRPr lang="en-GB" sz="2400" dirty="0"/>
          </a:p>
        </p:txBody>
      </p:sp>
      <p:pic>
        <p:nvPicPr>
          <p:cNvPr id="1026" name="Picture 2" descr="C:\Users\lelder\AppData\Local\Microsoft\Windows\Temporary Internet Files\Content.IE5\5RJC7PV3\cutie_mark___dice_by_durpy-d4v3yif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951" y="-243408"/>
            <a:ext cx="2603988" cy="245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elder\AppData\Local\Microsoft\Windows\Temporary Internet Files\Content.IE5\T69SWKCC\6vT1S[1]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69987"/>
            <a:ext cx="1679444" cy="167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83568" y="3933056"/>
                <a:ext cx="37867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𝐷𝑖𝑐𝑒</m:t>
                      </m:r>
                      <m:r>
                        <a:rPr lang="en-GB" b="0" i="1" smtClean="0">
                          <a:latin typeface="Cambria Math"/>
                        </a:rPr>
                        <m:t> 1 :6 </m:t>
                      </m:r>
                      <m:r>
                        <a:rPr lang="en-GB" b="0" i="1" smtClean="0">
                          <a:latin typeface="Cambria Math"/>
                        </a:rPr>
                        <m:t>𝑒𝑞𝑢𝑎𝑙𝑙𝑦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𝑙𝑖𝑘𝑒𝑙𝑦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𝑜𝑢𝑡𝑐𝑜𝑚𝑒𝑠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933056"/>
                <a:ext cx="3786742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973580" y="3933056"/>
                <a:ext cx="37867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𝐷𝑖𝑐𝑒</m:t>
                      </m:r>
                      <m:r>
                        <a:rPr lang="en-GB" b="0" i="1" smtClean="0">
                          <a:latin typeface="Cambria Math"/>
                        </a:rPr>
                        <m:t> 2 :6 </m:t>
                      </m:r>
                      <m:r>
                        <a:rPr lang="en-GB" b="0" i="1" smtClean="0">
                          <a:latin typeface="Cambria Math"/>
                        </a:rPr>
                        <m:t>𝑒𝑞𝑢𝑎𝑙𝑙𝑦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𝑙𝑖𝑘𝑒𝑙𝑦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𝑜𝑢𝑡𝑐𝑜𝑚𝑒𝑠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580" y="3933056"/>
                <a:ext cx="3786742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347864" y="4869160"/>
                <a:ext cx="272542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6</m:t>
                      </m:r>
                      <m:r>
                        <a:rPr lang="en-GB" sz="4000" b="0" i="1" smtClean="0">
                          <a:latin typeface="Cambria Math"/>
                          <a:ea typeface="Cambria Math"/>
                        </a:rPr>
                        <m:t>×6=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36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4869160"/>
                <a:ext cx="2725426" cy="70788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054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04591"/>
            <a:ext cx="7772400" cy="1470025"/>
          </a:xfrm>
        </p:spPr>
        <p:txBody>
          <a:bodyPr/>
          <a:lstStyle/>
          <a:p>
            <a:r>
              <a:rPr lang="en-GB" sz="5400" b="1" dirty="0" smtClean="0"/>
              <a:t>Dice </a:t>
            </a:r>
            <a:r>
              <a:rPr lang="en-GB" sz="5400" b="1" dirty="0" smtClean="0"/>
              <a:t>Bingo </a:t>
            </a:r>
            <a:br>
              <a:rPr lang="en-GB" sz="5400" b="1" dirty="0" smtClean="0"/>
            </a:br>
            <a:endParaRPr lang="en-GB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667979"/>
            <a:ext cx="8280920" cy="1752600"/>
          </a:xfrm>
        </p:spPr>
        <p:txBody>
          <a:bodyPr/>
          <a:lstStyle/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The two scores will </a:t>
            </a:r>
            <a:r>
              <a:rPr lang="en-GB" sz="2400" b="1" dirty="0" smtClean="0">
                <a:solidFill>
                  <a:srgbClr val="FF0000"/>
                </a:solidFill>
              </a:rPr>
              <a:t>added</a:t>
            </a:r>
            <a:r>
              <a:rPr lang="en-GB" sz="2400" dirty="0" smtClean="0"/>
              <a:t> and the square containing that value can be crossed out. </a:t>
            </a:r>
          </a:p>
          <a:p>
            <a:endParaRPr lang="en-GB" sz="2400" dirty="0"/>
          </a:p>
          <a:p>
            <a:r>
              <a:rPr lang="en-GB" sz="2400" dirty="0" smtClean="0"/>
              <a:t>Only one square can be crossed out each time. </a:t>
            </a:r>
          </a:p>
          <a:p>
            <a:endParaRPr lang="en-GB" sz="2400" dirty="0" smtClean="0"/>
          </a:p>
          <a:p>
            <a:r>
              <a:rPr lang="en-GB" sz="2400" dirty="0" smtClean="0"/>
              <a:t>Draw a 3 x 3 grid and fill it with numbers that could appear. </a:t>
            </a:r>
          </a:p>
          <a:p>
            <a:endParaRPr lang="en-GB" sz="2400" dirty="0"/>
          </a:p>
          <a:p>
            <a:r>
              <a:rPr lang="en-GB" sz="2400" dirty="0"/>
              <a:t>The winner will cross out all of their numbers first. </a:t>
            </a:r>
          </a:p>
          <a:p>
            <a:endParaRPr lang="en-GB" sz="2400" dirty="0"/>
          </a:p>
        </p:txBody>
      </p:sp>
      <p:pic>
        <p:nvPicPr>
          <p:cNvPr id="1026" name="Picture 2" descr="C:\Users\lelder\AppData\Local\Microsoft\Windows\Temporary Internet Files\Content.IE5\5RJC7PV3\cutie_mark___dice_by_durpy-d4v3yif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951" y="-243408"/>
            <a:ext cx="2603988" cy="245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elder\AppData\Local\Microsoft\Windows\Temporary Internet Files\Content.IE5\T69SWKCC\6vT1S[1]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1679444" cy="167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72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/>
          <a:lstStyle/>
          <a:p>
            <a:pPr algn="l"/>
            <a:r>
              <a:rPr lang="en-GB" sz="5400" b="1" dirty="0" smtClean="0"/>
              <a:t>Dice Bingo </a:t>
            </a:r>
            <a:br>
              <a:rPr lang="en-GB" sz="5400" b="1" dirty="0" smtClean="0"/>
            </a:br>
            <a:endParaRPr lang="en-GB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280920" cy="1752600"/>
          </a:xfrm>
        </p:spPr>
        <p:txBody>
          <a:bodyPr/>
          <a:lstStyle/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1026" name="Picture 2" descr="C:\Users\lelder\AppData\Local\Microsoft\Windows\Temporary Internet Files\Content.IE5\5RJC7PV3\cutie_mark___dice_by_durpy-d4v3yif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-456563"/>
            <a:ext cx="2603988" cy="245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952146"/>
              </p:ext>
            </p:extLst>
          </p:nvPr>
        </p:nvGraphicFramePr>
        <p:xfrm>
          <a:off x="323528" y="1196752"/>
          <a:ext cx="5040560" cy="47548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12168"/>
                <a:gridCol w="1944216"/>
                <a:gridCol w="15841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Score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Tally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Frequency </a:t>
                      </a:r>
                      <a:endParaRPr lang="en-GB" sz="2000" dirty="0"/>
                    </a:p>
                  </a:txBody>
                  <a:tcPr/>
                </a:tc>
              </a:tr>
              <a:tr h="39584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2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3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4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5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6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7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8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9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10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11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12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56588" y="3789040"/>
            <a:ext cx="3650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This proportion is known as the </a:t>
            </a:r>
            <a:r>
              <a:rPr lang="en-GB" sz="2000" b="1" dirty="0" smtClean="0">
                <a:solidFill>
                  <a:srgbClr val="FF0000"/>
                </a:solidFill>
              </a:rPr>
              <a:t>relative frequency</a:t>
            </a:r>
            <a:r>
              <a:rPr lang="en-GB" sz="2000" dirty="0" smtClean="0"/>
              <a:t>. </a:t>
            </a:r>
            <a:endParaRPr lang="en-GB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5454765" y="1997493"/>
            <a:ext cx="3497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What </a:t>
            </a:r>
            <a:r>
              <a:rPr lang="en-GB" sz="2000" b="1" dirty="0" smtClean="0">
                <a:solidFill>
                  <a:srgbClr val="FF0000"/>
                </a:solidFill>
              </a:rPr>
              <a:t>proportion</a:t>
            </a:r>
            <a:r>
              <a:rPr lang="en-GB" sz="2000" dirty="0" smtClean="0"/>
              <a:t> of rolls resulted in a score of 5?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49401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/>
          <a:lstStyle/>
          <a:p>
            <a:pPr algn="l"/>
            <a:r>
              <a:rPr lang="en-GB" sz="5400" b="1" dirty="0" smtClean="0"/>
              <a:t>Dice Bingo </a:t>
            </a:r>
            <a:br>
              <a:rPr lang="en-GB" sz="5400" b="1" dirty="0" smtClean="0"/>
            </a:br>
            <a:endParaRPr lang="en-GB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280920" cy="1752600"/>
          </a:xfrm>
        </p:spPr>
        <p:txBody>
          <a:bodyPr/>
          <a:lstStyle/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1026" name="Picture 2" descr="C:\Users\lelder\AppData\Local\Microsoft\Windows\Temporary Internet Files\Content.IE5\5RJC7PV3\cutie_mark___dice_by_durpy-d4v3yif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-456563"/>
            <a:ext cx="2603988" cy="245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636311"/>
              </p:ext>
            </p:extLst>
          </p:nvPr>
        </p:nvGraphicFramePr>
        <p:xfrm>
          <a:off x="323528" y="1196752"/>
          <a:ext cx="5040560" cy="47548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12168"/>
                <a:gridCol w="1944216"/>
                <a:gridCol w="15841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Score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Tally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Frequency </a:t>
                      </a:r>
                      <a:endParaRPr lang="en-GB" sz="2000" dirty="0"/>
                    </a:p>
                  </a:txBody>
                  <a:tcPr/>
                </a:tc>
              </a:tr>
              <a:tr h="39584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2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3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4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5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6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7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8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9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10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11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12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09376" y="1633032"/>
            <a:ext cx="3650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What was the </a:t>
            </a:r>
            <a:r>
              <a:rPr lang="en-GB" sz="2000" b="1" dirty="0" smtClean="0">
                <a:solidFill>
                  <a:srgbClr val="FF0000"/>
                </a:solidFill>
              </a:rPr>
              <a:t>mode</a:t>
            </a:r>
            <a:r>
              <a:rPr lang="en-GB" sz="2000" dirty="0" smtClean="0">
                <a:solidFill>
                  <a:srgbClr val="000000"/>
                </a:solidFill>
              </a:rPr>
              <a:t> score? 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7230" y="4696297"/>
            <a:ext cx="3547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What did you expect the </a:t>
            </a:r>
            <a:r>
              <a:rPr lang="en-GB" sz="2000" b="1" dirty="0" smtClean="0">
                <a:solidFill>
                  <a:srgbClr val="FF0000"/>
                </a:solidFill>
              </a:rPr>
              <a:t>mode</a:t>
            </a:r>
            <a:r>
              <a:rPr lang="en-GB" sz="2000" dirty="0" smtClean="0">
                <a:solidFill>
                  <a:srgbClr val="000000"/>
                </a:solidFill>
              </a:rPr>
              <a:t> score to be? Why? 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7101" y="2924944"/>
            <a:ext cx="3650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What was the </a:t>
            </a:r>
            <a:endParaRPr lang="en-GB" sz="2000" dirty="0" smtClean="0">
              <a:solidFill>
                <a:srgbClr val="000000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FF0000"/>
                </a:solidFill>
              </a:rPr>
              <a:t>relative frequency </a:t>
            </a:r>
            <a:r>
              <a:rPr lang="en-GB" sz="2000" dirty="0" smtClean="0">
                <a:solidFill>
                  <a:srgbClr val="000000"/>
                </a:solidFill>
              </a:rPr>
              <a:t>of scoring this value? </a:t>
            </a:r>
            <a:endParaRPr lang="en-GB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54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04591"/>
            <a:ext cx="7772400" cy="1470025"/>
          </a:xfrm>
        </p:spPr>
        <p:txBody>
          <a:bodyPr/>
          <a:lstStyle/>
          <a:p>
            <a:r>
              <a:rPr lang="en-GB" sz="5400" b="1" dirty="0" smtClean="0"/>
              <a:t>Dice Bingo </a:t>
            </a:r>
            <a:br>
              <a:rPr lang="en-GB" sz="5400" b="1" dirty="0" smtClean="0"/>
            </a:br>
            <a:endParaRPr lang="en-GB" sz="5400" b="1" dirty="0"/>
          </a:p>
        </p:txBody>
      </p:sp>
      <p:pic>
        <p:nvPicPr>
          <p:cNvPr id="1026" name="Picture 2" descr="C:\Users\lelder\AppData\Local\Microsoft\Windows\Temporary Internet Files\Content.IE5\5RJC7PV3\cutie_mark___dice_by_durpy-d4v3yif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-387424"/>
            <a:ext cx="2603988" cy="245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83350" y="1645155"/>
            <a:ext cx="4291006" cy="1752600"/>
          </a:xfrm>
        </p:spPr>
        <p:txBody>
          <a:bodyPr/>
          <a:lstStyle/>
          <a:p>
            <a:r>
              <a:rPr lang="en-GB" dirty="0" smtClean="0"/>
              <a:t>A two way table is way to list all possible outcomes.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147" y="1628799"/>
            <a:ext cx="3981450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3"/>
          <p:cNvSpPr txBox="1">
            <a:spLocks/>
          </p:cNvSpPr>
          <p:nvPr/>
        </p:nvSpPr>
        <p:spPr bwMode="auto">
          <a:xfrm>
            <a:off x="425010" y="4025826"/>
            <a:ext cx="429100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kern="0" dirty="0" smtClean="0"/>
              <a:t>Explain why we should have expected the </a:t>
            </a:r>
            <a:r>
              <a:rPr lang="en-GB" b="1" kern="0" dirty="0" smtClean="0">
                <a:solidFill>
                  <a:srgbClr val="FF0000"/>
                </a:solidFill>
              </a:rPr>
              <a:t>mode</a:t>
            </a:r>
            <a:r>
              <a:rPr lang="en-GB" kern="0" dirty="0" smtClean="0"/>
              <a:t> to be 7.  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13646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04591"/>
            <a:ext cx="7772400" cy="1470025"/>
          </a:xfrm>
        </p:spPr>
        <p:txBody>
          <a:bodyPr/>
          <a:lstStyle/>
          <a:p>
            <a:r>
              <a:rPr lang="en-GB" sz="5400" b="1" dirty="0" smtClean="0"/>
              <a:t>Dice Bingo </a:t>
            </a:r>
            <a:br>
              <a:rPr lang="en-GB" sz="5400" b="1" dirty="0" smtClean="0"/>
            </a:br>
            <a:endParaRPr lang="en-GB" sz="5400" b="1" dirty="0"/>
          </a:p>
        </p:txBody>
      </p:sp>
      <p:pic>
        <p:nvPicPr>
          <p:cNvPr id="1026" name="Picture 2" descr="C:\Users\lelder\AppData\Local\Microsoft\Windows\Temporary Internet Files\Content.IE5\5RJC7PV3\cutie_mark___dice_by_durpy-d4v3yif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-387424"/>
            <a:ext cx="2603988" cy="245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Subtitle 3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-180528" y="1307864"/>
                <a:ext cx="4434676" cy="1752600"/>
              </a:xfrm>
            </p:spPr>
            <p:txBody>
              <a:bodyPr/>
              <a:lstStyle/>
              <a:p>
                <a:r>
                  <a:rPr lang="en-GB" dirty="0" smtClean="0"/>
                  <a:t>The </a:t>
                </a:r>
                <a:r>
                  <a:rPr lang="en-GB" b="1" dirty="0" smtClean="0">
                    <a:solidFill>
                      <a:srgbClr val="FF0000"/>
                    </a:solidFill>
                  </a:rPr>
                  <a:t>probability</a:t>
                </a:r>
                <a:r>
                  <a:rPr lang="en-GB" dirty="0" smtClean="0"/>
                  <a:t> of scoring a 7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36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4" name="Sub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-180528" y="1307864"/>
                <a:ext cx="4434676" cy="1752600"/>
              </a:xfrm>
              <a:blipFill rotWithShape="1">
                <a:blip r:embed="rId4"/>
                <a:stretch>
                  <a:fillRect t="-45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26" y="1644576"/>
            <a:ext cx="3981450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3"/>
          <p:cNvSpPr txBox="1">
            <a:spLocks/>
          </p:cNvSpPr>
          <p:nvPr/>
        </p:nvSpPr>
        <p:spPr bwMode="auto">
          <a:xfrm>
            <a:off x="191283" y="3354364"/>
            <a:ext cx="465104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The </a:t>
            </a:r>
            <a:r>
              <a:rPr lang="en-GB" b="1" kern="0" dirty="0" smtClean="0">
                <a:solidFill>
                  <a:srgbClr val="FF0000"/>
                </a:solidFill>
              </a:rPr>
              <a:t>relative frequency </a:t>
            </a:r>
            <a:r>
              <a:rPr lang="en-GB" kern="0" dirty="0" smtClean="0">
                <a:solidFill>
                  <a:srgbClr val="000000"/>
                </a:solidFill>
              </a:rPr>
              <a:t>of scoring a 7 from our bingo game was: </a:t>
            </a:r>
          </a:p>
          <a:p>
            <a:endParaRPr lang="en-GB" kern="0" dirty="0">
              <a:solidFill>
                <a:srgbClr val="000000"/>
              </a:solidFill>
            </a:endParaRPr>
          </a:p>
          <a:p>
            <a:r>
              <a:rPr lang="en-GB" kern="0" dirty="0" smtClean="0">
                <a:solidFill>
                  <a:srgbClr val="000000"/>
                </a:solidFill>
              </a:rPr>
              <a:t> </a:t>
            </a: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7092280" y="3056127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3056127"/>
                <a:ext cx="482824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572460" y="3502606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460" y="3502606"/>
                <a:ext cx="482824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012160" y="4025826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4025826"/>
                <a:ext cx="482824" cy="52322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493818" y="4549046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818" y="4549046"/>
                <a:ext cx="482824" cy="52322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023722" y="3513433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3722" y="3513433"/>
                <a:ext cx="482824" cy="52322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522540" y="4022707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2540" y="4022707"/>
                <a:ext cx="482824" cy="52322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5522540" y="3513433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2540" y="3513433"/>
                <a:ext cx="482824" cy="52322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7575104" y="3052637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5104" y="3052637"/>
                <a:ext cx="482824" cy="52322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7092280" y="3575082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3575082"/>
                <a:ext cx="482824" cy="52322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6567339" y="4036653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339" y="4036653"/>
                <a:ext cx="482824" cy="523220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6012160" y="4559873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4559873"/>
                <a:ext cx="482824" cy="52322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5493818" y="5072266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818" y="5072266"/>
                <a:ext cx="482824" cy="523220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8057928" y="3056127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928" y="3056127"/>
                <a:ext cx="482824" cy="523220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7575104" y="3564823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5104" y="3564823"/>
                <a:ext cx="482824" cy="523220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7063546" y="4088043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3546" y="4088043"/>
                <a:ext cx="482824" cy="523220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6538850" y="4561337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8850" y="4561337"/>
                <a:ext cx="482824" cy="523220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5976642" y="5072266"/>
                <a:ext cx="4828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2800" dirty="0">
                  <a:latin typeface="Bradley Hand ITC" panose="03070402050302030203" pitchFamily="66" charset="0"/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642" y="5072266"/>
                <a:ext cx="482824" cy="523220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Subtitle 3"/>
          <p:cNvSpPr txBox="1">
            <a:spLocks/>
          </p:cNvSpPr>
          <p:nvPr/>
        </p:nvSpPr>
        <p:spPr bwMode="auto">
          <a:xfrm>
            <a:off x="406604" y="5778426"/>
            <a:ext cx="826985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2800" kern="0" dirty="0" smtClean="0"/>
              <a:t>Discuss: Why are these proportions different? 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185215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04591"/>
            <a:ext cx="7772400" cy="1470025"/>
          </a:xfrm>
        </p:spPr>
        <p:txBody>
          <a:bodyPr/>
          <a:lstStyle/>
          <a:p>
            <a:r>
              <a:rPr lang="en-GB" sz="5400" b="1" dirty="0" smtClean="0"/>
              <a:t>Dice Bingo: Round 2 </a:t>
            </a:r>
            <a:r>
              <a:rPr lang="en-GB" sz="5400" b="1" dirty="0" smtClean="0"/>
              <a:t/>
            </a:r>
            <a:br>
              <a:rPr lang="en-GB" sz="5400" b="1" dirty="0" smtClean="0"/>
            </a:br>
            <a:endParaRPr lang="en-GB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196752"/>
            <a:ext cx="8280920" cy="1752600"/>
          </a:xfrm>
        </p:spPr>
        <p:txBody>
          <a:bodyPr/>
          <a:lstStyle/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This time the </a:t>
            </a:r>
            <a:r>
              <a:rPr lang="en-GB" sz="2400" dirty="0" smtClean="0"/>
              <a:t>two scores will </a:t>
            </a:r>
            <a:r>
              <a:rPr lang="en-GB" sz="2400" dirty="0" smtClean="0"/>
              <a:t>be </a:t>
            </a:r>
            <a:r>
              <a:rPr lang="en-GB" sz="2400" b="1" dirty="0" smtClean="0">
                <a:solidFill>
                  <a:srgbClr val="FF0000"/>
                </a:solidFill>
              </a:rPr>
              <a:t>multiplied</a:t>
            </a:r>
            <a:r>
              <a:rPr lang="en-GB" sz="2400" dirty="0" smtClean="0"/>
              <a:t> and </a:t>
            </a:r>
            <a:r>
              <a:rPr lang="en-GB" sz="2400" dirty="0" smtClean="0"/>
              <a:t>the square containing that value can be crossed out. </a:t>
            </a:r>
          </a:p>
          <a:p>
            <a:endParaRPr lang="en-GB" sz="2400" dirty="0"/>
          </a:p>
          <a:p>
            <a:r>
              <a:rPr lang="en-GB" sz="2400" dirty="0" smtClean="0"/>
              <a:t>Only one square can be crossed out each time. </a:t>
            </a:r>
          </a:p>
          <a:p>
            <a:endParaRPr lang="en-GB" sz="2400" dirty="0" smtClean="0"/>
          </a:p>
          <a:p>
            <a:r>
              <a:rPr lang="en-GB" sz="2400" dirty="0" smtClean="0"/>
              <a:t>Draw a 3 x 3 grid and fill it with numbers that could appear. </a:t>
            </a:r>
          </a:p>
          <a:p>
            <a:endParaRPr lang="en-GB" sz="2400" dirty="0"/>
          </a:p>
          <a:p>
            <a:r>
              <a:rPr lang="en-GB" sz="2400" dirty="0"/>
              <a:t>The winner will cross out all of their numbers first. </a:t>
            </a:r>
          </a:p>
          <a:p>
            <a:endParaRPr lang="en-GB" sz="2400" dirty="0"/>
          </a:p>
        </p:txBody>
      </p:sp>
      <p:pic>
        <p:nvPicPr>
          <p:cNvPr id="1026" name="Picture 2" descr="C:\Users\lelder\AppData\Local\Microsoft\Windows\Temporary Internet Files\Content.IE5\5RJC7PV3\cutie_mark___dice_by_durpy-d4v3yif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951" y="-243408"/>
            <a:ext cx="2603988" cy="245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32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04591"/>
            <a:ext cx="7772400" cy="1470025"/>
          </a:xfrm>
        </p:spPr>
        <p:txBody>
          <a:bodyPr/>
          <a:lstStyle/>
          <a:p>
            <a:r>
              <a:rPr lang="en-GB" sz="5400" b="1" dirty="0" smtClean="0"/>
              <a:t>Dice Bingo: Round 2 </a:t>
            </a:r>
            <a:r>
              <a:rPr lang="en-GB" sz="5400" b="1" dirty="0" smtClean="0"/>
              <a:t/>
            </a:r>
            <a:br>
              <a:rPr lang="en-GB" sz="5400" b="1" dirty="0" smtClean="0"/>
            </a:br>
            <a:endParaRPr lang="en-GB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196752"/>
            <a:ext cx="8280920" cy="1752600"/>
          </a:xfrm>
        </p:spPr>
        <p:txBody>
          <a:bodyPr/>
          <a:lstStyle/>
          <a:p>
            <a:endParaRPr lang="en-GB" sz="2400" dirty="0" smtClean="0"/>
          </a:p>
          <a:p>
            <a:endParaRPr lang="en-GB" sz="2400" dirty="0" smtClean="0"/>
          </a:p>
          <a:p>
            <a:pPr algn="l"/>
            <a:r>
              <a:rPr lang="en-GB" dirty="0" smtClean="0"/>
              <a:t>Outcomes: </a:t>
            </a:r>
            <a:endParaRPr lang="en-GB" dirty="0" smtClean="0"/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1026" name="Picture 2" descr="C:\Users\lelder\AppData\Local\Microsoft\Windows\Temporary Internet Files\Content.IE5\5RJC7PV3\cutie_mark___dice_by_durpy-d4v3yif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951" y="-243408"/>
            <a:ext cx="2603988" cy="245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3"/>
          <p:cNvSpPr txBox="1">
            <a:spLocks/>
          </p:cNvSpPr>
          <p:nvPr/>
        </p:nvSpPr>
        <p:spPr bwMode="auto">
          <a:xfrm>
            <a:off x="447016" y="4077072"/>
            <a:ext cx="835292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kern="0" dirty="0" smtClean="0"/>
              <a:t>Which values did you choose for your grid? Why? </a:t>
            </a:r>
          </a:p>
          <a:p>
            <a:endParaRPr lang="en-GB" kern="0" dirty="0"/>
          </a:p>
          <a:p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99579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On your whiteboard… 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88359"/>
            <a:ext cx="8229600" cy="274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1412776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Blessing was doing some archery and recorded his results in the table below. 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5517232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What is the </a:t>
            </a:r>
            <a:r>
              <a:rPr lang="en-GB" sz="2400" b="1" dirty="0" smtClean="0">
                <a:solidFill>
                  <a:srgbClr val="FF0000"/>
                </a:solidFill>
              </a:rPr>
              <a:t>relative frequency </a:t>
            </a:r>
            <a:r>
              <a:rPr lang="en-GB" sz="2400" dirty="0" smtClean="0"/>
              <a:t>of hitting the yellow? </a:t>
            </a:r>
            <a:endParaRPr lang="en-GB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788024" y="2636912"/>
                <a:ext cx="828880" cy="4092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1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1100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  <m:r>
                        <a:rPr lang="en-GB" sz="1100" b="0" i="1" smtClean="0">
                          <a:latin typeface="Cambria Math"/>
                        </a:rPr>
                        <m:t>=0.35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636912"/>
                <a:ext cx="828880" cy="40927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343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On your whiteboard… 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88359"/>
            <a:ext cx="8229600" cy="274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1412776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Blessing was doing some archery and recorded his results in the table below.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783" y="5485920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What is the </a:t>
            </a:r>
            <a:r>
              <a:rPr lang="en-GB" sz="2400" b="1" dirty="0" smtClean="0">
                <a:solidFill>
                  <a:srgbClr val="FF0000"/>
                </a:solidFill>
              </a:rPr>
              <a:t>sum </a:t>
            </a:r>
            <a:r>
              <a:rPr lang="en-GB" sz="2400" dirty="0" smtClean="0"/>
              <a:t>of the </a:t>
            </a:r>
            <a:r>
              <a:rPr lang="en-GB" sz="2400" b="1" dirty="0" smtClean="0">
                <a:solidFill>
                  <a:srgbClr val="FF0000"/>
                </a:solidFill>
              </a:rPr>
              <a:t>relative frequency </a:t>
            </a:r>
            <a:r>
              <a:rPr lang="en-GB" sz="2400" dirty="0" smtClean="0"/>
              <a:t>values</a:t>
            </a:r>
            <a:r>
              <a:rPr lang="en-GB" sz="2400" dirty="0" smtClean="0">
                <a:solidFill>
                  <a:srgbClr val="000000"/>
                </a:solidFill>
              </a:rPr>
              <a:t>? </a:t>
            </a:r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860032" y="2708920"/>
                <a:ext cx="681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0.35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2708920"/>
                <a:ext cx="68159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924151" y="3861048"/>
                <a:ext cx="553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0.1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151" y="3861048"/>
                <a:ext cx="553357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012316" y="4725144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316" y="4725144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145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On your whiteboard… 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88359"/>
            <a:ext cx="8229600" cy="274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1412776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Blessing was doing some archery and recorded his results in the table below.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5229200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How </a:t>
            </a:r>
            <a:r>
              <a:rPr lang="en-GB" sz="2400" b="1" dirty="0" smtClean="0">
                <a:solidFill>
                  <a:srgbClr val="FF0000"/>
                </a:solidFill>
              </a:rPr>
              <a:t>many times </a:t>
            </a:r>
            <a:r>
              <a:rPr lang="en-GB" sz="2400" dirty="0" smtClean="0">
                <a:solidFill>
                  <a:srgbClr val="000000"/>
                </a:solidFill>
              </a:rPr>
              <a:t>did he his arrow strike in the red area? </a:t>
            </a: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067" y="5813414"/>
            <a:ext cx="46958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12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On your whiteboard… 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88359"/>
            <a:ext cx="8229600" cy="274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1412776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Blessing was doing some archery and recorded his results in the table below.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517232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If Blessing was to take </a:t>
            </a:r>
            <a:r>
              <a:rPr lang="en-GB" sz="2400" dirty="0" smtClean="0">
                <a:solidFill>
                  <a:srgbClr val="000000"/>
                </a:solidFill>
              </a:rPr>
              <a:t>200 shots, how many times would you </a:t>
            </a:r>
            <a:r>
              <a:rPr lang="en-GB" sz="2400" b="1" dirty="0" smtClean="0">
                <a:solidFill>
                  <a:srgbClr val="FF0000"/>
                </a:solidFill>
              </a:rPr>
              <a:t>expect</a:t>
            </a:r>
            <a:r>
              <a:rPr lang="en-GB" sz="2400" dirty="0" smtClean="0">
                <a:solidFill>
                  <a:srgbClr val="000000"/>
                </a:solidFill>
              </a:rPr>
              <a:t> him to hit the blue region? 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12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On your whiteboard… 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88359"/>
            <a:ext cx="8229600" cy="274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1412776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Blessing was doing some archery and recorded his results in the table below.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2396" y="5373216"/>
            <a:ext cx="8488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To win a competition Blessing must hit the red or yellow sections. </a:t>
            </a: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What is his </a:t>
            </a:r>
            <a:r>
              <a:rPr lang="en-GB" sz="2400" b="1" dirty="0" smtClean="0">
                <a:solidFill>
                  <a:srgbClr val="FF0000"/>
                </a:solidFill>
              </a:rPr>
              <a:t>estimated probability </a:t>
            </a:r>
            <a:r>
              <a:rPr lang="en-GB" sz="2400" dirty="0" smtClean="0">
                <a:solidFill>
                  <a:srgbClr val="000000"/>
                </a:solidFill>
              </a:rPr>
              <a:t>of winning? 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5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1470025"/>
          </a:xfrm>
        </p:spPr>
        <p:txBody>
          <a:bodyPr/>
          <a:lstStyle/>
          <a:p>
            <a:r>
              <a:rPr lang="en-GB" b="1" dirty="0" smtClean="0"/>
              <a:t>Game </a:t>
            </a:r>
            <a:r>
              <a:rPr lang="en-GB" b="1" dirty="0" smtClean="0"/>
              <a:t>3: </a:t>
            </a:r>
            <a:r>
              <a:rPr lang="en-GB" b="1" dirty="0" smtClean="0"/>
              <a:t>What Chance? 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1916832"/>
            <a:ext cx="7920880" cy="2304256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If you roll two dice and find the difference between the two numbers what is the </a:t>
            </a:r>
            <a:r>
              <a:rPr lang="en-GB" b="1" dirty="0" smtClean="0"/>
              <a:t>largest</a:t>
            </a:r>
            <a:r>
              <a:rPr lang="en-GB" dirty="0" smtClean="0"/>
              <a:t> and </a:t>
            </a:r>
            <a:r>
              <a:rPr lang="en-GB" b="1" dirty="0" smtClean="0"/>
              <a:t>smallest</a:t>
            </a:r>
            <a:r>
              <a:rPr lang="en-GB" dirty="0" smtClean="0"/>
              <a:t> difference </a:t>
            </a:r>
          </a:p>
          <a:p>
            <a:r>
              <a:rPr lang="en-GB" dirty="0" smtClean="0"/>
              <a:t>you can get? </a:t>
            </a:r>
            <a:endParaRPr lang="en-GB" dirty="0"/>
          </a:p>
        </p:txBody>
      </p:sp>
      <p:pic>
        <p:nvPicPr>
          <p:cNvPr id="2051" name="Picture 3" descr="C:\Users\lelder\AppData\Local\Microsoft\Windows\Temporary Internet Files\Content.IE5\Z5OW14EM\600px-2-Dice-Icon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941168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22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470025"/>
          </a:xfrm>
        </p:spPr>
        <p:txBody>
          <a:bodyPr/>
          <a:lstStyle/>
          <a:p>
            <a:r>
              <a:rPr lang="en-GB" b="1" dirty="0" smtClean="0"/>
              <a:t>What Chance?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1600" b="1" dirty="0" smtClean="0"/>
              <a:t>In your books</a:t>
            </a:r>
            <a:endParaRPr lang="en-GB" b="1" dirty="0"/>
          </a:p>
        </p:txBody>
      </p:sp>
      <p:pic>
        <p:nvPicPr>
          <p:cNvPr id="2051" name="Picture 3" descr="C:\Users\lelder\AppData\Local\Microsoft\Windows\Temporary Internet Files\Content.IE5\Z5OW14EM\600px-2-Dice-Icon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16632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864" y="1916832"/>
            <a:ext cx="6120680" cy="477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39441"/>
            <a:ext cx="33337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46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lelder\AppData\Local\Microsoft\Windows\Temporary Internet Files\Content.IE5\Z5OW14EM\600px-2-Dice-Icon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16632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44824"/>
            <a:ext cx="2664296" cy="2248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79512" y="1541654"/>
            <a:ext cx="7884876" cy="44012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GB" sz="2800" dirty="0" smtClean="0"/>
              <a:t>Copy </a:t>
            </a:r>
            <a:r>
              <a:rPr lang="en-GB" sz="2800" dirty="0" smtClean="0"/>
              <a:t>and complete the two way </a:t>
            </a:r>
            <a:r>
              <a:rPr lang="en-GB" sz="2800" dirty="0" smtClean="0"/>
              <a:t>table. </a:t>
            </a:r>
          </a:p>
          <a:p>
            <a:endParaRPr lang="en-GB" sz="2800" dirty="0" smtClean="0"/>
          </a:p>
          <a:p>
            <a:r>
              <a:rPr lang="en-GB" sz="2800" dirty="0" smtClean="0"/>
              <a:t>   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2</a:t>
            </a:r>
            <a:r>
              <a:rPr lang="en-GB" sz="2800" dirty="0"/>
              <a:t>. Copy and complete </a:t>
            </a:r>
            <a:r>
              <a:rPr lang="en-GB" sz="2800" dirty="0" smtClean="0"/>
              <a:t>this table for your game.</a:t>
            </a:r>
          </a:p>
          <a:p>
            <a:r>
              <a:rPr lang="en-GB" sz="2800" dirty="0" smtClean="0"/>
              <a:t> </a:t>
            </a:r>
          </a:p>
          <a:p>
            <a:r>
              <a:rPr lang="en-GB" sz="2800" dirty="0" smtClean="0"/>
              <a:t> </a:t>
            </a:r>
            <a:endParaRPr lang="en-GB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721501"/>
              </p:ext>
            </p:extLst>
          </p:nvPr>
        </p:nvGraphicFramePr>
        <p:xfrm>
          <a:off x="1691680" y="5229200"/>
          <a:ext cx="6095999" cy="1163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Difference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Relative Frequency 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Theoretical</a:t>
                      </a:r>
                      <a:r>
                        <a:rPr lang="en-GB" sz="1000" baseline="0" dirty="0" smtClean="0"/>
                        <a:t> Probability 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 bwMode="auto">
          <a:xfrm>
            <a:off x="755576" y="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b="1" kern="0" dirty="0" smtClean="0"/>
              <a:t>What Chance? </a:t>
            </a:r>
            <a:br>
              <a:rPr lang="en-GB" b="1" kern="0" dirty="0" smtClean="0"/>
            </a:br>
            <a:r>
              <a:rPr lang="en-GB" sz="1600" b="1" kern="0" dirty="0" smtClean="0"/>
              <a:t>In your books</a:t>
            </a:r>
            <a:endParaRPr lang="en-GB" b="1" kern="0" dirty="0"/>
          </a:p>
        </p:txBody>
      </p:sp>
    </p:spTree>
    <p:extLst>
      <p:ext uri="{BB962C8B-B14F-4D97-AF65-F5344CB8AC3E}">
        <p14:creationId xmlns:p14="http://schemas.microsoft.com/office/powerpoint/2010/main" val="116648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lelder\AppData\Local\Microsoft\Windows\Temporary Internet Files\Content.IE5\Z5OW14EM\600px-2-Dice-Icon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16632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79512" y="1772816"/>
            <a:ext cx="8352928" cy="48320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</a:rPr>
              <a:t>3. If you rolled the dice 1000 times how many rolls would you expect to result in a difference of 2?  </a:t>
            </a:r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   </a:t>
            </a:r>
          </a:p>
          <a:p>
            <a:r>
              <a:rPr lang="en-GB" sz="2800" dirty="0" smtClean="0">
                <a:solidFill>
                  <a:srgbClr val="000000"/>
                </a:solidFill>
              </a:rPr>
              <a:t>4. What is the </a:t>
            </a:r>
            <a:r>
              <a:rPr lang="en-GB" sz="2800" b="1" dirty="0" smtClean="0">
                <a:solidFill>
                  <a:srgbClr val="FF0000"/>
                </a:solidFill>
              </a:rPr>
              <a:t>relative frequency </a:t>
            </a:r>
            <a:r>
              <a:rPr lang="en-GB" sz="2800" dirty="0" smtClean="0">
                <a:solidFill>
                  <a:srgbClr val="000000"/>
                </a:solidFill>
              </a:rPr>
              <a:t>of rolling a difference which is prime? </a:t>
            </a:r>
          </a:p>
          <a:p>
            <a:endParaRPr lang="en-GB" sz="2800" dirty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5. What is the </a:t>
            </a:r>
            <a:r>
              <a:rPr lang="en-GB" sz="2800" b="1" dirty="0" smtClean="0">
                <a:solidFill>
                  <a:srgbClr val="FF0000"/>
                </a:solidFill>
              </a:rPr>
              <a:t>probability</a:t>
            </a:r>
            <a:r>
              <a:rPr lang="en-GB" sz="2800" dirty="0" smtClean="0">
                <a:solidFill>
                  <a:srgbClr val="000000"/>
                </a:solidFill>
              </a:rPr>
              <a:t> of rolling a difference which is square? </a:t>
            </a:r>
          </a:p>
          <a:p>
            <a:endParaRPr lang="en-GB" sz="2800" dirty="0">
              <a:solidFill>
                <a:srgbClr val="000000"/>
              </a:solidFill>
            </a:endParaRP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Once you have finished check your work </a:t>
            </a: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with a partner.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755576" y="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b="1" kern="0" dirty="0" smtClean="0"/>
              <a:t>What Chance? </a:t>
            </a:r>
            <a:br>
              <a:rPr lang="en-GB" b="1" kern="0" dirty="0" smtClean="0"/>
            </a:br>
            <a:r>
              <a:rPr lang="en-GB" sz="1600" b="1" kern="0" dirty="0" smtClean="0"/>
              <a:t>In your books</a:t>
            </a:r>
            <a:endParaRPr lang="en-GB" b="1" kern="0" dirty="0"/>
          </a:p>
        </p:txBody>
      </p:sp>
    </p:spTree>
    <p:extLst>
      <p:ext uri="{BB962C8B-B14F-4D97-AF65-F5344CB8AC3E}">
        <p14:creationId xmlns:p14="http://schemas.microsoft.com/office/powerpoint/2010/main" val="258478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400" dirty="0" smtClean="0">
                <a:hlinkClick r:id="rId3"/>
              </a:rPr>
              <a:t>Which Spinners?</a:t>
            </a:r>
            <a:endParaRPr lang="en-GB" sz="4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852936"/>
            <a:ext cx="427958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755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516</TotalTime>
  <Words>798</Words>
  <Application>Microsoft Office PowerPoint</Application>
  <PresentationFormat>On-screen Show (4:3)</PresentationFormat>
  <Paragraphs>190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Dice Bingo  </vt:lpstr>
      <vt:lpstr>Dice Bingo  </vt:lpstr>
      <vt:lpstr>Dice Bingo  </vt:lpstr>
      <vt:lpstr>Dice Bingo  </vt:lpstr>
      <vt:lpstr>Dice Bingo  </vt:lpstr>
      <vt:lpstr>Dice Bingo  </vt:lpstr>
      <vt:lpstr>Dice Bingo: Round 2  </vt:lpstr>
      <vt:lpstr>Dice Bingo: Round 2  </vt:lpstr>
      <vt:lpstr>On your whiteboard…  </vt:lpstr>
      <vt:lpstr>On your whiteboard…  </vt:lpstr>
      <vt:lpstr>On your whiteboard…  </vt:lpstr>
      <vt:lpstr>On your whiteboard…  </vt:lpstr>
      <vt:lpstr>On your whiteboard…  </vt:lpstr>
      <vt:lpstr>Game 3: What Chance? </vt:lpstr>
      <vt:lpstr>What Chance?  In your books</vt:lpstr>
      <vt:lpstr>PowerPoint Presentation</vt:lpstr>
      <vt:lpstr>PowerPoint Presentation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37</cp:revision>
  <dcterms:created xsi:type="dcterms:W3CDTF">2019-06-05T14:04:15Z</dcterms:created>
  <dcterms:modified xsi:type="dcterms:W3CDTF">2019-07-11T14:29:40Z</dcterms:modified>
</cp:coreProperties>
</file>