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theme/theme1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  <p:sldMasterId id="2147483708" r:id="rId5"/>
    <p:sldMasterId id="2147483720" r:id="rId6"/>
    <p:sldMasterId id="2147483732" r:id="rId7"/>
    <p:sldMasterId id="2147483744" r:id="rId8"/>
    <p:sldMasterId id="2147483756" r:id="rId9"/>
    <p:sldMasterId id="2147483768" r:id="rId10"/>
    <p:sldMasterId id="2147483780" r:id="rId11"/>
    <p:sldMasterId id="2147483792" r:id="rId12"/>
    <p:sldMasterId id="2147483804" r:id="rId13"/>
  </p:sldMasterIdLst>
  <p:notesMasterIdLst>
    <p:notesMasterId r:id="rId46"/>
  </p:notesMasterIdLst>
  <p:sldIdLst>
    <p:sldId id="265" r:id="rId14"/>
    <p:sldId id="256" r:id="rId15"/>
    <p:sldId id="259" r:id="rId16"/>
    <p:sldId id="266" r:id="rId17"/>
    <p:sldId id="262" r:id="rId18"/>
    <p:sldId id="260" r:id="rId19"/>
    <p:sldId id="267" r:id="rId20"/>
    <p:sldId id="263" r:id="rId21"/>
    <p:sldId id="261" r:id="rId22"/>
    <p:sldId id="268" r:id="rId23"/>
    <p:sldId id="264" r:id="rId24"/>
    <p:sldId id="257" r:id="rId25"/>
    <p:sldId id="273" r:id="rId26"/>
    <p:sldId id="274" r:id="rId27"/>
    <p:sldId id="271" r:id="rId28"/>
    <p:sldId id="272" r:id="rId29"/>
    <p:sldId id="275" r:id="rId30"/>
    <p:sldId id="276" r:id="rId31"/>
    <p:sldId id="277" r:id="rId32"/>
    <p:sldId id="278" r:id="rId33"/>
    <p:sldId id="279" r:id="rId34"/>
    <p:sldId id="280" r:id="rId35"/>
    <p:sldId id="282" r:id="rId36"/>
    <p:sldId id="283" r:id="rId37"/>
    <p:sldId id="284" r:id="rId38"/>
    <p:sldId id="285" r:id="rId39"/>
    <p:sldId id="286" r:id="rId40"/>
    <p:sldId id="287" r:id="rId41"/>
    <p:sldId id="288" r:id="rId42"/>
    <p:sldId id="289" r:id="rId43"/>
    <p:sldId id="290" r:id="rId44"/>
    <p:sldId id="291" r:id="rId4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594" y="-5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5.xml"/><Relationship Id="rId26" Type="http://schemas.openxmlformats.org/officeDocument/2006/relationships/slide" Target="slides/slide13.xml"/><Relationship Id="rId39" Type="http://schemas.openxmlformats.org/officeDocument/2006/relationships/slide" Target="slides/slide26.xml"/><Relationship Id="rId21" Type="http://schemas.openxmlformats.org/officeDocument/2006/relationships/slide" Target="slides/slide8.xml"/><Relationship Id="rId34" Type="http://schemas.openxmlformats.org/officeDocument/2006/relationships/slide" Target="slides/slide21.xml"/><Relationship Id="rId42" Type="http://schemas.openxmlformats.org/officeDocument/2006/relationships/slide" Target="slides/slide29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3.xml"/><Relationship Id="rId29" Type="http://schemas.openxmlformats.org/officeDocument/2006/relationships/slide" Target="slides/slide1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1.xml"/><Relationship Id="rId32" Type="http://schemas.openxmlformats.org/officeDocument/2006/relationships/slide" Target="slides/slide19.xml"/><Relationship Id="rId37" Type="http://schemas.openxmlformats.org/officeDocument/2006/relationships/slide" Target="slides/slide24.xml"/><Relationship Id="rId40" Type="http://schemas.openxmlformats.org/officeDocument/2006/relationships/slide" Target="slides/slide27.xml"/><Relationship Id="rId45" Type="http://schemas.openxmlformats.org/officeDocument/2006/relationships/slide" Target="slides/slide32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slide" Target="slides/slide15.xml"/><Relationship Id="rId36" Type="http://schemas.openxmlformats.org/officeDocument/2006/relationships/slide" Target="slides/slide23.xml"/><Relationship Id="rId49" Type="http://schemas.openxmlformats.org/officeDocument/2006/relationships/theme" Target="theme/theme1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6.xml"/><Relationship Id="rId31" Type="http://schemas.openxmlformats.org/officeDocument/2006/relationships/slide" Target="slides/slide18.xml"/><Relationship Id="rId44" Type="http://schemas.openxmlformats.org/officeDocument/2006/relationships/slide" Target="slides/slide3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slide" Target="slides/slide14.xml"/><Relationship Id="rId30" Type="http://schemas.openxmlformats.org/officeDocument/2006/relationships/slide" Target="slides/slide17.xml"/><Relationship Id="rId35" Type="http://schemas.openxmlformats.org/officeDocument/2006/relationships/slide" Target="slides/slide22.xml"/><Relationship Id="rId43" Type="http://schemas.openxmlformats.org/officeDocument/2006/relationships/slide" Target="slides/slide30.xml"/><Relationship Id="rId48" Type="http://schemas.openxmlformats.org/officeDocument/2006/relationships/viewProps" Target="viewProps.xml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33" Type="http://schemas.openxmlformats.org/officeDocument/2006/relationships/slide" Target="slides/slide20.xml"/><Relationship Id="rId38" Type="http://schemas.openxmlformats.org/officeDocument/2006/relationships/slide" Target="slides/slide25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7.xml"/><Relationship Id="rId41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687892-20AA-4B67-956F-06B7DF3416B2}" type="datetimeFigureOut">
              <a:rPr lang="en-GB" smtClean="0"/>
              <a:t>02/06/2019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42DC82-186A-44C6-9B2A-9CD39CAF15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34097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Print</a:t>
            </a:r>
            <a:r>
              <a:rPr lang="en-GB" baseline="0" dirty="0" smtClean="0"/>
              <a:t> out these axes and put in plastic wallets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42DC82-186A-44C6-9B2A-9CD39CAF1520}" type="slidenum">
              <a:rPr lang="en-GB">
                <a:solidFill>
                  <a:prstClr val="black"/>
                </a:solidFill>
              </a:rPr>
              <a:pPr/>
              <a:t>1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32898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42DC82-186A-44C6-9B2A-9CD39CAF1520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69588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42DC82-186A-44C6-9B2A-9CD39CAF1520}" type="slidenum">
              <a:rPr lang="en-GB">
                <a:solidFill>
                  <a:prstClr val="black"/>
                </a:solidFill>
              </a:rPr>
              <a:pPr/>
              <a:t>13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69588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42DC82-186A-44C6-9B2A-9CD39CAF1520}" type="slidenum">
              <a:rPr lang="en-GB">
                <a:solidFill>
                  <a:prstClr val="black"/>
                </a:solidFill>
              </a:rPr>
              <a:pPr/>
              <a:t>14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69588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42DC82-186A-44C6-9B2A-9CD39CAF1520}" type="slidenum">
              <a:rPr lang="en-GB">
                <a:solidFill>
                  <a:prstClr val="black"/>
                </a:solidFill>
              </a:rPr>
              <a:pPr/>
              <a:t>15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69588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42DC82-186A-44C6-9B2A-9CD39CAF1520}" type="slidenum">
              <a:rPr lang="en-GB">
                <a:solidFill>
                  <a:prstClr val="black"/>
                </a:solidFill>
              </a:rPr>
              <a:pPr/>
              <a:t>16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69588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42DC82-186A-44C6-9B2A-9CD39CAF1520}" type="slidenum">
              <a:rPr lang="en-GB">
                <a:solidFill>
                  <a:prstClr val="black"/>
                </a:solidFill>
              </a:rPr>
              <a:pPr/>
              <a:t>17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69588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42DC82-186A-44C6-9B2A-9CD39CAF1520}" type="slidenum">
              <a:rPr lang="en-GB">
                <a:solidFill>
                  <a:prstClr val="black"/>
                </a:solidFill>
              </a:rPr>
              <a:pPr/>
              <a:t>22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69588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42DC82-186A-44C6-9B2A-9CD39CAF1520}" type="slidenum">
              <a:rPr lang="en-GB">
                <a:solidFill>
                  <a:prstClr val="black"/>
                </a:solidFill>
              </a:rPr>
              <a:pPr/>
              <a:t>23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695884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42DC82-186A-44C6-9B2A-9CD39CAF1520}" type="slidenum">
              <a:rPr lang="en-GB">
                <a:solidFill>
                  <a:prstClr val="black"/>
                </a:solidFill>
              </a:rPr>
              <a:pPr/>
              <a:t>24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69588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2ABE822-62CC-43DA-BAB7-21FACBBA6F91}" type="datetimeFigureOut">
              <a:rPr lang="en-GB" smtClean="0"/>
              <a:t>02/06/2019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A09720-8AF9-4776-9E87-7F0323CCCF9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2ABE822-62CC-43DA-BAB7-21FACBBA6F91}" type="datetimeFigureOut">
              <a:rPr lang="en-GB" smtClean="0"/>
              <a:t>02/06/2019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A09720-8AF9-4776-9E87-7F0323CCCF9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2ABE822-62CC-43DA-BAB7-21FACBBA6F91}" type="datetimeFigureOut">
              <a:rPr lang="en-GB" smtClean="0"/>
              <a:t>02/06/2019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A09720-8AF9-4776-9E87-7F0323CCCF9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2ABE822-62CC-43DA-BAB7-21FACBBA6F91}" type="datetimeFigureOut">
              <a:rPr lang="en-GB" smtClean="0"/>
              <a:t>02/06/2019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A09720-8AF9-4776-9E87-7F0323CCCF9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2ABE822-62CC-43DA-BAB7-21FACBBA6F91}" type="datetimeFigureOut">
              <a:rPr lang="en-GB" smtClean="0"/>
              <a:t>02/06/2019</a:t>
            </a:fld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A09720-8AF9-4776-9E87-7F0323CCCF9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2ABE822-62CC-43DA-BAB7-21FACBBA6F91}" type="datetimeFigureOut">
              <a:rPr lang="en-GB" smtClean="0"/>
              <a:t>02/06/2019</a:t>
            </a:fld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A09720-8AF9-4776-9E87-7F0323CCCF9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2ABE822-62CC-43DA-BAB7-21FACBBA6F91}" type="datetimeFigureOut">
              <a:rPr lang="en-GB" smtClean="0"/>
              <a:t>02/06/2019</a:t>
            </a:fld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A09720-8AF9-4776-9E87-7F0323CCCF9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2ABE822-62CC-43DA-BAB7-21FACBBA6F91}" type="datetimeFigureOut">
              <a:rPr lang="en-GB" smtClean="0"/>
              <a:t>02/06/2019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A09720-8AF9-4776-9E87-7F0323CCCF9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2ABE822-62CC-43DA-BAB7-21FACBBA6F91}" type="datetimeFigureOut">
              <a:rPr lang="en-GB" smtClean="0"/>
              <a:t>02/06/2019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A09720-8AF9-4776-9E87-7F0323CCCF9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2ABE822-62CC-43DA-BAB7-21FACBBA6F91}" type="datetimeFigureOut">
              <a:rPr lang="en-GB" smtClean="0"/>
              <a:t>02/06/2019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A09720-8AF9-4776-9E87-7F0323CCCF9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2ABE822-62CC-43DA-BAB7-21FACBBA6F91}" type="datetimeFigureOut">
              <a:rPr lang="en-GB" smtClean="0"/>
              <a:t>02/06/2019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A09720-8AF9-4776-9E87-7F0323CCCF9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6/2/2019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6/2/2019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6/2/2019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6/2/2019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6/2/2019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6/2/2019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6/2/2019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6/2/2019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6/2/2019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6/2/2019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6/2/2019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6/2/2019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6/2/2019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6/2/2019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6/2/2019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6/2/2019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6/2/2019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6/2/2019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6/2/2019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6/2/2019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6/2/2019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6/2/2019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6/2/2019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788410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6/2/2019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780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6/2/2019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107488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6/2/2019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585668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6/2/2019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252344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6/2/2019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379832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6/2/2019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517152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6/2/2019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738384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6/2/2019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896038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6/2/2019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152986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6/2/2019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418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F2ABE822-62CC-43DA-BAB7-21FACBBA6F91}" type="datetimeFigureOut">
              <a:rPr lang="en-GB" smtClean="0"/>
              <a:t>02/06/2019</a:t>
            </a:fld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1DA09720-8AF9-4776-9E87-7F0323CCCF9F}" type="slidenum">
              <a:rPr lang="en-GB" smtClean="0"/>
              <a:t>‹#›</a:t>
            </a:fld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4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8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6/2/2019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7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6/2/2019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5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6/2/2019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355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3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21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4968552" cy="5136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3" name="Table 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189394665"/>
                  </p:ext>
                </p:extLst>
              </p:nvPr>
            </p:nvGraphicFramePr>
            <p:xfrm>
              <a:off x="827584" y="5517232"/>
              <a:ext cx="6816080" cy="1112520"/>
            </p:xfrm>
            <a:graphic>
              <a:graphicData uri="http://schemas.openxmlformats.org/drawingml/2006/table">
                <a:tbl>
                  <a:tblPr firstRow="1" bandRow="1">
                    <a:tableStyleId>{93296810-A885-4BE3-A3E7-6D5BEEA58F35}</a:tableStyleId>
                  </a:tblPr>
                  <a:tblGrid>
                    <a:gridCol w="852010"/>
                    <a:gridCol w="852010"/>
                    <a:gridCol w="852010"/>
                    <a:gridCol w="852010"/>
                    <a:gridCol w="852010"/>
                    <a:gridCol w="852010"/>
                    <a:gridCol w="852010"/>
                    <a:gridCol w="852010"/>
                  </a:tblGrid>
                  <a:tr h="370840"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200" i="1" dirty="0" smtClean="0">
                                    <a:latin typeface="Cambria Math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en-GB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−3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−2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−1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endParaRPr lang="en-GB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endParaRPr lang="en-GB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3" name="Table 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189394665"/>
                  </p:ext>
                </p:extLst>
              </p:nvPr>
            </p:nvGraphicFramePr>
            <p:xfrm>
              <a:off x="827584" y="5517232"/>
              <a:ext cx="6816080" cy="1112520"/>
            </p:xfrm>
            <a:graphic>
              <a:graphicData uri="http://schemas.openxmlformats.org/drawingml/2006/table">
                <a:tbl>
                  <a:tblPr firstRow="1" bandRow="1">
                    <a:tableStyleId>{93296810-A885-4BE3-A3E7-6D5BEEA58F35}</a:tableStyleId>
                  </a:tblPr>
                  <a:tblGrid>
                    <a:gridCol w="852010"/>
                    <a:gridCol w="852010"/>
                    <a:gridCol w="852010"/>
                    <a:gridCol w="852010"/>
                    <a:gridCol w="852010"/>
                    <a:gridCol w="852010"/>
                    <a:gridCol w="852010"/>
                    <a:gridCol w="852010"/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714" r="-698571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00714" r="-598571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202158" r="-502878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300000" r="-399286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400000" r="-299286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500000" r="-199286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604317" r="-100719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699286" b="-200000"/>
                          </a:stretch>
                        </a:blip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endParaRPr lang="en-GB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endParaRPr lang="en-GB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053099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/>
              <p:cNvSpPr>
                <a:spLocks noGrp="1"/>
              </p:cNvSpPr>
              <p:nvPr>
                <p:ph type="ctrTitle"/>
              </p:nvPr>
            </p:nvSpPr>
            <p:spPr>
              <a:xfrm>
                <a:off x="683568" y="476672"/>
                <a:ext cx="7772400" cy="1470025"/>
              </a:xfrm>
            </p:spPr>
            <p:txBody>
              <a:bodyPr/>
              <a:lstStyle/>
              <a:p>
                <a:r>
                  <a:rPr lang="en-GB" dirty="0" smtClean="0"/>
                  <a:t>The equation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𝑦</m:t>
                    </m:r>
                    <m:r>
                      <a:rPr lang="en-GB" b="0" i="1" smtClean="0">
                        <a:latin typeface="Cambria Math"/>
                      </a:rPr>
                      <m:t>= </m:t>
                    </m:r>
                    <m:sSup>
                      <m:sSupPr>
                        <m:ctrlPr>
                          <a:rPr lang="en-GB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GB" b="0" i="1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b="0" dirty="0" smtClean="0"/>
                  <a:t/>
                </a:r>
                <a:br>
                  <a:rPr lang="en-GB" b="0" dirty="0" smtClean="0"/>
                </a:br>
                <a:r>
                  <a:rPr lang="en-GB" b="0" dirty="0" smtClean="0"/>
                  <a:t/>
                </a:r>
                <a:br>
                  <a:rPr lang="en-GB" b="0" dirty="0" smtClean="0"/>
                </a:br>
                <a:r>
                  <a:rPr lang="en-GB" b="0" dirty="0" smtClean="0"/>
                  <a:t>can be written as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GB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GB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GB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GB" b="0" i="1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en-GB" dirty="0"/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ctrTitle"/>
              </p:nvPr>
            </p:nvSpPr>
            <p:spPr>
              <a:xfrm>
                <a:off x="683568" y="476672"/>
                <a:ext cx="7772400" cy="1470025"/>
              </a:xfrm>
              <a:blipFill rotWithShape="1">
                <a:blip r:embed="rId2"/>
                <a:stretch>
                  <a:fillRect t="-30290" b="-4107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/>
              <p:cNvSpPr txBox="1"/>
              <p:nvPr/>
            </p:nvSpPr>
            <p:spPr>
              <a:xfrm>
                <a:off x="611560" y="3520325"/>
                <a:ext cx="79208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GB" sz="28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GB" sz="2800" b="0" i="1" smtClean="0">
                            <a:latin typeface="Cambria Math"/>
                          </a:rPr>
                          <m:t>𝑥</m:t>
                        </m:r>
                      </m:e>
                    </m:d>
                  </m:oMath>
                </a14:m>
                <a:r>
                  <a:rPr lang="en-GB" sz="2800" dirty="0" smtClean="0"/>
                  <a:t> means the function</a:t>
                </a:r>
                <a14:m>
                  <m:oMath xmlns:m="http://schemas.openxmlformats.org/officeDocument/2006/math">
                    <m:r>
                      <a:rPr lang="en-GB" sz="2800" i="1" dirty="0" smtClean="0">
                        <a:latin typeface="Cambria Math"/>
                      </a:rPr>
                      <m:t> </m:t>
                    </m:r>
                    <m:r>
                      <a:rPr lang="en-GB" sz="2800" i="1" dirty="0" smtClean="0">
                        <a:latin typeface="Cambria Math"/>
                      </a:rPr>
                      <m:t>𝑓</m:t>
                    </m:r>
                  </m:oMath>
                </a14:m>
                <a:r>
                  <a:rPr lang="en-GB" sz="2800" dirty="0" smtClean="0"/>
                  <a:t>, where </a:t>
                </a:r>
                <a14:m>
                  <m:oMath xmlns:m="http://schemas.openxmlformats.org/officeDocument/2006/math">
                    <m:r>
                      <a:rPr lang="en-GB" sz="2800" i="1" dirty="0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GB" sz="2800" dirty="0" smtClean="0"/>
                  <a:t> is the input </a:t>
                </a:r>
                <a:endParaRPr lang="en-GB" sz="2800" dirty="0"/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3520325"/>
                <a:ext cx="7920880" cy="523220"/>
              </a:xfrm>
              <a:prstGeom prst="rect">
                <a:avLst/>
              </a:prstGeom>
              <a:blipFill rotWithShape="1">
                <a:blip r:embed="rId3"/>
                <a:stretch>
                  <a:fillRect t="-11628" b="-3139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13722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On your whiteboards: </a:t>
            </a:r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 algn="ctr">
                  <a:buNone/>
                </a:pPr>
                <a:r>
                  <a:rPr lang="en-GB" sz="7200" dirty="0" smtClean="0"/>
                  <a:t>If </a:t>
                </a:r>
                <a14:m>
                  <m:oMath xmlns:m="http://schemas.openxmlformats.org/officeDocument/2006/math">
                    <m:r>
                      <a:rPr lang="en-GB" sz="7200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GB" sz="72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GB" sz="7200" b="0" i="1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GB" sz="7200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GB" sz="72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GB" sz="7200" b="0" i="1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GB" sz="72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GB" sz="7200" b="0" i="1" smtClean="0">
                        <a:latin typeface="Cambria Math"/>
                      </a:rPr>
                      <m:t>−7</m:t>
                    </m:r>
                  </m:oMath>
                </a14:m>
                <a:r>
                  <a:rPr lang="en-GB" sz="7200" dirty="0" smtClean="0"/>
                  <a:t>, what is the value </a:t>
                </a:r>
              </a:p>
              <a:p>
                <a:pPr marL="0" indent="0" algn="ctr">
                  <a:buNone/>
                </a:pPr>
                <a:r>
                  <a:rPr lang="en-GB" sz="7200" dirty="0" smtClean="0"/>
                  <a:t>of </a:t>
                </a:r>
                <a14:m>
                  <m:oMath xmlns:m="http://schemas.openxmlformats.org/officeDocument/2006/math">
                    <m:r>
                      <a:rPr lang="en-GB" sz="7200" b="0" i="1" smtClean="0">
                        <a:latin typeface="Cambria Math"/>
                      </a:rPr>
                      <m:t>𝑓</m:t>
                    </m:r>
                    <m:r>
                      <a:rPr lang="en-GB" sz="7200" b="0" i="1" smtClean="0">
                        <a:latin typeface="Cambria Math"/>
                      </a:rPr>
                      <m:t>(6)</m:t>
                    </m:r>
                  </m:oMath>
                </a14:m>
                <a:r>
                  <a:rPr lang="en-GB" sz="7200" dirty="0" smtClean="0"/>
                  <a:t>?</a:t>
                </a:r>
                <a:endParaRPr lang="en-GB" sz="72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t="-5121" r="-118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36664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On your whiteboards: </a:t>
            </a:r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 algn="ctr">
                  <a:buNone/>
                </a:pPr>
                <a:r>
                  <a:rPr lang="en-GB" sz="7200" dirty="0" smtClean="0"/>
                  <a:t>If </a:t>
                </a:r>
                <a14:m>
                  <m:oMath xmlns:m="http://schemas.openxmlformats.org/officeDocument/2006/math">
                    <m:r>
                      <a:rPr lang="en-GB" sz="7200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GB" sz="72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GB" sz="72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GB" sz="7200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GB" sz="72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GB" sz="72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GB" sz="72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GB" sz="7200" b="0" i="1" smtClean="0">
                        <a:latin typeface="Cambria Math"/>
                      </a:rPr>
                      <m:t>−7</m:t>
                    </m:r>
                  </m:oMath>
                </a14:m>
                <a:r>
                  <a:rPr lang="en-GB" sz="7200" dirty="0" smtClean="0"/>
                  <a:t>, what is the value </a:t>
                </a:r>
              </a:p>
              <a:p>
                <a:pPr marL="0" indent="0" algn="ctr">
                  <a:buNone/>
                </a:pPr>
                <a:r>
                  <a:rPr lang="en-GB" sz="7200" dirty="0" smtClean="0"/>
                  <a:t>of </a:t>
                </a:r>
                <a14:m>
                  <m:oMath xmlns:m="http://schemas.openxmlformats.org/officeDocument/2006/math">
                    <m:r>
                      <a:rPr lang="en-GB" sz="7200" b="0" i="1" smtClean="0">
                        <a:latin typeface="Cambria Math"/>
                      </a:rPr>
                      <m:t>𝑓</m:t>
                    </m:r>
                    <m:r>
                      <a:rPr lang="en-GB" sz="7200" b="0" i="1" smtClean="0">
                        <a:latin typeface="Cambria Math"/>
                      </a:rPr>
                      <m:t>(6)</m:t>
                    </m:r>
                  </m:oMath>
                </a14:m>
                <a:r>
                  <a:rPr lang="en-GB" sz="7200" dirty="0" smtClean="0"/>
                  <a:t>?</a:t>
                </a:r>
                <a:endParaRPr lang="en-GB" sz="72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t="-5121" r="-118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12823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67544" y="908720"/>
                <a:ext cx="8229600" cy="4525963"/>
              </a:xfrm>
            </p:spPr>
            <p:txBody>
              <a:bodyPr/>
              <a:lstStyle/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7200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GB" sz="72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GB" sz="72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GB" sz="72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GB" sz="72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72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GB" sz="72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7200" b="0" i="1" smtClean="0">
                          <a:latin typeface="Cambria Math"/>
                        </a:rPr>
                        <m:t>−7</m:t>
                      </m:r>
                    </m:oMath>
                  </m:oMathPara>
                </a14:m>
                <a:endParaRPr lang="en-GB" sz="7200" b="0" dirty="0" smtClean="0"/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7200" i="1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GB" sz="72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GB" sz="72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6</m:t>
                          </m:r>
                        </m:e>
                      </m:d>
                      <m:r>
                        <a:rPr lang="en-GB" sz="7200" i="1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GB" sz="72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72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6</m:t>
                          </m:r>
                        </m:e>
                        <m:sup>
                          <m:r>
                            <a:rPr lang="en-GB" sz="72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7200" i="1">
                          <a:latin typeface="Cambria Math"/>
                        </a:rPr>
                        <m:t>−7</m:t>
                      </m:r>
                    </m:oMath>
                  </m:oMathPara>
                </a14:m>
                <a:endParaRPr lang="en-GB" sz="7200" dirty="0" smtClean="0"/>
              </a:p>
              <a:p>
                <a:pPr marL="0" indent="0" algn="ctr">
                  <a:buNone/>
                </a:pPr>
                <a:endParaRPr lang="en-GB" sz="7200" dirty="0"/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7200" i="1" smtClean="0">
                          <a:latin typeface="Cambria Math"/>
                          <a:ea typeface="Cambria Math"/>
                        </a:rPr>
                        <m:t>∴</m:t>
                      </m:r>
                      <m:r>
                        <a:rPr lang="en-GB" sz="7200" i="1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GB" sz="72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GB" sz="72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6</m:t>
                          </m:r>
                        </m:e>
                      </m:d>
                      <m:r>
                        <a:rPr lang="en-GB" sz="7200" i="1">
                          <a:latin typeface="Cambria Math"/>
                        </a:rPr>
                        <m:t>=</m:t>
                      </m:r>
                      <m:r>
                        <a:rPr lang="en-GB" sz="7200" b="0" i="1" smtClean="0">
                          <a:latin typeface="Cambria Math"/>
                        </a:rPr>
                        <m:t>29</m:t>
                      </m:r>
                    </m:oMath>
                  </m:oMathPara>
                </a14:m>
                <a:endParaRPr lang="en-GB" sz="7200" b="0" dirty="0" smtClean="0"/>
              </a:p>
              <a:p>
                <a:pPr marL="0" indent="0" algn="ctr">
                  <a:buNone/>
                </a:pPr>
                <a:endParaRPr lang="en-GB" sz="72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67544" y="908720"/>
                <a:ext cx="8229600" cy="4525963"/>
              </a:xfrm>
              <a:blipFill rotWithShape="1">
                <a:blip r:embed="rId2"/>
                <a:stretch>
                  <a:fillRect b="-269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27850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On your whiteboards: </a:t>
            </a:r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 algn="ctr">
                  <a:buNone/>
                </a:pPr>
                <a:r>
                  <a:rPr lang="en-GB" sz="7200" dirty="0" smtClean="0"/>
                  <a:t>If </a:t>
                </a:r>
                <a14:m>
                  <m:oMath xmlns:m="http://schemas.openxmlformats.org/officeDocument/2006/math">
                    <m:r>
                      <a:rPr lang="en-GB" sz="7200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GB" sz="72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GB" sz="7200" b="0" i="1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GB" sz="72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GB" sz="72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7200" b="0" i="1" smtClean="0">
                            <a:latin typeface="Cambria Math"/>
                          </a:rPr>
                          <m:t>𝑥</m:t>
                        </m:r>
                        <m:r>
                          <a:rPr lang="en-GB" sz="7200" b="0" i="1" smtClean="0">
                            <a:latin typeface="Cambria Math"/>
                          </a:rPr>
                          <m:t>+1</m:t>
                        </m:r>
                      </m:num>
                      <m:den>
                        <m:r>
                          <a:rPr lang="en-GB" sz="7200" b="0" i="1" smtClean="0">
                            <a:latin typeface="Cambria Math"/>
                          </a:rPr>
                          <m:t>2</m:t>
                        </m:r>
                      </m:den>
                    </m:f>
                  </m:oMath>
                </a14:m>
                <a:r>
                  <a:rPr lang="en-GB" sz="7200" dirty="0" smtClean="0"/>
                  <a:t>, </a:t>
                </a:r>
              </a:p>
              <a:p>
                <a:pPr marL="0" indent="0" algn="ctr">
                  <a:buNone/>
                </a:pPr>
                <a:r>
                  <a:rPr lang="en-GB" sz="7200" dirty="0" smtClean="0"/>
                  <a:t>what is the value </a:t>
                </a:r>
              </a:p>
              <a:p>
                <a:pPr marL="0" indent="0" algn="ctr">
                  <a:buNone/>
                </a:pPr>
                <a:r>
                  <a:rPr lang="en-GB" sz="7200" dirty="0" smtClean="0"/>
                  <a:t>of </a:t>
                </a:r>
                <a14:m>
                  <m:oMath xmlns:m="http://schemas.openxmlformats.org/officeDocument/2006/math">
                    <m:r>
                      <a:rPr lang="en-GB" sz="7200" b="0" i="1" smtClean="0">
                        <a:latin typeface="Cambria Math"/>
                      </a:rPr>
                      <m:t>𝑓</m:t>
                    </m:r>
                    <m:r>
                      <a:rPr lang="en-GB" sz="7200" b="0" i="1" smtClean="0">
                        <a:latin typeface="Cambria Math"/>
                      </a:rPr>
                      <m:t>(19)</m:t>
                    </m:r>
                  </m:oMath>
                </a14:m>
                <a:r>
                  <a:rPr lang="en-GB" sz="7200" dirty="0" smtClean="0"/>
                  <a:t>?</a:t>
                </a:r>
                <a:endParaRPr lang="en-GB" sz="72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t="-674" r="-1185" b="-56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29047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On your whiteboards: </a:t>
            </a:r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 algn="ctr">
                  <a:buNone/>
                </a:pPr>
                <a:r>
                  <a:rPr lang="en-GB" sz="7200" dirty="0" smtClean="0"/>
                  <a:t>If </a:t>
                </a:r>
                <a14:m>
                  <m:oMath xmlns:m="http://schemas.openxmlformats.org/officeDocument/2006/math">
                    <m:r>
                      <a:rPr lang="en-GB" sz="7200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GB" sz="72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GB" sz="72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GB" sz="72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GB" sz="72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72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𝑥</m:t>
                        </m:r>
                        <m:r>
                          <a:rPr lang="en-GB" sz="7200" b="0" i="1" smtClean="0">
                            <a:latin typeface="Cambria Math"/>
                          </a:rPr>
                          <m:t>+1</m:t>
                        </m:r>
                      </m:num>
                      <m:den>
                        <m:r>
                          <a:rPr lang="en-GB" sz="7200" b="0" i="1" smtClean="0">
                            <a:latin typeface="Cambria Math"/>
                          </a:rPr>
                          <m:t>2</m:t>
                        </m:r>
                      </m:den>
                    </m:f>
                  </m:oMath>
                </a14:m>
                <a:r>
                  <a:rPr lang="en-GB" sz="7200" dirty="0" smtClean="0"/>
                  <a:t>, </a:t>
                </a:r>
              </a:p>
              <a:p>
                <a:pPr marL="0" indent="0" algn="ctr">
                  <a:buNone/>
                </a:pPr>
                <a:r>
                  <a:rPr lang="en-GB" sz="7200" dirty="0" smtClean="0"/>
                  <a:t>what is the value </a:t>
                </a:r>
              </a:p>
              <a:p>
                <a:pPr marL="0" indent="0" algn="ctr">
                  <a:buNone/>
                </a:pPr>
                <a:r>
                  <a:rPr lang="en-GB" sz="7200" dirty="0" smtClean="0"/>
                  <a:t>of </a:t>
                </a:r>
                <a14:m>
                  <m:oMath xmlns:m="http://schemas.openxmlformats.org/officeDocument/2006/math">
                    <m:r>
                      <a:rPr lang="en-GB" sz="7200" b="0" i="1" smtClean="0">
                        <a:latin typeface="Cambria Math"/>
                      </a:rPr>
                      <m:t>𝑓</m:t>
                    </m:r>
                    <m:r>
                      <a:rPr lang="en-GB" sz="7200" b="0" i="1" smtClean="0">
                        <a:latin typeface="Cambria Math"/>
                      </a:rPr>
                      <m:t>(19)</m:t>
                    </m:r>
                  </m:oMath>
                </a14:m>
                <a:r>
                  <a:rPr lang="en-GB" sz="7200" dirty="0" smtClean="0"/>
                  <a:t>?</a:t>
                </a:r>
                <a:endParaRPr lang="en-GB" sz="72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t="-674" r="-1185" b="-56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08035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39552" y="620688"/>
                <a:ext cx="8229600" cy="4525963"/>
              </a:xfrm>
            </p:spPr>
            <p:txBody>
              <a:bodyPr/>
              <a:lstStyle/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800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GB" sz="48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GB" sz="48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GB" sz="48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48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48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𝑥</m:t>
                          </m:r>
                          <m:r>
                            <a:rPr lang="en-GB" sz="4800" b="0" i="1" smtClean="0">
                              <a:latin typeface="Cambria Math"/>
                            </a:rPr>
                            <m:t>+1</m:t>
                          </m:r>
                        </m:num>
                        <m:den>
                          <m:r>
                            <a:rPr lang="en-GB" sz="4800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4800" b="0" dirty="0" smtClean="0"/>
              </a:p>
              <a:p>
                <a:pPr marL="0" indent="0" algn="ctr">
                  <a:buNone/>
                </a:pPr>
                <a:r>
                  <a:rPr lang="en-GB" sz="4800" dirty="0" smtClean="0"/>
                  <a:t> </a:t>
                </a: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800" i="1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GB" sz="48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GB" sz="48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19</m:t>
                          </m:r>
                        </m:e>
                      </m:d>
                      <m:r>
                        <a:rPr lang="en-GB" sz="48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48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48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19</m:t>
                          </m:r>
                          <m:r>
                            <a:rPr lang="en-GB" sz="4800" i="1">
                              <a:latin typeface="Cambria Math"/>
                            </a:rPr>
                            <m:t>+1</m:t>
                          </m:r>
                        </m:num>
                        <m:den>
                          <m:r>
                            <a:rPr lang="en-GB" sz="4800" i="1">
                              <a:latin typeface="Cambria Math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4800" dirty="0" smtClean="0"/>
              </a:p>
              <a:p>
                <a:pPr marL="0" indent="0" algn="ctr">
                  <a:buNone/>
                </a:pPr>
                <a:endParaRPr lang="en-GB" sz="4800" dirty="0"/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800" i="1" smtClean="0">
                          <a:latin typeface="Cambria Math"/>
                          <a:ea typeface="Cambria Math"/>
                        </a:rPr>
                        <m:t>∴</m:t>
                      </m:r>
                      <m:r>
                        <a:rPr lang="en-GB" sz="4800" b="0" i="1" smtClean="0">
                          <a:latin typeface="Cambria Math"/>
                          <a:ea typeface="Cambria Math"/>
                        </a:rPr>
                        <m:t>𝑓</m:t>
                      </m:r>
                      <m:d>
                        <m:dPr>
                          <m:ctrlPr>
                            <a:rPr lang="en-GB" sz="4800" b="0" i="1" smtClean="0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GB" sz="4800" b="0" i="1" smtClean="0">
                              <a:solidFill>
                                <a:srgbClr val="FF0000"/>
                              </a:solidFill>
                              <a:latin typeface="Cambria Math"/>
                              <a:ea typeface="Cambria Math"/>
                            </a:rPr>
                            <m:t>19</m:t>
                          </m:r>
                        </m:e>
                      </m:d>
                      <m:r>
                        <a:rPr lang="en-GB" sz="4800" b="0" i="1" smtClean="0">
                          <a:latin typeface="Cambria Math"/>
                          <a:ea typeface="Cambria Math"/>
                        </a:rPr>
                        <m:t>=10</m:t>
                      </m:r>
                    </m:oMath>
                  </m:oMathPara>
                </a14:m>
                <a:endParaRPr lang="en-GB" sz="4800" dirty="0" smtClean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39552" y="620688"/>
                <a:ext cx="8229600" cy="4525963"/>
              </a:xfrm>
              <a:blipFill rotWithShape="1">
                <a:blip r:embed="rId2"/>
                <a:stretch>
                  <a:fillRect b="-1657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33022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On your whiteboards: </a:t>
            </a:r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 algn="ctr">
                  <a:buNone/>
                </a:pPr>
                <a:r>
                  <a:rPr lang="en-GB" sz="5400" dirty="0" smtClean="0"/>
                  <a:t>If </a:t>
                </a:r>
                <a14:m>
                  <m:oMath xmlns:m="http://schemas.openxmlformats.org/officeDocument/2006/math">
                    <m:r>
                      <a:rPr lang="en-GB" sz="5400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GB" sz="54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GB" sz="5400" b="0" i="1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GB" sz="5400" b="0" i="1" smtClean="0">
                        <a:latin typeface="Cambria Math"/>
                      </a:rPr>
                      <m:t>=(</m:t>
                    </m:r>
                    <m:r>
                      <a:rPr lang="en-GB" sz="5400" b="0" i="1" smtClean="0">
                        <a:latin typeface="Cambria Math"/>
                      </a:rPr>
                      <m:t>𝑥</m:t>
                    </m:r>
                    <m:r>
                      <a:rPr lang="en-GB" sz="5400" b="0" i="1" smtClean="0">
                        <a:latin typeface="Cambria Math"/>
                      </a:rPr>
                      <m:t>+1)(</m:t>
                    </m:r>
                    <m:r>
                      <a:rPr lang="en-GB" sz="5400" b="0" i="1" smtClean="0">
                        <a:latin typeface="Cambria Math"/>
                      </a:rPr>
                      <m:t>𝑥</m:t>
                    </m:r>
                    <m:r>
                      <a:rPr lang="en-GB" sz="5400" b="0" i="1" smtClean="0">
                        <a:latin typeface="Cambria Math"/>
                      </a:rPr>
                      <m:t>+10)</m:t>
                    </m:r>
                  </m:oMath>
                </a14:m>
                <a:r>
                  <a:rPr lang="en-GB" sz="5400" dirty="0" smtClean="0"/>
                  <a:t> </a:t>
                </a:r>
              </a:p>
              <a:p>
                <a:pPr marL="0" indent="0" algn="ctr">
                  <a:buNone/>
                </a:pPr>
                <a:r>
                  <a:rPr lang="en-GB" sz="7200" dirty="0" smtClean="0"/>
                  <a:t>what is the value </a:t>
                </a:r>
              </a:p>
              <a:p>
                <a:pPr marL="0" indent="0" algn="ctr">
                  <a:buNone/>
                </a:pPr>
                <a:r>
                  <a:rPr lang="en-GB" sz="7200" dirty="0" smtClean="0"/>
                  <a:t>of </a:t>
                </a:r>
                <a14:m>
                  <m:oMath xmlns:m="http://schemas.openxmlformats.org/officeDocument/2006/math">
                    <m:r>
                      <a:rPr lang="en-GB" sz="7200" b="0" i="1" smtClean="0">
                        <a:latin typeface="Cambria Math"/>
                      </a:rPr>
                      <m:t>𝑓</m:t>
                    </m:r>
                    <m:r>
                      <a:rPr lang="en-GB" sz="7200" b="0" i="1" smtClean="0">
                        <a:latin typeface="Cambria Math"/>
                      </a:rPr>
                      <m:t>(9)</m:t>
                    </m:r>
                  </m:oMath>
                </a14:m>
                <a:r>
                  <a:rPr lang="en-GB" sz="7200" dirty="0" smtClean="0"/>
                  <a:t>?</a:t>
                </a:r>
                <a:endParaRPr lang="en-GB" sz="72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667" t="-3774" r="-118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40084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On your whiteboards: </a:t>
            </a:r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 algn="ctr">
                  <a:buNone/>
                </a:pPr>
                <a:r>
                  <a:rPr lang="en-GB" sz="5400" dirty="0" smtClean="0"/>
                  <a:t>If </a:t>
                </a:r>
                <a14:m>
                  <m:oMath xmlns:m="http://schemas.openxmlformats.org/officeDocument/2006/math">
                    <m:r>
                      <a:rPr lang="en-GB" sz="5400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GB" sz="54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GB" sz="54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GB" sz="5400" b="0" i="1" smtClean="0">
                        <a:latin typeface="Cambria Math"/>
                      </a:rPr>
                      <m:t>=(</m:t>
                    </m:r>
                    <m:r>
                      <a:rPr lang="en-GB" sz="5400" b="0" i="1" smtClean="0">
                        <a:solidFill>
                          <a:srgbClr val="FF0000"/>
                        </a:solidFill>
                        <a:latin typeface="Cambria Math"/>
                      </a:rPr>
                      <m:t>𝑥</m:t>
                    </m:r>
                    <m:r>
                      <a:rPr lang="en-GB" sz="5400" b="0" i="1" smtClean="0">
                        <a:latin typeface="Cambria Math"/>
                      </a:rPr>
                      <m:t>+1)(</m:t>
                    </m:r>
                    <m:r>
                      <a:rPr lang="en-GB" sz="5400" b="0" i="1" smtClean="0">
                        <a:solidFill>
                          <a:srgbClr val="FF0000"/>
                        </a:solidFill>
                        <a:latin typeface="Cambria Math"/>
                      </a:rPr>
                      <m:t>𝑥</m:t>
                    </m:r>
                    <m:r>
                      <a:rPr lang="en-GB" sz="5400" b="0" i="1" smtClean="0">
                        <a:latin typeface="Cambria Math"/>
                      </a:rPr>
                      <m:t>+10)</m:t>
                    </m:r>
                  </m:oMath>
                </a14:m>
                <a:r>
                  <a:rPr lang="en-GB" sz="5400" dirty="0" smtClean="0"/>
                  <a:t> </a:t>
                </a:r>
              </a:p>
              <a:p>
                <a:pPr marL="0" indent="0" algn="ctr">
                  <a:buNone/>
                </a:pPr>
                <a:r>
                  <a:rPr lang="en-GB" sz="7200" dirty="0" smtClean="0"/>
                  <a:t>what is the value </a:t>
                </a:r>
              </a:p>
              <a:p>
                <a:pPr marL="0" indent="0" algn="ctr">
                  <a:buNone/>
                </a:pPr>
                <a:r>
                  <a:rPr lang="en-GB" sz="7200" dirty="0" smtClean="0"/>
                  <a:t>of </a:t>
                </a:r>
                <a14:m>
                  <m:oMath xmlns:m="http://schemas.openxmlformats.org/officeDocument/2006/math">
                    <m:r>
                      <a:rPr lang="en-GB" sz="7200" b="0" i="1" smtClean="0">
                        <a:latin typeface="Cambria Math"/>
                      </a:rPr>
                      <m:t>𝑓</m:t>
                    </m:r>
                    <m:r>
                      <a:rPr lang="en-GB" sz="7200" b="0" i="1" smtClean="0">
                        <a:latin typeface="Cambria Math"/>
                      </a:rPr>
                      <m:t>(9)</m:t>
                    </m:r>
                  </m:oMath>
                </a14:m>
                <a:r>
                  <a:rPr lang="en-GB" sz="7200" dirty="0" smtClean="0"/>
                  <a:t>?</a:t>
                </a:r>
                <a:endParaRPr lang="en-GB" sz="72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667" t="-3774" r="-118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0951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GB" sz="5400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GB" sz="54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GB" sz="54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GB" sz="5400" b="0" i="1" smtClean="0">
                        <a:latin typeface="Cambria Math"/>
                      </a:rPr>
                      <m:t>=</m:t>
                    </m:r>
                    <m:d>
                      <m:dPr>
                        <m:ctrlPr>
                          <a:rPr lang="en-GB" sz="54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GB" sz="54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𝑥</m:t>
                        </m:r>
                        <m:r>
                          <a:rPr lang="en-GB" sz="5400" b="0" i="1" smtClean="0">
                            <a:latin typeface="Cambria Math"/>
                          </a:rPr>
                          <m:t>+1</m:t>
                        </m:r>
                      </m:e>
                    </m:d>
                    <m:r>
                      <a:rPr lang="en-GB" sz="5400" b="0" i="1" smtClean="0">
                        <a:latin typeface="Cambria Math"/>
                      </a:rPr>
                      <m:t>(</m:t>
                    </m:r>
                    <m:r>
                      <a:rPr lang="en-GB" sz="5400" b="0" i="1" smtClean="0">
                        <a:solidFill>
                          <a:srgbClr val="FF0000"/>
                        </a:solidFill>
                        <a:latin typeface="Cambria Math"/>
                      </a:rPr>
                      <m:t>𝑥</m:t>
                    </m:r>
                    <m:r>
                      <a:rPr lang="en-GB" sz="5400" b="0" i="1" smtClean="0">
                        <a:latin typeface="Cambria Math"/>
                      </a:rPr>
                      <m:t>+10)</m:t>
                    </m:r>
                  </m:oMath>
                </a14:m>
                <a:r>
                  <a:rPr lang="en-GB" sz="5400" dirty="0" smtClean="0"/>
                  <a:t> 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GB" sz="5400" i="1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GB" sz="5400" i="1">
                            <a:latin typeface="Cambria Math"/>
                          </a:rPr>
                        </m:ctrlPr>
                      </m:dPr>
                      <m:e>
                        <m:r>
                          <a:rPr lang="en-GB" sz="54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9</m:t>
                        </m:r>
                      </m:e>
                    </m:d>
                    <m:r>
                      <a:rPr lang="en-GB" sz="5400" i="1">
                        <a:latin typeface="Cambria Math"/>
                      </a:rPr>
                      <m:t>=(</m:t>
                    </m:r>
                    <m:r>
                      <a:rPr lang="en-GB" sz="5400" b="0" i="1" smtClean="0">
                        <a:solidFill>
                          <a:srgbClr val="FF0000"/>
                        </a:solidFill>
                        <a:latin typeface="Cambria Math"/>
                      </a:rPr>
                      <m:t>9</m:t>
                    </m:r>
                    <m:r>
                      <a:rPr lang="en-GB" sz="5400" i="1">
                        <a:latin typeface="Cambria Math"/>
                      </a:rPr>
                      <m:t>+1)(</m:t>
                    </m:r>
                    <m:r>
                      <a:rPr lang="en-GB" sz="5400" b="0" i="1" smtClean="0">
                        <a:solidFill>
                          <a:srgbClr val="FF0000"/>
                        </a:solidFill>
                        <a:latin typeface="Cambria Math"/>
                      </a:rPr>
                      <m:t>9</m:t>
                    </m:r>
                    <m:r>
                      <a:rPr lang="en-GB" sz="5400" i="1">
                        <a:latin typeface="Cambria Math"/>
                      </a:rPr>
                      <m:t>+10)</m:t>
                    </m:r>
                  </m:oMath>
                </a14:m>
                <a:r>
                  <a:rPr lang="en-GB" sz="5400" dirty="0"/>
                  <a:t> </a:t>
                </a:r>
                <a:endParaRPr lang="en-GB" sz="5400" dirty="0" smtClean="0"/>
              </a:p>
              <a:p>
                <a:pPr marL="0" indent="0" algn="ctr">
                  <a:buNone/>
                </a:pPr>
                <a:endParaRPr lang="en-GB" sz="5400" dirty="0"/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5400" i="1" smtClean="0">
                          <a:latin typeface="Cambria Math"/>
                          <a:ea typeface="Cambria Math"/>
                        </a:rPr>
                        <m:t>∴</m:t>
                      </m:r>
                      <m:r>
                        <a:rPr lang="en-GB" sz="5400" b="0" i="1" smtClean="0">
                          <a:latin typeface="Cambria Math"/>
                          <a:ea typeface="Cambria Math"/>
                        </a:rPr>
                        <m:t>𝑓</m:t>
                      </m:r>
                      <m:d>
                        <m:dPr>
                          <m:ctrlPr>
                            <a:rPr lang="en-GB" sz="5400" b="0" i="1" smtClean="0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GB" sz="5400" b="0" i="1" smtClean="0">
                              <a:solidFill>
                                <a:srgbClr val="FF0000"/>
                              </a:solidFill>
                              <a:latin typeface="Cambria Math"/>
                              <a:ea typeface="Cambria Math"/>
                            </a:rPr>
                            <m:t>9</m:t>
                          </m:r>
                        </m:e>
                      </m:d>
                      <m:r>
                        <a:rPr lang="en-GB" sz="5400" b="0" i="1" smtClean="0">
                          <a:latin typeface="Cambria Math"/>
                          <a:ea typeface="Cambria Math"/>
                        </a:rPr>
                        <m:t>=10×19=190</m:t>
                      </m:r>
                    </m:oMath>
                  </m:oMathPara>
                </a14:m>
                <a:endParaRPr lang="en-GB" sz="5400" dirty="0" smtClean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89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8640"/>
            <a:ext cx="5472608" cy="56577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6300192" y="476672"/>
                <a:ext cx="2592288" cy="31085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dirty="0" smtClean="0"/>
                  <a:t>Draw the graph of the function:</a:t>
                </a:r>
                <a:endParaRPr lang="en-GB" sz="2800" dirty="0"/>
              </a:p>
              <a:p>
                <a:pPr algn="ctr"/>
                <a:endParaRPr lang="en-GB" sz="2800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GB" sz="28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GB" sz="2800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GB" sz="28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GB" sz="28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GB" sz="28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800" dirty="0" smtClean="0"/>
              </a:p>
              <a:p>
                <a:pPr algn="ctr"/>
                <a:endParaRPr lang="en-GB" sz="2800" dirty="0"/>
              </a:p>
              <a:p>
                <a:pPr algn="ctr"/>
                <a:r>
                  <a:rPr lang="en-GB" sz="2800" dirty="0" smtClean="0"/>
                  <a:t>for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/>
                      </a:rPr>
                      <m:t>−3</m:t>
                    </m:r>
                    <m:r>
                      <a:rPr lang="en-GB" sz="2800" b="0" i="1" smtClean="0">
                        <a:latin typeface="Cambria Math"/>
                        <a:ea typeface="Cambria Math"/>
                      </a:rPr>
                      <m:t>≤</m:t>
                    </m:r>
                    <m:r>
                      <a:rPr lang="en-GB" sz="2800" b="0" i="1" smtClean="0">
                        <a:latin typeface="Cambria Math"/>
                        <a:ea typeface="Cambria Math"/>
                      </a:rPr>
                      <m:t>𝑥</m:t>
                    </m:r>
                    <m:r>
                      <a:rPr lang="en-GB" sz="2800" b="0" i="1" smtClean="0">
                        <a:latin typeface="Cambria Math"/>
                        <a:ea typeface="Cambria Math"/>
                      </a:rPr>
                      <m:t>≤3</m:t>
                    </m:r>
                  </m:oMath>
                </a14:m>
                <a:endParaRPr lang="en-GB" sz="2800" dirty="0"/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0192" y="476672"/>
                <a:ext cx="2592288" cy="3108543"/>
              </a:xfrm>
              <a:prstGeom prst="rect">
                <a:avLst/>
              </a:prstGeom>
              <a:blipFill rotWithShape="1">
                <a:blip r:embed="rId4"/>
                <a:stretch>
                  <a:fillRect l="-2582" t="-1961" b="-451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231058733"/>
                  </p:ext>
                </p:extLst>
              </p:nvPr>
            </p:nvGraphicFramePr>
            <p:xfrm>
              <a:off x="1187624" y="5949280"/>
              <a:ext cx="6096000" cy="741680"/>
            </p:xfrm>
            <a:graphic>
              <a:graphicData uri="http://schemas.openxmlformats.org/drawingml/2006/table">
                <a:tbl>
                  <a:tblPr firstRow="1" bandRow="1">
                    <a:tableStyleId>{93296810-A885-4BE3-A3E7-6D5BEEA58F35}</a:tableStyleId>
                  </a:tblPr>
                  <a:tblGrid>
                    <a:gridCol w="762000"/>
                    <a:gridCol w="762000"/>
                    <a:gridCol w="762000"/>
                    <a:gridCol w="762000"/>
                    <a:gridCol w="762000"/>
                    <a:gridCol w="762000"/>
                    <a:gridCol w="762000"/>
                    <a:gridCol w="762000"/>
                  </a:tblGrid>
                  <a:tr h="370840"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−3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−2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−1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𝑓</m:t>
                                </m:r>
                                <m:r>
                                  <a:rPr lang="en-GB" i="1" dirty="0" smtClean="0">
                                    <a:latin typeface="Cambria Math"/>
                                  </a:rPr>
                                  <m:t>(</m:t>
                                </m:r>
                                <m:r>
                                  <a:rPr lang="en-GB" i="1" dirty="0" smtClean="0">
                                    <a:latin typeface="Cambria Math"/>
                                  </a:rPr>
                                  <m:t>𝑥</m:t>
                                </m:r>
                                <m:r>
                                  <a:rPr lang="en-GB" i="1" dirty="0" smtClean="0">
                                    <a:latin typeface="Cambria Math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9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4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4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9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231058733"/>
                  </p:ext>
                </p:extLst>
              </p:nvPr>
            </p:nvGraphicFramePr>
            <p:xfrm>
              <a:off x="1187624" y="5949280"/>
              <a:ext cx="6096000" cy="741680"/>
            </p:xfrm>
            <a:graphic>
              <a:graphicData uri="http://schemas.openxmlformats.org/drawingml/2006/table">
                <a:tbl>
                  <a:tblPr firstRow="1" bandRow="1">
                    <a:tableStyleId>{93296810-A885-4BE3-A3E7-6D5BEEA58F35}</a:tableStyleId>
                  </a:tblPr>
                  <a:tblGrid>
                    <a:gridCol w="762000"/>
                    <a:gridCol w="762000"/>
                    <a:gridCol w="762000"/>
                    <a:gridCol w="762000"/>
                    <a:gridCol w="762000"/>
                    <a:gridCol w="762000"/>
                    <a:gridCol w="762000"/>
                    <a:gridCol w="762000"/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800" t="-1639" r="-700000" b="-1131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100800" t="-1639" r="-600000" b="-1131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200800" t="-1639" r="-500000" b="-1131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300800" t="-1639" r="-400000" b="-1131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400800" t="-1639" r="-300000" b="-1131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500800" t="-1639" r="-200000" b="-1131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600800" t="-1639" r="-100000" b="-1131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700800" t="-1639" b="-113115"/>
                          </a:stretch>
                        </a:blip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800" t="-101639" r="-700000" b="-131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100800" t="-101639" r="-600000" b="-131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200800" t="-101639" r="-500000" b="-131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300800" t="-101639" r="-400000" b="-131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400800" t="-101639" r="-300000" b="-131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500800" t="-101639" r="-200000" b="-131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600800" t="-101639" r="-100000" b="-131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700800" t="-101639" b="-13115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6" name="Multiply 5"/>
          <p:cNvSpPr/>
          <p:nvPr/>
        </p:nvSpPr>
        <p:spPr>
          <a:xfrm>
            <a:off x="1331640" y="692696"/>
            <a:ext cx="144016" cy="216024"/>
          </a:xfrm>
          <a:prstGeom prst="mathMultiply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Multiply 7"/>
          <p:cNvSpPr/>
          <p:nvPr/>
        </p:nvSpPr>
        <p:spPr>
          <a:xfrm>
            <a:off x="1857299" y="3352481"/>
            <a:ext cx="144016" cy="216024"/>
          </a:xfrm>
          <a:prstGeom prst="mathMultiply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Multiply 8"/>
          <p:cNvSpPr/>
          <p:nvPr/>
        </p:nvSpPr>
        <p:spPr>
          <a:xfrm>
            <a:off x="2411760" y="4941168"/>
            <a:ext cx="144016" cy="216024"/>
          </a:xfrm>
          <a:prstGeom prst="mathMultiply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Multiply 9"/>
          <p:cNvSpPr/>
          <p:nvPr/>
        </p:nvSpPr>
        <p:spPr>
          <a:xfrm>
            <a:off x="2915816" y="5445224"/>
            <a:ext cx="144016" cy="216024"/>
          </a:xfrm>
          <a:prstGeom prst="mathMultiply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Multiply 10"/>
          <p:cNvSpPr/>
          <p:nvPr/>
        </p:nvSpPr>
        <p:spPr>
          <a:xfrm>
            <a:off x="3481295" y="4924458"/>
            <a:ext cx="144016" cy="216024"/>
          </a:xfrm>
          <a:prstGeom prst="mathMultiply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Multiply 11"/>
          <p:cNvSpPr/>
          <p:nvPr/>
        </p:nvSpPr>
        <p:spPr>
          <a:xfrm>
            <a:off x="3995936" y="3345007"/>
            <a:ext cx="144016" cy="216024"/>
          </a:xfrm>
          <a:prstGeom prst="mathMultiply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Multiply 12"/>
          <p:cNvSpPr/>
          <p:nvPr/>
        </p:nvSpPr>
        <p:spPr>
          <a:xfrm>
            <a:off x="4499992" y="694459"/>
            <a:ext cx="144016" cy="216024"/>
          </a:xfrm>
          <a:prstGeom prst="mathMultiply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Freeform 6"/>
          <p:cNvSpPr/>
          <p:nvPr/>
        </p:nvSpPr>
        <p:spPr>
          <a:xfrm>
            <a:off x="1385455" y="785091"/>
            <a:ext cx="3195781" cy="4765964"/>
          </a:xfrm>
          <a:custGeom>
            <a:avLst/>
            <a:gdLst>
              <a:gd name="connsiteX0" fmla="*/ 0 w 3195781"/>
              <a:gd name="connsiteY0" fmla="*/ 0 h 4765964"/>
              <a:gd name="connsiteX1" fmla="*/ 535709 w 3195781"/>
              <a:gd name="connsiteY1" fmla="*/ 2660073 h 4765964"/>
              <a:gd name="connsiteX2" fmla="*/ 1089890 w 3195781"/>
              <a:gd name="connsiteY2" fmla="*/ 4248727 h 4765964"/>
              <a:gd name="connsiteX3" fmla="*/ 1616363 w 3195781"/>
              <a:gd name="connsiteY3" fmla="*/ 4765964 h 4765964"/>
              <a:gd name="connsiteX4" fmla="*/ 2170545 w 3195781"/>
              <a:gd name="connsiteY4" fmla="*/ 4248727 h 4765964"/>
              <a:gd name="connsiteX5" fmla="*/ 2687781 w 3195781"/>
              <a:gd name="connsiteY5" fmla="*/ 2660073 h 4765964"/>
              <a:gd name="connsiteX6" fmla="*/ 3186545 w 3195781"/>
              <a:gd name="connsiteY6" fmla="*/ 9236 h 4765964"/>
              <a:gd name="connsiteX7" fmla="*/ 3186545 w 3195781"/>
              <a:gd name="connsiteY7" fmla="*/ 9236 h 4765964"/>
              <a:gd name="connsiteX8" fmla="*/ 3186545 w 3195781"/>
              <a:gd name="connsiteY8" fmla="*/ 9236 h 4765964"/>
              <a:gd name="connsiteX9" fmla="*/ 3186545 w 3195781"/>
              <a:gd name="connsiteY9" fmla="*/ 9236 h 4765964"/>
              <a:gd name="connsiteX10" fmla="*/ 3195781 w 3195781"/>
              <a:gd name="connsiteY10" fmla="*/ 9236 h 47659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195781" h="4765964">
                <a:moveTo>
                  <a:pt x="0" y="0"/>
                </a:moveTo>
                <a:cubicBezTo>
                  <a:pt x="177030" y="975976"/>
                  <a:pt x="354061" y="1951952"/>
                  <a:pt x="535709" y="2660073"/>
                </a:cubicBezTo>
                <a:cubicBezTo>
                  <a:pt x="717357" y="3368194"/>
                  <a:pt x="909781" y="3897745"/>
                  <a:pt x="1089890" y="4248727"/>
                </a:cubicBezTo>
                <a:cubicBezTo>
                  <a:pt x="1269999" y="4599709"/>
                  <a:pt x="1436254" y="4765964"/>
                  <a:pt x="1616363" y="4765964"/>
                </a:cubicBezTo>
                <a:cubicBezTo>
                  <a:pt x="1796472" y="4765964"/>
                  <a:pt x="1991975" y="4599709"/>
                  <a:pt x="2170545" y="4248727"/>
                </a:cubicBezTo>
                <a:cubicBezTo>
                  <a:pt x="2349115" y="3897745"/>
                  <a:pt x="2518448" y="3366655"/>
                  <a:pt x="2687781" y="2660073"/>
                </a:cubicBezTo>
                <a:cubicBezTo>
                  <a:pt x="2857114" y="1953491"/>
                  <a:pt x="3186545" y="9236"/>
                  <a:pt x="3186545" y="9236"/>
                </a:cubicBezTo>
                <a:lnTo>
                  <a:pt x="3186545" y="9236"/>
                </a:lnTo>
                <a:lnTo>
                  <a:pt x="3186545" y="9236"/>
                </a:lnTo>
                <a:lnTo>
                  <a:pt x="3186545" y="9236"/>
                </a:lnTo>
                <a:lnTo>
                  <a:pt x="3195781" y="9236"/>
                </a:ln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extBox 13"/>
          <p:cNvSpPr txBox="1"/>
          <p:nvPr/>
        </p:nvSpPr>
        <p:spPr>
          <a:xfrm>
            <a:off x="6090274" y="4436277"/>
            <a:ext cx="2520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Do not rub out your graph!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49256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7" grpId="0" animBg="1"/>
      <p:bldP spid="1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8640"/>
            <a:ext cx="5472608" cy="56577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6300192" y="476672"/>
                <a:ext cx="2592288" cy="31085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dirty="0">
                    <a:solidFill>
                      <a:srgbClr val="000000"/>
                    </a:solidFill>
                  </a:rPr>
                  <a:t>Draw the graph of the function:</a:t>
                </a:r>
              </a:p>
              <a:p>
                <a:pPr algn="ctr"/>
                <a:endParaRPr lang="en-GB" sz="2800" dirty="0">
                  <a:solidFill>
                    <a:srgbClr val="00000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>
                          <a:solidFill>
                            <a:srgbClr val="000000"/>
                          </a:solidFill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GB" sz="28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GB" sz="28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GB" sz="2800" i="1">
                          <a:solidFill>
                            <a:srgbClr val="000000"/>
                          </a:solidFill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GB" sz="28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28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GB" sz="28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800" dirty="0">
                  <a:solidFill>
                    <a:srgbClr val="000000"/>
                  </a:solidFill>
                </a:endParaRPr>
              </a:p>
              <a:p>
                <a:pPr algn="ctr"/>
                <a:endParaRPr lang="en-GB" sz="2800" dirty="0">
                  <a:solidFill>
                    <a:srgbClr val="000000"/>
                  </a:solidFill>
                </a:endParaRPr>
              </a:p>
              <a:p>
                <a:pPr algn="ctr"/>
                <a:r>
                  <a:rPr lang="en-GB" sz="2800" dirty="0">
                    <a:solidFill>
                      <a:srgbClr val="000000"/>
                    </a:solidFill>
                  </a:rPr>
                  <a:t>for </a:t>
                </a:r>
                <a14:m>
                  <m:oMath xmlns:m="http://schemas.openxmlformats.org/officeDocument/2006/math">
                    <m:r>
                      <a:rPr lang="en-GB" sz="2800" i="1">
                        <a:solidFill>
                          <a:srgbClr val="000000"/>
                        </a:solidFill>
                        <a:latin typeface="Cambria Math"/>
                      </a:rPr>
                      <m:t>−3</m:t>
                    </m:r>
                    <m:r>
                      <a:rPr lang="en-GB" sz="2800" i="1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≤</m:t>
                    </m:r>
                    <m:r>
                      <a:rPr lang="en-GB" sz="2800" i="1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𝑥</m:t>
                    </m:r>
                    <m:r>
                      <a:rPr lang="en-GB" sz="2800" i="1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≤3</m:t>
                    </m:r>
                  </m:oMath>
                </a14:m>
                <a:endParaRPr lang="en-GB" sz="28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0192" y="476672"/>
                <a:ext cx="2592288" cy="3108543"/>
              </a:xfrm>
              <a:prstGeom prst="rect">
                <a:avLst/>
              </a:prstGeom>
              <a:blipFill rotWithShape="1">
                <a:blip r:embed="rId4"/>
                <a:stretch>
                  <a:fillRect l="-2582" t="-1961" b="-451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004305122"/>
                  </p:ext>
                </p:extLst>
              </p:nvPr>
            </p:nvGraphicFramePr>
            <p:xfrm>
              <a:off x="1187624" y="5949280"/>
              <a:ext cx="6096000" cy="741680"/>
            </p:xfrm>
            <a:graphic>
              <a:graphicData uri="http://schemas.openxmlformats.org/drawingml/2006/table">
                <a:tbl>
                  <a:tblPr firstRow="1" bandRow="1">
                    <a:tableStyleId>{93296810-A885-4BE3-A3E7-6D5BEEA58F35}</a:tableStyleId>
                  </a:tblPr>
                  <a:tblGrid>
                    <a:gridCol w="762000"/>
                    <a:gridCol w="762000"/>
                    <a:gridCol w="762000"/>
                    <a:gridCol w="762000"/>
                    <a:gridCol w="762000"/>
                    <a:gridCol w="762000"/>
                    <a:gridCol w="762000"/>
                    <a:gridCol w="762000"/>
                  </a:tblGrid>
                  <a:tr h="370840"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−3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−2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−1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𝑓</m:t>
                                </m:r>
                                <m:r>
                                  <a:rPr lang="en-GB" i="1" dirty="0" smtClean="0">
                                    <a:latin typeface="Cambria Math"/>
                                  </a:rPr>
                                  <m:t>(</m:t>
                                </m:r>
                                <m:r>
                                  <a:rPr lang="en-GB" i="1" dirty="0" smtClean="0">
                                    <a:latin typeface="Cambria Math"/>
                                  </a:rPr>
                                  <m:t>𝑥</m:t>
                                </m:r>
                                <m:r>
                                  <a:rPr lang="en-GB" i="1" dirty="0" smtClean="0">
                                    <a:latin typeface="Cambria Math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9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4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4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9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004305122"/>
                  </p:ext>
                </p:extLst>
              </p:nvPr>
            </p:nvGraphicFramePr>
            <p:xfrm>
              <a:off x="1187624" y="5949280"/>
              <a:ext cx="6096000" cy="741680"/>
            </p:xfrm>
            <a:graphic>
              <a:graphicData uri="http://schemas.openxmlformats.org/drawingml/2006/table">
                <a:tbl>
                  <a:tblPr firstRow="1" bandRow="1">
                    <a:tableStyleId>{93296810-A885-4BE3-A3E7-6D5BEEA58F35}</a:tableStyleId>
                  </a:tblPr>
                  <a:tblGrid>
                    <a:gridCol w="762000"/>
                    <a:gridCol w="762000"/>
                    <a:gridCol w="762000"/>
                    <a:gridCol w="762000"/>
                    <a:gridCol w="762000"/>
                    <a:gridCol w="762000"/>
                    <a:gridCol w="762000"/>
                    <a:gridCol w="762000"/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800" t="-1639" r="-700000" b="-1131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100800" t="-1639" r="-600000" b="-1131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200800" t="-1639" r="-500000" b="-1131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300800" t="-1639" r="-400000" b="-1131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400800" t="-1639" r="-300000" b="-1131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500800" t="-1639" r="-200000" b="-1131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600800" t="-1639" r="-100000" b="-1131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700800" t="-1639" b="-113115"/>
                          </a:stretch>
                        </a:blip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800" t="-101639" r="-700000" b="-131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100800" t="-101639" r="-600000" b="-131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200800" t="-101639" r="-500000" b="-131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300800" t="-101639" r="-400000" b="-131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400800" t="-101639" r="-300000" b="-131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500800" t="-101639" r="-200000" b="-131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600800" t="-101639" r="-100000" b="-131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700800" t="-101639" b="-13115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6" name="Multiply 5"/>
          <p:cNvSpPr/>
          <p:nvPr/>
        </p:nvSpPr>
        <p:spPr>
          <a:xfrm>
            <a:off x="1331640" y="692696"/>
            <a:ext cx="144016" cy="216024"/>
          </a:xfrm>
          <a:prstGeom prst="mathMultiply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8" name="Multiply 7"/>
          <p:cNvSpPr/>
          <p:nvPr/>
        </p:nvSpPr>
        <p:spPr>
          <a:xfrm>
            <a:off x="1857299" y="3352481"/>
            <a:ext cx="144016" cy="216024"/>
          </a:xfrm>
          <a:prstGeom prst="mathMultiply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9" name="Multiply 8"/>
          <p:cNvSpPr/>
          <p:nvPr/>
        </p:nvSpPr>
        <p:spPr>
          <a:xfrm>
            <a:off x="2411760" y="4941168"/>
            <a:ext cx="144016" cy="216024"/>
          </a:xfrm>
          <a:prstGeom prst="mathMultiply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0" name="Multiply 9"/>
          <p:cNvSpPr/>
          <p:nvPr/>
        </p:nvSpPr>
        <p:spPr>
          <a:xfrm>
            <a:off x="2915816" y="5445224"/>
            <a:ext cx="144016" cy="216024"/>
          </a:xfrm>
          <a:prstGeom prst="mathMultiply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1" name="Multiply 10"/>
          <p:cNvSpPr/>
          <p:nvPr/>
        </p:nvSpPr>
        <p:spPr>
          <a:xfrm>
            <a:off x="3481295" y="4924458"/>
            <a:ext cx="144016" cy="216024"/>
          </a:xfrm>
          <a:prstGeom prst="mathMultiply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2" name="Multiply 11"/>
          <p:cNvSpPr/>
          <p:nvPr/>
        </p:nvSpPr>
        <p:spPr>
          <a:xfrm>
            <a:off x="3995936" y="3345007"/>
            <a:ext cx="144016" cy="216024"/>
          </a:xfrm>
          <a:prstGeom prst="mathMultiply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3" name="Multiply 12"/>
          <p:cNvSpPr/>
          <p:nvPr/>
        </p:nvSpPr>
        <p:spPr>
          <a:xfrm>
            <a:off x="4499992" y="694459"/>
            <a:ext cx="144016" cy="216024"/>
          </a:xfrm>
          <a:prstGeom prst="mathMultiply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7" name="Freeform 6"/>
          <p:cNvSpPr/>
          <p:nvPr/>
        </p:nvSpPr>
        <p:spPr>
          <a:xfrm>
            <a:off x="1385455" y="785091"/>
            <a:ext cx="3195781" cy="4765964"/>
          </a:xfrm>
          <a:custGeom>
            <a:avLst/>
            <a:gdLst>
              <a:gd name="connsiteX0" fmla="*/ 0 w 3195781"/>
              <a:gd name="connsiteY0" fmla="*/ 0 h 4765964"/>
              <a:gd name="connsiteX1" fmla="*/ 535709 w 3195781"/>
              <a:gd name="connsiteY1" fmla="*/ 2660073 h 4765964"/>
              <a:gd name="connsiteX2" fmla="*/ 1089890 w 3195781"/>
              <a:gd name="connsiteY2" fmla="*/ 4248727 h 4765964"/>
              <a:gd name="connsiteX3" fmla="*/ 1616363 w 3195781"/>
              <a:gd name="connsiteY3" fmla="*/ 4765964 h 4765964"/>
              <a:gd name="connsiteX4" fmla="*/ 2170545 w 3195781"/>
              <a:gd name="connsiteY4" fmla="*/ 4248727 h 4765964"/>
              <a:gd name="connsiteX5" fmla="*/ 2687781 w 3195781"/>
              <a:gd name="connsiteY5" fmla="*/ 2660073 h 4765964"/>
              <a:gd name="connsiteX6" fmla="*/ 3186545 w 3195781"/>
              <a:gd name="connsiteY6" fmla="*/ 9236 h 4765964"/>
              <a:gd name="connsiteX7" fmla="*/ 3186545 w 3195781"/>
              <a:gd name="connsiteY7" fmla="*/ 9236 h 4765964"/>
              <a:gd name="connsiteX8" fmla="*/ 3186545 w 3195781"/>
              <a:gd name="connsiteY8" fmla="*/ 9236 h 4765964"/>
              <a:gd name="connsiteX9" fmla="*/ 3186545 w 3195781"/>
              <a:gd name="connsiteY9" fmla="*/ 9236 h 4765964"/>
              <a:gd name="connsiteX10" fmla="*/ 3195781 w 3195781"/>
              <a:gd name="connsiteY10" fmla="*/ 9236 h 47659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195781" h="4765964">
                <a:moveTo>
                  <a:pt x="0" y="0"/>
                </a:moveTo>
                <a:cubicBezTo>
                  <a:pt x="177030" y="975976"/>
                  <a:pt x="354061" y="1951952"/>
                  <a:pt x="535709" y="2660073"/>
                </a:cubicBezTo>
                <a:cubicBezTo>
                  <a:pt x="717357" y="3368194"/>
                  <a:pt x="909781" y="3897745"/>
                  <a:pt x="1089890" y="4248727"/>
                </a:cubicBezTo>
                <a:cubicBezTo>
                  <a:pt x="1269999" y="4599709"/>
                  <a:pt x="1436254" y="4765964"/>
                  <a:pt x="1616363" y="4765964"/>
                </a:cubicBezTo>
                <a:cubicBezTo>
                  <a:pt x="1796472" y="4765964"/>
                  <a:pt x="1991975" y="4599709"/>
                  <a:pt x="2170545" y="4248727"/>
                </a:cubicBezTo>
                <a:cubicBezTo>
                  <a:pt x="2349115" y="3897745"/>
                  <a:pt x="2518448" y="3366655"/>
                  <a:pt x="2687781" y="2660073"/>
                </a:cubicBezTo>
                <a:cubicBezTo>
                  <a:pt x="2857114" y="1953491"/>
                  <a:pt x="3186545" y="9236"/>
                  <a:pt x="3186545" y="9236"/>
                </a:cubicBezTo>
                <a:lnTo>
                  <a:pt x="3186545" y="9236"/>
                </a:lnTo>
                <a:lnTo>
                  <a:pt x="3186545" y="9236"/>
                </a:lnTo>
                <a:lnTo>
                  <a:pt x="3186545" y="9236"/>
                </a:lnTo>
                <a:lnTo>
                  <a:pt x="3195781" y="9236"/>
                </a:ln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/>
              <p:cNvSpPr txBox="1"/>
              <p:nvPr/>
            </p:nvSpPr>
            <p:spPr>
              <a:xfrm>
                <a:off x="6300192" y="3964085"/>
                <a:ext cx="2520280" cy="14773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dirty="0" smtClean="0">
                    <a:solidFill>
                      <a:srgbClr val="000000"/>
                    </a:solidFill>
                  </a:rPr>
                  <a:t>The </a:t>
                </a:r>
                <a:r>
                  <a:rPr lang="en-GB" b="1" dirty="0" smtClean="0">
                    <a:solidFill>
                      <a:srgbClr val="FF0000"/>
                    </a:solidFill>
                  </a:rPr>
                  <a:t>domain</a:t>
                </a:r>
                <a:r>
                  <a:rPr lang="en-GB" dirty="0" smtClean="0">
                    <a:solidFill>
                      <a:srgbClr val="000000"/>
                    </a:solidFill>
                  </a:rPr>
                  <a:t> is the set of input values </a:t>
                </a:r>
              </a:p>
              <a:p>
                <a:pPr algn="ctr"/>
                <a:r>
                  <a:rPr lang="en-GB" dirty="0" smtClean="0">
                    <a:solidFill>
                      <a:srgbClr val="000000"/>
                    </a:solidFill>
                  </a:rPr>
                  <a:t>Here the domain is </a:t>
                </a:r>
                <a14:m>
                  <m:oMath xmlns:m="http://schemas.openxmlformats.org/officeDocument/2006/math">
                    <m:r>
                      <a:rPr lang="en-GB" b="1" i="1" smtClean="0">
                        <a:solidFill>
                          <a:srgbClr val="FF0000"/>
                        </a:solidFill>
                        <a:latin typeface="Cambria Math"/>
                      </a:rPr>
                      <m:t>−</m:t>
                    </m:r>
                    <m:r>
                      <a:rPr lang="en-GB" b="1" i="1" smtClean="0">
                        <a:solidFill>
                          <a:srgbClr val="FF0000"/>
                        </a:solidFill>
                        <a:latin typeface="Cambria Math"/>
                      </a:rPr>
                      <m:t>𝟑</m:t>
                    </m:r>
                    <m:r>
                      <a:rPr lang="en-GB" b="1" i="1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≤</m:t>
                    </m:r>
                    <m:r>
                      <a:rPr lang="en-GB" b="1" i="1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𝒙</m:t>
                    </m:r>
                    <m:r>
                      <a:rPr lang="en-GB" b="1" i="1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≤</m:t>
                    </m:r>
                    <m:r>
                      <a:rPr lang="en-GB" b="1" i="1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𝟑</m:t>
                    </m:r>
                  </m:oMath>
                </a14:m>
                <a:endParaRPr lang="en-GB" b="1" dirty="0">
                  <a:solidFill>
                    <a:srgbClr val="FF0000"/>
                  </a:solidFill>
                </a:endParaRPr>
              </a:p>
              <a:p>
                <a:pPr algn="ctr"/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0192" y="3964085"/>
                <a:ext cx="2520280" cy="1477328"/>
              </a:xfrm>
              <a:prstGeom prst="rect">
                <a:avLst/>
              </a:prstGeom>
              <a:blipFill rotWithShape="1">
                <a:blip r:embed="rId6"/>
                <a:stretch>
                  <a:fillRect l="-242" t="-2058" r="-26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49676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8640"/>
            <a:ext cx="5472608" cy="56577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6300192" y="476672"/>
                <a:ext cx="2592288" cy="31085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dirty="0">
                    <a:solidFill>
                      <a:srgbClr val="000000"/>
                    </a:solidFill>
                  </a:rPr>
                  <a:t>Draw the graph of the function:</a:t>
                </a:r>
              </a:p>
              <a:p>
                <a:pPr algn="ctr"/>
                <a:endParaRPr lang="en-GB" sz="2800" dirty="0">
                  <a:solidFill>
                    <a:srgbClr val="00000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>
                          <a:solidFill>
                            <a:srgbClr val="000000"/>
                          </a:solidFill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GB" sz="28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GB" sz="28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GB" sz="2800" i="1">
                          <a:solidFill>
                            <a:srgbClr val="000000"/>
                          </a:solidFill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GB" sz="28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28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GB" sz="28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800" dirty="0">
                  <a:solidFill>
                    <a:srgbClr val="000000"/>
                  </a:solidFill>
                </a:endParaRPr>
              </a:p>
              <a:p>
                <a:pPr algn="ctr"/>
                <a:endParaRPr lang="en-GB" sz="2800" dirty="0">
                  <a:solidFill>
                    <a:srgbClr val="000000"/>
                  </a:solidFill>
                </a:endParaRPr>
              </a:p>
              <a:p>
                <a:pPr algn="ctr"/>
                <a:r>
                  <a:rPr lang="en-GB" sz="2800" dirty="0">
                    <a:solidFill>
                      <a:srgbClr val="000000"/>
                    </a:solidFill>
                  </a:rPr>
                  <a:t>for </a:t>
                </a:r>
                <a14:m>
                  <m:oMath xmlns:m="http://schemas.openxmlformats.org/officeDocument/2006/math">
                    <m:r>
                      <a:rPr lang="en-GB" sz="2800" i="1">
                        <a:solidFill>
                          <a:srgbClr val="000000"/>
                        </a:solidFill>
                        <a:latin typeface="Cambria Math"/>
                      </a:rPr>
                      <m:t>−3</m:t>
                    </m:r>
                    <m:r>
                      <a:rPr lang="en-GB" sz="2800" i="1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≤</m:t>
                    </m:r>
                    <m:r>
                      <a:rPr lang="en-GB" sz="2800" i="1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𝑥</m:t>
                    </m:r>
                    <m:r>
                      <a:rPr lang="en-GB" sz="2800" i="1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≤3</m:t>
                    </m:r>
                  </m:oMath>
                </a14:m>
                <a:endParaRPr lang="en-GB" sz="28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0192" y="476672"/>
                <a:ext cx="2592288" cy="3108543"/>
              </a:xfrm>
              <a:prstGeom prst="rect">
                <a:avLst/>
              </a:prstGeom>
              <a:blipFill rotWithShape="1">
                <a:blip r:embed="rId4"/>
                <a:stretch>
                  <a:fillRect l="-2582" t="-1961" b="-451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07549942"/>
                  </p:ext>
                </p:extLst>
              </p:nvPr>
            </p:nvGraphicFramePr>
            <p:xfrm>
              <a:off x="1187624" y="5949280"/>
              <a:ext cx="6096000" cy="741680"/>
            </p:xfrm>
            <a:graphic>
              <a:graphicData uri="http://schemas.openxmlformats.org/drawingml/2006/table">
                <a:tbl>
                  <a:tblPr firstRow="1" bandRow="1">
                    <a:tableStyleId>{93296810-A885-4BE3-A3E7-6D5BEEA58F35}</a:tableStyleId>
                  </a:tblPr>
                  <a:tblGrid>
                    <a:gridCol w="762000"/>
                    <a:gridCol w="762000"/>
                    <a:gridCol w="762000"/>
                    <a:gridCol w="762000"/>
                    <a:gridCol w="762000"/>
                    <a:gridCol w="762000"/>
                    <a:gridCol w="762000"/>
                    <a:gridCol w="762000"/>
                  </a:tblGrid>
                  <a:tr h="370840"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−3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−2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−1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𝑓</m:t>
                                </m:r>
                                <m:r>
                                  <a:rPr lang="en-GB" i="1" dirty="0" smtClean="0">
                                    <a:latin typeface="Cambria Math"/>
                                  </a:rPr>
                                  <m:t>(</m:t>
                                </m:r>
                                <m:r>
                                  <a:rPr lang="en-GB" i="1" dirty="0" smtClean="0">
                                    <a:latin typeface="Cambria Math"/>
                                  </a:rPr>
                                  <m:t>𝑥</m:t>
                                </m:r>
                                <m:r>
                                  <a:rPr lang="en-GB" i="1" dirty="0" smtClean="0">
                                    <a:latin typeface="Cambria Math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9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4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4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9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07549942"/>
                  </p:ext>
                </p:extLst>
              </p:nvPr>
            </p:nvGraphicFramePr>
            <p:xfrm>
              <a:off x="1187624" y="5949280"/>
              <a:ext cx="6096000" cy="741680"/>
            </p:xfrm>
            <a:graphic>
              <a:graphicData uri="http://schemas.openxmlformats.org/drawingml/2006/table">
                <a:tbl>
                  <a:tblPr firstRow="1" bandRow="1">
                    <a:tableStyleId>{93296810-A885-4BE3-A3E7-6D5BEEA58F35}</a:tableStyleId>
                  </a:tblPr>
                  <a:tblGrid>
                    <a:gridCol w="762000"/>
                    <a:gridCol w="762000"/>
                    <a:gridCol w="762000"/>
                    <a:gridCol w="762000"/>
                    <a:gridCol w="762000"/>
                    <a:gridCol w="762000"/>
                    <a:gridCol w="762000"/>
                    <a:gridCol w="762000"/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800" t="-1639" r="-700000" b="-1131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100800" t="-1639" r="-600000" b="-1131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200800" t="-1639" r="-500000" b="-1131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300800" t="-1639" r="-400000" b="-1131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400800" t="-1639" r="-300000" b="-1131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500800" t="-1639" r="-200000" b="-1131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600800" t="-1639" r="-100000" b="-1131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700800" t="-1639" b="-113115"/>
                          </a:stretch>
                        </a:blip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800" t="-101639" r="-700000" b="-131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100800" t="-101639" r="-600000" b="-131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200800" t="-101639" r="-500000" b="-131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300800" t="-101639" r="-400000" b="-131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400800" t="-101639" r="-300000" b="-131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500800" t="-101639" r="-200000" b="-131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600800" t="-101639" r="-100000" b="-131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700800" t="-101639" b="-13115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6" name="Multiply 5"/>
          <p:cNvSpPr/>
          <p:nvPr/>
        </p:nvSpPr>
        <p:spPr>
          <a:xfrm>
            <a:off x="1331640" y="692696"/>
            <a:ext cx="144016" cy="216024"/>
          </a:xfrm>
          <a:prstGeom prst="mathMultiply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8" name="Multiply 7"/>
          <p:cNvSpPr/>
          <p:nvPr/>
        </p:nvSpPr>
        <p:spPr>
          <a:xfrm>
            <a:off x="1857299" y="3352481"/>
            <a:ext cx="144016" cy="216024"/>
          </a:xfrm>
          <a:prstGeom prst="mathMultiply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9" name="Multiply 8"/>
          <p:cNvSpPr/>
          <p:nvPr/>
        </p:nvSpPr>
        <p:spPr>
          <a:xfrm>
            <a:off x="2411760" y="4941168"/>
            <a:ext cx="144016" cy="216024"/>
          </a:xfrm>
          <a:prstGeom prst="mathMultiply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0" name="Multiply 9"/>
          <p:cNvSpPr/>
          <p:nvPr/>
        </p:nvSpPr>
        <p:spPr>
          <a:xfrm>
            <a:off x="2915816" y="5445224"/>
            <a:ext cx="144016" cy="216024"/>
          </a:xfrm>
          <a:prstGeom prst="mathMultiply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1" name="Multiply 10"/>
          <p:cNvSpPr/>
          <p:nvPr/>
        </p:nvSpPr>
        <p:spPr>
          <a:xfrm>
            <a:off x="3481295" y="4924458"/>
            <a:ext cx="144016" cy="216024"/>
          </a:xfrm>
          <a:prstGeom prst="mathMultiply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2" name="Multiply 11"/>
          <p:cNvSpPr/>
          <p:nvPr/>
        </p:nvSpPr>
        <p:spPr>
          <a:xfrm>
            <a:off x="3995936" y="3345007"/>
            <a:ext cx="144016" cy="216024"/>
          </a:xfrm>
          <a:prstGeom prst="mathMultiply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3" name="Multiply 12"/>
          <p:cNvSpPr/>
          <p:nvPr/>
        </p:nvSpPr>
        <p:spPr>
          <a:xfrm>
            <a:off x="4499992" y="694459"/>
            <a:ext cx="144016" cy="216024"/>
          </a:xfrm>
          <a:prstGeom prst="mathMultiply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7" name="Freeform 6"/>
          <p:cNvSpPr/>
          <p:nvPr/>
        </p:nvSpPr>
        <p:spPr>
          <a:xfrm>
            <a:off x="1385455" y="785091"/>
            <a:ext cx="3195781" cy="4765964"/>
          </a:xfrm>
          <a:custGeom>
            <a:avLst/>
            <a:gdLst>
              <a:gd name="connsiteX0" fmla="*/ 0 w 3195781"/>
              <a:gd name="connsiteY0" fmla="*/ 0 h 4765964"/>
              <a:gd name="connsiteX1" fmla="*/ 535709 w 3195781"/>
              <a:gd name="connsiteY1" fmla="*/ 2660073 h 4765964"/>
              <a:gd name="connsiteX2" fmla="*/ 1089890 w 3195781"/>
              <a:gd name="connsiteY2" fmla="*/ 4248727 h 4765964"/>
              <a:gd name="connsiteX3" fmla="*/ 1616363 w 3195781"/>
              <a:gd name="connsiteY3" fmla="*/ 4765964 h 4765964"/>
              <a:gd name="connsiteX4" fmla="*/ 2170545 w 3195781"/>
              <a:gd name="connsiteY4" fmla="*/ 4248727 h 4765964"/>
              <a:gd name="connsiteX5" fmla="*/ 2687781 w 3195781"/>
              <a:gd name="connsiteY5" fmla="*/ 2660073 h 4765964"/>
              <a:gd name="connsiteX6" fmla="*/ 3186545 w 3195781"/>
              <a:gd name="connsiteY6" fmla="*/ 9236 h 4765964"/>
              <a:gd name="connsiteX7" fmla="*/ 3186545 w 3195781"/>
              <a:gd name="connsiteY7" fmla="*/ 9236 h 4765964"/>
              <a:gd name="connsiteX8" fmla="*/ 3186545 w 3195781"/>
              <a:gd name="connsiteY8" fmla="*/ 9236 h 4765964"/>
              <a:gd name="connsiteX9" fmla="*/ 3186545 w 3195781"/>
              <a:gd name="connsiteY9" fmla="*/ 9236 h 4765964"/>
              <a:gd name="connsiteX10" fmla="*/ 3195781 w 3195781"/>
              <a:gd name="connsiteY10" fmla="*/ 9236 h 47659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195781" h="4765964">
                <a:moveTo>
                  <a:pt x="0" y="0"/>
                </a:moveTo>
                <a:cubicBezTo>
                  <a:pt x="177030" y="975976"/>
                  <a:pt x="354061" y="1951952"/>
                  <a:pt x="535709" y="2660073"/>
                </a:cubicBezTo>
                <a:cubicBezTo>
                  <a:pt x="717357" y="3368194"/>
                  <a:pt x="909781" y="3897745"/>
                  <a:pt x="1089890" y="4248727"/>
                </a:cubicBezTo>
                <a:cubicBezTo>
                  <a:pt x="1269999" y="4599709"/>
                  <a:pt x="1436254" y="4765964"/>
                  <a:pt x="1616363" y="4765964"/>
                </a:cubicBezTo>
                <a:cubicBezTo>
                  <a:pt x="1796472" y="4765964"/>
                  <a:pt x="1991975" y="4599709"/>
                  <a:pt x="2170545" y="4248727"/>
                </a:cubicBezTo>
                <a:cubicBezTo>
                  <a:pt x="2349115" y="3897745"/>
                  <a:pt x="2518448" y="3366655"/>
                  <a:pt x="2687781" y="2660073"/>
                </a:cubicBezTo>
                <a:cubicBezTo>
                  <a:pt x="2857114" y="1953491"/>
                  <a:pt x="3186545" y="9236"/>
                  <a:pt x="3186545" y="9236"/>
                </a:cubicBezTo>
                <a:lnTo>
                  <a:pt x="3186545" y="9236"/>
                </a:lnTo>
                <a:lnTo>
                  <a:pt x="3186545" y="9236"/>
                </a:lnTo>
                <a:lnTo>
                  <a:pt x="3186545" y="9236"/>
                </a:lnTo>
                <a:lnTo>
                  <a:pt x="3195781" y="9236"/>
                </a:ln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/>
              <p:cNvSpPr txBox="1"/>
              <p:nvPr/>
            </p:nvSpPr>
            <p:spPr>
              <a:xfrm>
                <a:off x="6300192" y="3964085"/>
                <a:ext cx="2520280" cy="14773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dirty="0" smtClean="0">
                    <a:solidFill>
                      <a:srgbClr val="000000"/>
                    </a:solidFill>
                  </a:rPr>
                  <a:t>The </a:t>
                </a:r>
                <a:r>
                  <a:rPr lang="en-GB" b="1" dirty="0" smtClean="0">
                    <a:solidFill>
                      <a:srgbClr val="FF0000"/>
                    </a:solidFill>
                  </a:rPr>
                  <a:t>range</a:t>
                </a:r>
                <a:r>
                  <a:rPr lang="en-GB" dirty="0" smtClean="0">
                    <a:solidFill>
                      <a:srgbClr val="000000"/>
                    </a:solidFill>
                  </a:rPr>
                  <a:t> </a:t>
                </a:r>
                <a:r>
                  <a:rPr lang="en-GB" dirty="0">
                    <a:solidFill>
                      <a:srgbClr val="000000"/>
                    </a:solidFill>
                  </a:rPr>
                  <a:t>is the set of </a:t>
                </a:r>
                <a:r>
                  <a:rPr lang="en-GB" dirty="0" smtClean="0">
                    <a:solidFill>
                      <a:srgbClr val="000000"/>
                    </a:solidFill>
                  </a:rPr>
                  <a:t>output </a:t>
                </a:r>
                <a:r>
                  <a:rPr lang="en-GB" dirty="0">
                    <a:solidFill>
                      <a:srgbClr val="000000"/>
                    </a:solidFill>
                  </a:rPr>
                  <a:t>values </a:t>
                </a:r>
              </a:p>
              <a:p>
                <a:pPr algn="ctr"/>
                <a:r>
                  <a:rPr lang="en-GB" dirty="0">
                    <a:solidFill>
                      <a:srgbClr val="000000"/>
                    </a:solidFill>
                  </a:rPr>
                  <a:t>Here the </a:t>
                </a:r>
                <a:r>
                  <a:rPr lang="en-GB" dirty="0" smtClean="0">
                    <a:solidFill>
                      <a:srgbClr val="000000"/>
                    </a:solidFill>
                  </a:rPr>
                  <a:t>range  </a:t>
                </a:r>
                <a:r>
                  <a:rPr lang="en-GB" dirty="0">
                    <a:solidFill>
                      <a:srgbClr val="000000"/>
                    </a:solidFill>
                  </a:rPr>
                  <a:t>is </a:t>
                </a:r>
                <a14:m>
                  <m:oMath xmlns:m="http://schemas.openxmlformats.org/officeDocument/2006/math">
                    <m:r>
                      <a:rPr lang="en-GB" b="1" i="1" smtClean="0">
                        <a:solidFill>
                          <a:srgbClr val="FF0000"/>
                        </a:solidFill>
                        <a:latin typeface="Cambria Math"/>
                      </a:rPr>
                      <m:t>𝟎</m:t>
                    </m:r>
                    <m:r>
                      <a:rPr lang="en-GB" b="1" i="1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≤</m:t>
                    </m:r>
                    <m:r>
                      <a:rPr lang="en-GB" b="1" i="1" smtClean="0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𝒇</m:t>
                    </m:r>
                    <m:r>
                      <a:rPr lang="en-GB" b="1" i="1" smtClean="0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(</m:t>
                    </m:r>
                    <m:r>
                      <a:rPr lang="en-GB" b="1" i="1" smtClean="0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𝒙</m:t>
                    </m:r>
                    <m:r>
                      <a:rPr lang="en-GB" b="1" i="1" smtClean="0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)≤</m:t>
                    </m:r>
                    <m:r>
                      <a:rPr lang="en-GB" b="1" i="1" smtClean="0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𝟗</m:t>
                    </m:r>
                  </m:oMath>
                </a14:m>
                <a:endParaRPr lang="en-GB" b="1" dirty="0">
                  <a:solidFill>
                    <a:srgbClr val="FF0000"/>
                  </a:solidFill>
                </a:endParaRPr>
              </a:p>
              <a:p>
                <a:pPr algn="ctr"/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0192" y="3964085"/>
                <a:ext cx="2520280" cy="1477328"/>
              </a:xfrm>
              <a:prstGeom prst="rect">
                <a:avLst/>
              </a:prstGeom>
              <a:blipFill rotWithShape="1">
                <a:blip r:embed="rId6"/>
                <a:stretch>
                  <a:fillRect l="-1691" t="-2058" r="-386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26643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6300192" y="476672"/>
                <a:ext cx="2592288" cy="31085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dirty="0" smtClean="0">
                    <a:solidFill>
                      <a:srgbClr val="000000"/>
                    </a:solidFill>
                  </a:rPr>
                  <a:t>Now draw </a:t>
                </a:r>
                <a:r>
                  <a:rPr lang="en-GB" sz="2800" dirty="0">
                    <a:solidFill>
                      <a:srgbClr val="000000"/>
                    </a:solidFill>
                  </a:rPr>
                  <a:t>the graph </a:t>
                </a:r>
                <a:r>
                  <a:rPr lang="en-GB" sz="2800" dirty="0" smtClean="0">
                    <a:solidFill>
                      <a:srgbClr val="000000"/>
                    </a:solidFill>
                  </a:rPr>
                  <a:t>of:</a:t>
                </a:r>
                <a:endParaRPr lang="en-GB" sz="2800" dirty="0">
                  <a:solidFill>
                    <a:srgbClr val="00000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>
                          <a:solidFill>
                            <a:srgbClr val="000000"/>
                          </a:solidFill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GB" sz="28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GB" sz="28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GB" sz="28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+1</m:t>
                      </m:r>
                    </m:oMath>
                  </m:oMathPara>
                </a14:m>
                <a:endParaRPr lang="en-GB" sz="2800" b="0" dirty="0" smtClean="0">
                  <a:solidFill>
                    <a:srgbClr val="000000"/>
                  </a:solidFill>
                </a:endParaRPr>
              </a:p>
              <a:p>
                <a:pPr algn="ctr"/>
                <a:r>
                  <a:rPr lang="en-GB" sz="2800" dirty="0" smtClean="0">
                    <a:solidFill>
                      <a:srgbClr val="000000"/>
                    </a:solidFill>
                  </a:rPr>
                  <a:t>Where: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800" b="0" i="0" smtClean="0">
                          <a:solidFill>
                            <a:srgbClr val="000000"/>
                          </a:solidFill>
                          <a:latin typeface="Cambria Math"/>
                        </a:rPr>
                        <m:t>f</m:t>
                      </m:r>
                      <m:r>
                        <a:rPr lang="en-GB" sz="2800" b="0" i="0" smtClean="0">
                          <a:solidFill>
                            <a:srgbClr val="000000"/>
                          </a:solidFill>
                          <a:latin typeface="Cambria Math"/>
                        </a:rPr>
                        <m:t>(</m:t>
                      </m:r>
                      <m:r>
                        <a:rPr lang="en-GB" sz="28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)=</m:t>
                      </m:r>
                      <m:sSup>
                        <m:sSupPr>
                          <m:ctrlPr>
                            <a:rPr lang="en-GB" sz="28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28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GB" sz="28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800" dirty="0">
                  <a:solidFill>
                    <a:srgbClr val="000000"/>
                  </a:solidFill>
                </a:endParaRPr>
              </a:p>
              <a:p>
                <a:pPr algn="ctr"/>
                <a:endParaRPr lang="en-GB" sz="2800" dirty="0">
                  <a:solidFill>
                    <a:srgbClr val="000000"/>
                  </a:solidFill>
                </a:endParaRPr>
              </a:p>
              <a:p>
                <a:pPr algn="ctr"/>
                <a:r>
                  <a:rPr lang="en-GB" sz="2800" dirty="0">
                    <a:solidFill>
                      <a:srgbClr val="000000"/>
                    </a:solidFill>
                  </a:rPr>
                  <a:t>for </a:t>
                </a:r>
                <a14:m>
                  <m:oMath xmlns:m="http://schemas.openxmlformats.org/officeDocument/2006/math">
                    <m:r>
                      <a:rPr lang="en-GB" sz="2800" i="1">
                        <a:solidFill>
                          <a:srgbClr val="000000"/>
                        </a:solidFill>
                        <a:latin typeface="Cambria Math"/>
                      </a:rPr>
                      <m:t>−3</m:t>
                    </m:r>
                    <m:r>
                      <a:rPr lang="en-GB" sz="2800" i="1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≤</m:t>
                    </m:r>
                    <m:r>
                      <a:rPr lang="en-GB" sz="2800" i="1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𝑥</m:t>
                    </m:r>
                    <m:r>
                      <a:rPr lang="en-GB" sz="2800" i="1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≤3</m:t>
                    </m:r>
                  </m:oMath>
                </a14:m>
                <a:endParaRPr lang="en-GB" sz="28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0192" y="476672"/>
                <a:ext cx="2592288" cy="3108543"/>
              </a:xfrm>
              <a:prstGeom prst="rect">
                <a:avLst/>
              </a:prstGeom>
              <a:blipFill rotWithShape="1">
                <a:blip r:embed="rId3"/>
                <a:stretch>
                  <a:fillRect l="-2582" t="-1961" r="-3991" b="-451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80213943"/>
                  </p:ext>
                </p:extLst>
              </p:nvPr>
            </p:nvGraphicFramePr>
            <p:xfrm>
              <a:off x="827584" y="5517232"/>
              <a:ext cx="6816080" cy="1112520"/>
            </p:xfrm>
            <a:graphic>
              <a:graphicData uri="http://schemas.openxmlformats.org/drawingml/2006/table">
                <a:tbl>
                  <a:tblPr firstRow="1" bandRow="1">
                    <a:tableStyleId>{93296810-A885-4BE3-A3E7-6D5BEEA58F35}</a:tableStyleId>
                  </a:tblPr>
                  <a:tblGrid>
                    <a:gridCol w="852010"/>
                    <a:gridCol w="852010"/>
                    <a:gridCol w="852010"/>
                    <a:gridCol w="852010"/>
                    <a:gridCol w="852010"/>
                    <a:gridCol w="852010"/>
                    <a:gridCol w="852010"/>
                    <a:gridCol w="852010"/>
                  </a:tblGrid>
                  <a:tr h="370840"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200" b="1" i="1" dirty="0" smtClean="0">
                                    <a:latin typeface="Cambria Math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lang="en-GB" sz="12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−3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−2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−1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200" b="1" i="1" dirty="0" smtClean="0">
                                    <a:latin typeface="Cambria Math"/>
                                  </a:rPr>
                                  <m:t>𝒇</m:t>
                                </m:r>
                                <m:r>
                                  <a:rPr lang="en-GB" sz="1200" b="1" i="1" dirty="0" smtClean="0">
                                    <a:latin typeface="Cambria Math"/>
                                  </a:rPr>
                                  <m:t>(</m:t>
                                </m:r>
                                <m:r>
                                  <a:rPr lang="en-GB" sz="1200" b="1" i="1" dirty="0" smtClean="0">
                                    <a:latin typeface="Cambria Math"/>
                                  </a:rPr>
                                  <m:t>𝒙</m:t>
                                </m:r>
                                <m:r>
                                  <a:rPr lang="en-GB" sz="1200" b="1" i="1" dirty="0" smtClean="0">
                                    <a:latin typeface="Cambria Math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GB" sz="12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9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4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4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9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200" b="1" i="1" dirty="0" smtClean="0">
                                    <a:latin typeface="Cambria Math"/>
                                  </a:rPr>
                                  <m:t>𝒇</m:t>
                                </m:r>
                                <m:r>
                                  <a:rPr lang="en-GB" sz="1200" b="1" i="1" dirty="0" smtClean="0">
                                    <a:latin typeface="Cambria Math"/>
                                  </a:rPr>
                                  <m:t>(</m:t>
                                </m:r>
                                <m:r>
                                  <a:rPr lang="en-GB" sz="1200" b="1" i="1" dirty="0" smtClean="0">
                                    <a:latin typeface="Cambria Math"/>
                                  </a:rPr>
                                  <m:t>𝒙</m:t>
                                </m:r>
                                <m:r>
                                  <a:rPr lang="en-GB" sz="1200" b="1" i="1" dirty="0" smtClean="0">
                                    <a:latin typeface="Cambria Math"/>
                                  </a:rPr>
                                  <m:t>)+</m:t>
                                </m:r>
                                <m:r>
                                  <a:rPr lang="en-GB" sz="1200" b="1" i="1" dirty="0" smtClean="0">
                                    <a:latin typeface="Cambria Math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lang="en-GB" sz="12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10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5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5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10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80213943"/>
                  </p:ext>
                </p:extLst>
              </p:nvPr>
            </p:nvGraphicFramePr>
            <p:xfrm>
              <a:off x="827584" y="5517232"/>
              <a:ext cx="6816080" cy="1112520"/>
            </p:xfrm>
            <a:graphic>
              <a:graphicData uri="http://schemas.openxmlformats.org/drawingml/2006/table">
                <a:tbl>
                  <a:tblPr firstRow="1" bandRow="1">
                    <a:tableStyleId>{93296810-A885-4BE3-A3E7-6D5BEEA58F35}</a:tableStyleId>
                  </a:tblPr>
                  <a:tblGrid>
                    <a:gridCol w="852010"/>
                    <a:gridCol w="852010"/>
                    <a:gridCol w="852010"/>
                    <a:gridCol w="852010"/>
                    <a:gridCol w="852010"/>
                    <a:gridCol w="852010"/>
                    <a:gridCol w="852010"/>
                    <a:gridCol w="852010"/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714" r="-698571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00714" r="-598571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202158" r="-502878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300000" r="-399286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400000" r="-299286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500000" r="-199286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604317" r="-100719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699286" b="-200000"/>
                          </a:stretch>
                        </a:blip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714" t="-100000" r="-698571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00714" t="-100000" r="-598571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202158" t="-100000" r="-502878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300000" t="-100000" r="-399286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400000" t="-100000" r="-299286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500000" t="-100000" r="-199286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604317" t="-100000" r="-100719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699286" t="-100000" b="-100000"/>
                          </a:stretch>
                        </a:blip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714" t="-200000" r="-69857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00714" t="-200000" r="-59857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202158" t="-200000" r="-50287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300000" t="-200000" r="-3992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400000" t="-200000" r="-2992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500000" t="-200000" r="-1992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604317" t="-200000" r="-10071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699286" t="-200000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3" y="188641"/>
            <a:ext cx="4896544" cy="5114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Multiply 14"/>
          <p:cNvSpPr/>
          <p:nvPr/>
        </p:nvSpPr>
        <p:spPr>
          <a:xfrm>
            <a:off x="1090738" y="186844"/>
            <a:ext cx="144016" cy="216024"/>
          </a:xfrm>
          <a:prstGeom prst="mathMultiply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Multiply 15"/>
          <p:cNvSpPr/>
          <p:nvPr/>
        </p:nvSpPr>
        <p:spPr>
          <a:xfrm>
            <a:off x="1619672" y="2564904"/>
            <a:ext cx="144016" cy="216024"/>
          </a:xfrm>
          <a:prstGeom prst="mathMultiply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Multiply 16"/>
          <p:cNvSpPr/>
          <p:nvPr/>
        </p:nvSpPr>
        <p:spPr>
          <a:xfrm>
            <a:off x="2051720" y="4005064"/>
            <a:ext cx="144016" cy="216024"/>
          </a:xfrm>
          <a:prstGeom prst="mathMultiply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Multiply 17"/>
          <p:cNvSpPr/>
          <p:nvPr/>
        </p:nvSpPr>
        <p:spPr>
          <a:xfrm>
            <a:off x="2551359" y="4470093"/>
            <a:ext cx="144016" cy="216024"/>
          </a:xfrm>
          <a:prstGeom prst="mathMultiply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Multiply 18"/>
          <p:cNvSpPr/>
          <p:nvPr/>
        </p:nvSpPr>
        <p:spPr>
          <a:xfrm>
            <a:off x="3000189" y="4005064"/>
            <a:ext cx="144016" cy="216024"/>
          </a:xfrm>
          <a:prstGeom prst="mathMultiply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Multiply 19"/>
          <p:cNvSpPr/>
          <p:nvPr/>
        </p:nvSpPr>
        <p:spPr>
          <a:xfrm>
            <a:off x="3491880" y="2564904"/>
            <a:ext cx="144016" cy="216024"/>
          </a:xfrm>
          <a:prstGeom prst="mathMultiply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Multiply 20"/>
          <p:cNvSpPr/>
          <p:nvPr/>
        </p:nvSpPr>
        <p:spPr>
          <a:xfrm>
            <a:off x="3995936" y="186844"/>
            <a:ext cx="144016" cy="216024"/>
          </a:xfrm>
          <a:prstGeom prst="mathMultiply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Freeform 2"/>
          <p:cNvSpPr/>
          <p:nvPr/>
        </p:nvSpPr>
        <p:spPr>
          <a:xfrm>
            <a:off x="1155940" y="267419"/>
            <a:ext cx="2889849" cy="4313207"/>
          </a:xfrm>
          <a:custGeom>
            <a:avLst/>
            <a:gdLst>
              <a:gd name="connsiteX0" fmla="*/ 0 w 2889849"/>
              <a:gd name="connsiteY0" fmla="*/ 8626 h 4313207"/>
              <a:gd name="connsiteX1" fmla="*/ 526211 w 2889849"/>
              <a:gd name="connsiteY1" fmla="*/ 2398143 h 4313207"/>
              <a:gd name="connsiteX2" fmla="*/ 966158 w 2889849"/>
              <a:gd name="connsiteY2" fmla="*/ 3838755 h 4313207"/>
              <a:gd name="connsiteX3" fmla="*/ 1457864 w 2889849"/>
              <a:gd name="connsiteY3" fmla="*/ 4313207 h 4313207"/>
              <a:gd name="connsiteX4" fmla="*/ 1923690 w 2889849"/>
              <a:gd name="connsiteY4" fmla="*/ 3838755 h 4313207"/>
              <a:gd name="connsiteX5" fmla="*/ 2406769 w 2889849"/>
              <a:gd name="connsiteY5" fmla="*/ 2380890 h 4313207"/>
              <a:gd name="connsiteX6" fmla="*/ 2889849 w 2889849"/>
              <a:gd name="connsiteY6" fmla="*/ 0 h 4313207"/>
              <a:gd name="connsiteX7" fmla="*/ 2889849 w 2889849"/>
              <a:gd name="connsiteY7" fmla="*/ 0 h 43132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889849" h="4313207">
                <a:moveTo>
                  <a:pt x="0" y="8626"/>
                </a:moveTo>
                <a:cubicBezTo>
                  <a:pt x="182592" y="884207"/>
                  <a:pt x="365185" y="1759788"/>
                  <a:pt x="526211" y="2398143"/>
                </a:cubicBezTo>
                <a:cubicBezTo>
                  <a:pt x="687237" y="3036498"/>
                  <a:pt x="810883" y="3519578"/>
                  <a:pt x="966158" y="3838755"/>
                </a:cubicBezTo>
                <a:cubicBezTo>
                  <a:pt x="1121433" y="4157932"/>
                  <a:pt x="1298275" y="4313207"/>
                  <a:pt x="1457864" y="4313207"/>
                </a:cubicBezTo>
                <a:cubicBezTo>
                  <a:pt x="1617453" y="4313207"/>
                  <a:pt x="1765539" y="4160808"/>
                  <a:pt x="1923690" y="3838755"/>
                </a:cubicBezTo>
                <a:cubicBezTo>
                  <a:pt x="2081841" y="3516702"/>
                  <a:pt x="2245743" y="3020682"/>
                  <a:pt x="2406769" y="2380890"/>
                </a:cubicBezTo>
                <a:cubicBezTo>
                  <a:pt x="2567795" y="1741098"/>
                  <a:pt x="2889849" y="0"/>
                  <a:pt x="2889849" y="0"/>
                </a:cubicBezTo>
                <a:lnTo>
                  <a:pt x="2889849" y="0"/>
                </a:ln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8485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796136" y="294856"/>
            <a:ext cx="25922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solidFill>
                  <a:srgbClr val="000000"/>
                </a:solidFill>
              </a:rPr>
              <a:t>What do you notice? </a:t>
            </a:r>
            <a:endParaRPr lang="en-GB" sz="2800" dirty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940201165"/>
                  </p:ext>
                </p:extLst>
              </p:nvPr>
            </p:nvGraphicFramePr>
            <p:xfrm>
              <a:off x="827584" y="5517232"/>
              <a:ext cx="6816080" cy="1112520"/>
            </p:xfrm>
            <a:graphic>
              <a:graphicData uri="http://schemas.openxmlformats.org/drawingml/2006/table">
                <a:tbl>
                  <a:tblPr firstRow="1" bandRow="1">
                    <a:tableStyleId>{93296810-A885-4BE3-A3E7-6D5BEEA58F35}</a:tableStyleId>
                  </a:tblPr>
                  <a:tblGrid>
                    <a:gridCol w="852010"/>
                    <a:gridCol w="852010"/>
                    <a:gridCol w="852010"/>
                    <a:gridCol w="852010"/>
                    <a:gridCol w="852010"/>
                    <a:gridCol w="852010"/>
                    <a:gridCol w="852010"/>
                    <a:gridCol w="852010"/>
                  </a:tblGrid>
                  <a:tr h="370840"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200" b="1" i="1" dirty="0" smtClean="0">
                                    <a:latin typeface="Cambria Math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lang="en-GB" sz="12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−3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−2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−1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200" b="1" i="1" dirty="0" smtClean="0">
                                    <a:latin typeface="Cambria Math"/>
                                  </a:rPr>
                                  <m:t>𝒇</m:t>
                                </m:r>
                                <m:r>
                                  <a:rPr lang="en-GB" sz="1200" b="1" i="1" dirty="0" smtClean="0">
                                    <a:latin typeface="Cambria Math"/>
                                  </a:rPr>
                                  <m:t>(</m:t>
                                </m:r>
                                <m:r>
                                  <a:rPr lang="en-GB" sz="1200" b="1" i="1" dirty="0" smtClean="0">
                                    <a:latin typeface="Cambria Math"/>
                                  </a:rPr>
                                  <m:t>𝒙</m:t>
                                </m:r>
                                <m:r>
                                  <a:rPr lang="en-GB" sz="1200" b="1" i="1" dirty="0" smtClean="0">
                                    <a:latin typeface="Cambria Math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GB" sz="12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9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4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4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9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200" b="1" i="1" dirty="0" smtClean="0">
                                    <a:latin typeface="Cambria Math"/>
                                  </a:rPr>
                                  <m:t>𝒇</m:t>
                                </m:r>
                                <m:r>
                                  <a:rPr lang="en-GB" sz="1200" b="1" i="1" dirty="0" smtClean="0">
                                    <a:latin typeface="Cambria Math"/>
                                  </a:rPr>
                                  <m:t>(</m:t>
                                </m:r>
                                <m:r>
                                  <a:rPr lang="en-GB" sz="1200" b="1" i="1" dirty="0" smtClean="0">
                                    <a:latin typeface="Cambria Math"/>
                                  </a:rPr>
                                  <m:t>𝒙</m:t>
                                </m:r>
                                <m:r>
                                  <a:rPr lang="en-GB" sz="1200" b="1" i="1" dirty="0" smtClean="0">
                                    <a:latin typeface="Cambria Math"/>
                                  </a:rPr>
                                  <m:t>)+</m:t>
                                </m:r>
                                <m:r>
                                  <a:rPr lang="en-GB" sz="1200" b="1" i="1" dirty="0" smtClean="0">
                                    <a:latin typeface="Cambria Math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lang="en-GB" sz="12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10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5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5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10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940201165"/>
                  </p:ext>
                </p:extLst>
              </p:nvPr>
            </p:nvGraphicFramePr>
            <p:xfrm>
              <a:off x="827584" y="5517232"/>
              <a:ext cx="6816080" cy="1112520"/>
            </p:xfrm>
            <a:graphic>
              <a:graphicData uri="http://schemas.openxmlformats.org/drawingml/2006/table">
                <a:tbl>
                  <a:tblPr firstRow="1" bandRow="1">
                    <a:tableStyleId>{93296810-A885-4BE3-A3E7-6D5BEEA58F35}</a:tableStyleId>
                  </a:tblPr>
                  <a:tblGrid>
                    <a:gridCol w="852010"/>
                    <a:gridCol w="852010"/>
                    <a:gridCol w="852010"/>
                    <a:gridCol w="852010"/>
                    <a:gridCol w="852010"/>
                    <a:gridCol w="852010"/>
                    <a:gridCol w="852010"/>
                    <a:gridCol w="852010"/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714" r="-698571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0714" r="-598571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02158" r="-502878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300000" r="-399286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400000" r="-299286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500000" r="-199286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604317" r="-100719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699286" b="-200000"/>
                          </a:stretch>
                        </a:blip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714" t="-100000" r="-698571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0714" t="-100000" r="-598571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02158" t="-100000" r="-502878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300000" t="-100000" r="-399286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400000" t="-100000" r="-299286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500000" t="-100000" r="-199286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604317" t="-100000" r="-100719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699286" t="-100000" b="-100000"/>
                          </a:stretch>
                        </a:blip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714" t="-200000" r="-69857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0714" t="-200000" r="-59857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02158" t="-200000" r="-50287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300000" t="-200000" r="-3992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400000" t="-200000" r="-2992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500000" t="-200000" r="-1992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604317" t="-200000" r="-10071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699286" t="-200000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3" y="188641"/>
            <a:ext cx="4896544" cy="5114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Multiply 14"/>
          <p:cNvSpPr/>
          <p:nvPr/>
        </p:nvSpPr>
        <p:spPr>
          <a:xfrm>
            <a:off x="1090738" y="186844"/>
            <a:ext cx="144016" cy="216024"/>
          </a:xfrm>
          <a:prstGeom prst="mathMultiply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6" name="Multiply 15"/>
          <p:cNvSpPr/>
          <p:nvPr/>
        </p:nvSpPr>
        <p:spPr>
          <a:xfrm>
            <a:off x="1619672" y="2564904"/>
            <a:ext cx="144016" cy="216024"/>
          </a:xfrm>
          <a:prstGeom prst="mathMultiply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7" name="Multiply 16"/>
          <p:cNvSpPr/>
          <p:nvPr/>
        </p:nvSpPr>
        <p:spPr>
          <a:xfrm>
            <a:off x="2051720" y="4005064"/>
            <a:ext cx="144016" cy="216024"/>
          </a:xfrm>
          <a:prstGeom prst="mathMultiply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8" name="Multiply 17"/>
          <p:cNvSpPr/>
          <p:nvPr/>
        </p:nvSpPr>
        <p:spPr>
          <a:xfrm>
            <a:off x="2551359" y="4470093"/>
            <a:ext cx="144016" cy="216024"/>
          </a:xfrm>
          <a:prstGeom prst="mathMultiply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9" name="Multiply 18"/>
          <p:cNvSpPr/>
          <p:nvPr/>
        </p:nvSpPr>
        <p:spPr>
          <a:xfrm>
            <a:off x="3000189" y="4005064"/>
            <a:ext cx="144016" cy="216024"/>
          </a:xfrm>
          <a:prstGeom prst="mathMultiply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20" name="Multiply 19"/>
          <p:cNvSpPr/>
          <p:nvPr/>
        </p:nvSpPr>
        <p:spPr>
          <a:xfrm>
            <a:off x="3491880" y="2564904"/>
            <a:ext cx="144016" cy="216024"/>
          </a:xfrm>
          <a:prstGeom prst="mathMultiply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21" name="Multiply 20"/>
          <p:cNvSpPr/>
          <p:nvPr/>
        </p:nvSpPr>
        <p:spPr>
          <a:xfrm>
            <a:off x="3995936" y="186844"/>
            <a:ext cx="144016" cy="216024"/>
          </a:xfrm>
          <a:prstGeom prst="mathMultiply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3" name="Freeform 2"/>
          <p:cNvSpPr/>
          <p:nvPr/>
        </p:nvSpPr>
        <p:spPr>
          <a:xfrm>
            <a:off x="1155940" y="267419"/>
            <a:ext cx="2889849" cy="4313207"/>
          </a:xfrm>
          <a:custGeom>
            <a:avLst/>
            <a:gdLst>
              <a:gd name="connsiteX0" fmla="*/ 0 w 2889849"/>
              <a:gd name="connsiteY0" fmla="*/ 8626 h 4313207"/>
              <a:gd name="connsiteX1" fmla="*/ 526211 w 2889849"/>
              <a:gd name="connsiteY1" fmla="*/ 2398143 h 4313207"/>
              <a:gd name="connsiteX2" fmla="*/ 966158 w 2889849"/>
              <a:gd name="connsiteY2" fmla="*/ 3838755 h 4313207"/>
              <a:gd name="connsiteX3" fmla="*/ 1457864 w 2889849"/>
              <a:gd name="connsiteY3" fmla="*/ 4313207 h 4313207"/>
              <a:gd name="connsiteX4" fmla="*/ 1923690 w 2889849"/>
              <a:gd name="connsiteY4" fmla="*/ 3838755 h 4313207"/>
              <a:gd name="connsiteX5" fmla="*/ 2406769 w 2889849"/>
              <a:gd name="connsiteY5" fmla="*/ 2380890 h 4313207"/>
              <a:gd name="connsiteX6" fmla="*/ 2889849 w 2889849"/>
              <a:gd name="connsiteY6" fmla="*/ 0 h 4313207"/>
              <a:gd name="connsiteX7" fmla="*/ 2889849 w 2889849"/>
              <a:gd name="connsiteY7" fmla="*/ 0 h 43132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889849" h="4313207">
                <a:moveTo>
                  <a:pt x="0" y="8626"/>
                </a:moveTo>
                <a:cubicBezTo>
                  <a:pt x="182592" y="884207"/>
                  <a:pt x="365185" y="1759788"/>
                  <a:pt x="526211" y="2398143"/>
                </a:cubicBezTo>
                <a:cubicBezTo>
                  <a:pt x="687237" y="3036498"/>
                  <a:pt x="810883" y="3519578"/>
                  <a:pt x="966158" y="3838755"/>
                </a:cubicBezTo>
                <a:cubicBezTo>
                  <a:pt x="1121433" y="4157932"/>
                  <a:pt x="1298275" y="4313207"/>
                  <a:pt x="1457864" y="4313207"/>
                </a:cubicBezTo>
                <a:cubicBezTo>
                  <a:pt x="1617453" y="4313207"/>
                  <a:pt x="1765539" y="4160808"/>
                  <a:pt x="1923690" y="3838755"/>
                </a:cubicBezTo>
                <a:cubicBezTo>
                  <a:pt x="2081841" y="3516702"/>
                  <a:pt x="2245743" y="3020682"/>
                  <a:pt x="2406769" y="2380890"/>
                </a:cubicBezTo>
                <a:cubicBezTo>
                  <a:pt x="2567795" y="1741098"/>
                  <a:pt x="2889849" y="0"/>
                  <a:pt x="2889849" y="0"/>
                </a:cubicBezTo>
                <a:lnTo>
                  <a:pt x="2889849" y="0"/>
                </a:ln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/>
              <p:cNvSpPr txBox="1"/>
              <p:nvPr/>
            </p:nvSpPr>
            <p:spPr>
              <a:xfrm>
                <a:off x="5148064" y="1700808"/>
                <a:ext cx="3600400" cy="35394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dirty="0" smtClean="0">
                    <a:solidFill>
                      <a:srgbClr val="000000"/>
                    </a:solidFill>
                  </a:rPr>
                  <a:t>Try and use the following key words in your discussion:</a:t>
                </a: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GB" sz="2000" dirty="0" smtClean="0">
                    <a:solidFill>
                      <a:srgbClr val="000000"/>
                    </a:solidFill>
                  </a:rPr>
                  <a:t>Translate </a:t>
                </a: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GB" sz="2000" dirty="0" smtClean="0">
                    <a:solidFill>
                      <a:srgbClr val="000000"/>
                    </a:solidFill>
                  </a:rPr>
                  <a:t>Parabola </a:t>
                </a: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GB" sz="2000" b="0" i="1" dirty="0" smtClean="0">
                        <a:solidFill>
                          <a:srgbClr val="000000"/>
                        </a:solidFill>
                        <a:latin typeface="Cambria Math"/>
                      </a:rPr>
                      <m:t>𝑥</m:t>
                    </m:r>
                  </m:oMath>
                </a14:m>
                <a:r>
                  <a:rPr lang="en-GB" sz="2000" dirty="0" smtClean="0">
                    <a:solidFill>
                      <a:srgbClr val="000000"/>
                    </a:solidFill>
                  </a:rPr>
                  <a:t>-coordinates </a:t>
                </a: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rgbClr val="000000"/>
                        </a:solidFill>
                        <a:latin typeface="Cambria Math"/>
                      </a:rPr>
                      <m:t>𝑦</m:t>
                    </m:r>
                  </m:oMath>
                </a14:m>
                <a:r>
                  <a:rPr lang="en-GB" sz="2000" dirty="0" smtClean="0">
                    <a:solidFill>
                      <a:srgbClr val="000000"/>
                    </a:solidFill>
                  </a:rPr>
                  <a:t>-coordinates  </a:t>
                </a: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GB" sz="2000" dirty="0" smtClean="0">
                    <a:solidFill>
                      <a:srgbClr val="000000"/>
                    </a:solidFill>
                  </a:rPr>
                  <a:t>Domain </a:t>
                </a: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GB" sz="2000" dirty="0" smtClean="0">
                    <a:solidFill>
                      <a:srgbClr val="000000"/>
                    </a:solidFill>
                  </a:rPr>
                  <a:t>Range</a:t>
                </a: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GB" sz="2000" dirty="0" smtClean="0">
                    <a:solidFill>
                      <a:srgbClr val="000000"/>
                    </a:solidFill>
                  </a:rPr>
                  <a:t>Vector</a:t>
                </a:r>
                <a:endParaRPr lang="en-GB" sz="20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8064" y="1700808"/>
                <a:ext cx="3600400" cy="3539430"/>
              </a:xfrm>
              <a:prstGeom prst="rect">
                <a:avLst/>
              </a:prstGeom>
              <a:blipFill rotWithShape="1">
                <a:blip r:embed="rId5"/>
                <a:stretch>
                  <a:fillRect l="-1354" t="-1721" r="-1861" b="-22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43335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92381659"/>
                  </p:ext>
                </p:extLst>
              </p:nvPr>
            </p:nvGraphicFramePr>
            <p:xfrm>
              <a:off x="827584" y="5517232"/>
              <a:ext cx="6816080" cy="1112520"/>
            </p:xfrm>
            <a:graphic>
              <a:graphicData uri="http://schemas.openxmlformats.org/drawingml/2006/table">
                <a:tbl>
                  <a:tblPr firstRow="1" bandRow="1">
                    <a:tableStyleId>{93296810-A885-4BE3-A3E7-6D5BEEA58F35}</a:tableStyleId>
                  </a:tblPr>
                  <a:tblGrid>
                    <a:gridCol w="852010"/>
                    <a:gridCol w="852010"/>
                    <a:gridCol w="852010"/>
                    <a:gridCol w="852010"/>
                    <a:gridCol w="852010"/>
                    <a:gridCol w="852010"/>
                    <a:gridCol w="852010"/>
                    <a:gridCol w="852010"/>
                  </a:tblGrid>
                  <a:tr h="370840"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200" b="1" i="1" dirty="0" smtClean="0">
                                    <a:latin typeface="Cambria Math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lang="en-GB" sz="12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−3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−2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−1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200" b="1" i="1" dirty="0" smtClean="0">
                                    <a:latin typeface="Cambria Math"/>
                                  </a:rPr>
                                  <m:t>𝒇</m:t>
                                </m:r>
                                <m:r>
                                  <a:rPr lang="en-GB" sz="1200" b="1" i="1" dirty="0" smtClean="0">
                                    <a:latin typeface="Cambria Math"/>
                                  </a:rPr>
                                  <m:t>(</m:t>
                                </m:r>
                                <m:r>
                                  <a:rPr lang="en-GB" sz="1200" b="1" i="1" dirty="0" smtClean="0">
                                    <a:latin typeface="Cambria Math"/>
                                  </a:rPr>
                                  <m:t>𝒙</m:t>
                                </m:r>
                                <m:r>
                                  <a:rPr lang="en-GB" sz="1200" b="1" i="1" dirty="0" smtClean="0">
                                    <a:latin typeface="Cambria Math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GB" sz="12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9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4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4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9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200" b="1" i="1" dirty="0" smtClean="0">
                                    <a:latin typeface="Cambria Math"/>
                                  </a:rPr>
                                  <m:t>𝒇</m:t>
                                </m:r>
                                <m:r>
                                  <a:rPr lang="en-GB" sz="1200" b="1" i="1" dirty="0" smtClean="0">
                                    <a:latin typeface="Cambria Math"/>
                                  </a:rPr>
                                  <m:t>(</m:t>
                                </m:r>
                                <m:r>
                                  <a:rPr lang="en-GB" sz="1200" b="1" i="1" dirty="0" smtClean="0">
                                    <a:latin typeface="Cambria Math"/>
                                  </a:rPr>
                                  <m:t>𝒙</m:t>
                                </m:r>
                                <m:r>
                                  <a:rPr lang="en-GB" sz="1200" b="1" i="1" dirty="0" smtClean="0">
                                    <a:latin typeface="Cambria Math"/>
                                  </a:rPr>
                                  <m:t>)+</m:t>
                                </m:r>
                                <m:r>
                                  <a:rPr lang="en-GB" sz="1200" b="1" i="1" dirty="0" smtClean="0">
                                    <a:latin typeface="Cambria Math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lang="en-GB" sz="12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10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5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5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10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92381659"/>
                  </p:ext>
                </p:extLst>
              </p:nvPr>
            </p:nvGraphicFramePr>
            <p:xfrm>
              <a:off x="827584" y="5517232"/>
              <a:ext cx="6816080" cy="1112520"/>
            </p:xfrm>
            <a:graphic>
              <a:graphicData uri="http://schemas.openxmlformats.org/drawingml/2006/table">
                <a:tbl>
                  <a:tblPr firstRow="1" bandRow="1">
                    <a:tableStyleId>{93296810-A885-4BE3-A3E7-6D5BEEA58F35}</a:tableStyleId>
                  </a:tblPr>
                  <a:tblGrid>
                    <a:gridCol w="852010"/>
                    <a:gridCol w="852010"/>
                    <a:gridCol w="852010"/>
                    <a:gridCol w="852010"/>
                    <a:gridCol w="852010"/>
                    <a:gridCol w="852010"/>
                    <a:gridCol w="852010"/>
                    <a:gridCol w="852010"/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714" r="-698571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0714" r="-598571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02158" r="-502878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300000" r="-399286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400000" r="-299286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500000" r="-199286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604317" r="-100719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699286" b="-200000"/>
                          </a:stretch>
                        </a:blip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714" t="-100000" r="-698571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0714" t="-100000" r="-598571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02158" t="-100000" r="-502878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300000" t="-100000" r="-399286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400000" t="-100000" r="-299286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500000" t="-100000" r="-199286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604317" t="-100000" r="-100719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699286" t="-100000" b="-100000"/>
                          </a:stretch>
                        </a:blip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714" t="-200000" r="-69857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0714" t="-200000" r="-59857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02158" t="-200000" r="-50287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300000" t="-200000" r="-3992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400000" t="-200000" r="-2992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500000" t="-200000" r="-1992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604317" t="-200000" r="-10071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699286" t="-200000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3" y="188641"/>
            <a:ext cx="4896544" cy="5114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Multiply 14"/>
          <p:cNvSpPr/>
          <p:nvPr/>
        </p:nvSpPr>
        <p:spPr>
          <a:xfrm>
            <a:off x="1090738" y="186844"/>
            <a:ext cx="144016" cy="216024"/>
          </a:xfrm>
          <a:prstGeom prst="mathMultiply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6" name="Multiply 15"/>
          <p:cNvSpPr/>
          <p:nvPr/>
        </p:nvSpPr>
        <p:spPr>
          <a:xfrm>
            <a:off x="1619672" y="2564904"/>
            <a:ext cx="144016" cy="216024"/>
          </a:xfrm>
          <a:prstGeom prst="mathMultiply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7" name="Multiply 16"/>
          <p:cNvSpPr/>
          <p:nvPr/>
        </p:nvSpPr>
        <p:spPr>
          <a:xfrm>
            <a:off x="2051720" y="4005064"/>
            <a:ext cx="144016" cy="216024"/>
          </a:xfrm>
          <a:prstGeom prst="mathMultiply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8" name="Multiply 17"/>
          <p:cNvSpPr/>
          <p:nvPr/>
        </p:nvSpPr>
        <p:spPr>
          <a:xfrm>
            <a:off x="2551359" y="4470093"/>
            <a:ext cx="144016" cy="216024"/>
          </a:xfrm>
          <a:prstGeom prst="mathMultiply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9" name="Multiply 18"/>
          <p:cNvSpPr/>
          <p:nvPr/>
        </p:nvSpPr>
        <p:spPr>
          <a:xfrm>
            <a:off x="3000189" y="4005064"/>
            <a:ext cx="144016" cy="216024"/>
          </a:xfrm>
          <a:prstGeom prst="mathMultiply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20" name="Multiply 19"/>
          <p:cNvSpPr/>
          <p:nvPr/>
        </p:nvSpPr>
        <p:spPr>
          <a:xfrm>
            <a:off x="3491880" y="2564904"/>
            <a:ext cx="144016" cy="216024"/>
          </a:xfrm>
          <a:prstGeom prst="mathMultiply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21" name="Multiply 20"/>
          <p:cNvSpPr/>
          <p:nvPr/>
        </p:nvSpPr>
        <p:spPr>
          <a:xfrm>
            <a:off x="3995936" y="186844"/>
            <a:ext cx="144016" cy="216024"/>
          </a:xfrm>
          <a:prstGeom prst="mathMultiply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3" name="Freeform 2"/>
          <p:cNvSpPr/>
          <p:nvPr/>
        </p:nvSpPr>
        <p:spPr>
          <a:xfrm>
            <a:off x="1155940" y="267419"/>
            <a:ext cx="2889849" cy="4313207"/>
          </a:xfrm>
          <a:custGeom>
            <a:avLst/>
            <a:gdLst>
              <a:gd name="connsiteX0" fmla="*/ 0 w 2889849"/>
              <a:gd name="connsiteY0" fmla="*/ 8626 h 4313207"/>
              <a:gd name="connsiteX1" fmla="*/ 526211 w 2889849"/>
              <a:gd name="connsiteY1" fmla="*/ 2398143 h 4313207"/>
              <a:gd name="connsiteX2" fmla="*/ 966158 w 2889849"/>
              <a:gd name="connsiteY2" fmla="*/ 3838755 h 4313207"/>
              <a:gd name="connsiteX3" fmla="*/ 1457864 w 2889849"/>
              <a:gd name="connsiteY3" fmla="*/ 4313207 h 4313207"/>
              <a:gd name="connsiteX4" fmla="*/ 1923690 w 2889849"/>
              <a:gd name="connsiteY4" fmla="*/ 3838755 h 4313207"/>
              <a:gd name="connsiteX5" fmla="*/ 2406769 w 2889849"/>
              <a:gd name="connsiteY5" fmla="*/ 2380890 h 4313207"/>
              <a:gd name="connsiteX6" fmla="*/ 2889849 w 2889849"/>
              <a:gd name="connsiteY6" fmla="*/ 0 h 4313207"/>
              <a:gd name="connsiteX7" fmla="*/ 2889849 w 2889849"/>
              <a:gd name="connsiteY7" fmla="*/ 0 h 43132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889849" h="4313207">
                <a:moveTo>
                  <a:pt x="0" y="8626"/>
                </a:moveTo>
                <a:cubicBezTo>
                  <a:pt x="182592" y="884207"/>
                  <a:pt x="365185" y="1759788"/>
                  <a:pt x="526211" y="2398143"/>
                </a:cubicBezTo>
                <a:cubicBezTo>
                  <a:pt x="687237" y="3036498"/>
                  <a:pt x="810883" y="3519578"/>
                  <a:pt x="966158" y="3838755"/>
                </a:cubicBezTo>
                <a:cubicBezTo>
                  <a:pt x="1121433" y="4157932"/>
                  <a:pt x="1298275" y="4313207"/>
                  <a:pt x="1457864" y="4313207"/>
                </a:cubicBezTo>
                <a:cubicBezTo>
                  <a:pt x="1617453" y="4313207"/>
                  <a:pt x="1765539" y="4160808"/>
                  <a:pt x="1923690" y="3838755"/>
                </a:cubicBezTo>
                <a:cubicBezTo>
                  <a:pt x="2081841" y="3516702"/>
                  <a:pt x="2245743" y="3020682"/>
                  <a:pt x="2406769" y="2380890"/>
                </a:cubicBezTo>
                <a:cubicBezTo>
                  <a:pt x="2567795" y="1741098"/>
                  <a:pt x="2889849" y="0"/>
                  <a:pt x="2889849" y="0"/>
                </a:cubicBezTo>
                <a:lnTo>
                  <a:pt x="2889849" y="0"/>
                </a:ln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/>
              <p:cNvSpPr txBox="1"/>
              <p:nvPr/>
            </p:nvSpPr>
            <p:spPr>
              <a:xfrm>
                <a:off x="5159148" y="618021"/>
                <a:ext cx="3600400" cy="22452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GB" sz="2000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GB" sz="2000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GB" sz="2000" b="0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→</m:t>
                      </m:r>
                      <m:r>
                        <a:rPr lang="en-GB" sz="2000" b="0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𝑓</m:t>
                      </m:r>
                      <m:d>
                        <m:dPr>
                          <m:ctrlPr>
                            <a:rPr lang="en-GB" sz="2000" b="0" i="1" smtClean="0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GB" sz="2000" b="0" i="1" smtClean="0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  <m:t>𝑥</m:t>
                          </m:r>
                        </m:e>
                      </m:d>
                      <m:r>
                        <a:rPr lang="en-GB" sz="2000" b="0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+1</m:t>
                      </m:r>
                    </m:oMath>
                  </m:oMathPara>
                </a14:m>
                <a:endParaRPr lang="en-GB" sz="2000" b="0" dirty="0" smtClean="0">
                  <a:solidFill>
                    <a:srgbClr val="000000"/>
                  </a:solidFill>
                  <a:ea typeface="Cambria Math"/>
                </a:endParaRPr>
              </a:p>
              <a:p>
                <a:pPr algn="ctr"/>
                <a:r>
                  <a:rPr lang="en-GB" dirty="0" smtClean="0">
                    <a:solidFill>
                      <a:srgbClr val="000000"/>
                    </a:solidFill>
                  </a:rPr>
                  <a:t>represents a translation of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GB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GB" i="1" smtClean="0">
                                <a:solidFill>
                                  <a:srgbClr val="000000"/>
                                </a:solidFill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GB" b="0" i="1" smtClean="0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GB" b="0" i="1" smtClean="0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GB" dirty="0" smtClean="0">
                    <a:solidFill>
                      <a:srgbClr val="000000"/>
                    </a:solidFill>
                  </a:rPr>
                  <a:t> </a:t>
                </a:r>
              </a:p>
              <a:p>
                <a:pPr algn="ctr"/>
                <a:endParaRPr lang="en-GB" dirty="0" smtClean="0">
                  <a:solidFill>
                    <a:srgbClr val="000000"/>
                  </a:solidFill>
                </a:endParaRPr>
              </a:p>
              <a:p>
                <a:pPr algn="ctr"/>
                <a:r>
                  <a:rPr lang="en-GB" dirty="0" smtClean="0">
                    <a:solidFill>
                      <a:srgbClr val="000000"/>
                    </a:solidFill>
                  </a:rPr>
                  <a:t>The domain is unchanged: 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−3</m:t>
                      </m:r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≤</m:t>
                      </m:r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≤3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  <a:p>
                <a:pPr algn="ctr"/>
                <a:endParaRPr lang="en-GB" dirty="0" smtClean="0">
                  <a:solidFill>
                    <a:srgbClr val="000000"/>
                  </a:solidFill>
                </a:endParaRPr>
              </a:p>
              <a:p>
                <a:pPr algn="ctr"/>
                <a:r>
                  <a:rPr lang="en-GB" dirty="0" smtClean="0">
                    <a:solidFill>
                      <a:srgbClr val="000000"/>
                    </a:solidFill>
                  </a:rPr>
                  <a:t>The range increases by 1</a:t>
                </a:r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59148" y="618021"/>
                <a:ext cx="3600400" cy="2245230"/>
              </a:xfrm>
              <a:prstGeom prst="rect">
                <a:avLst/>
              </a:prstGeom>
              <a:blipFill rotWithShape="1">
                <a:blip r:embed="rId5"/>
                <a:stretch>
                  <a:fillRect b="-32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" name="Rectangle 1"/>
              <p:cNvSpPr/>
              <p:nvPr/>
            </p:nvSpPr>
            <p:spPr>
              <a:xfrm>
                <a:off x="6024861" y="2855427"/>
                <a:ext cx="213314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1</m:t>
                      </m:r>
                      <m:r>
                        <a:rPr lang="en-GB" b="0" i="1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≤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𝑓</m:t>
                      </m:r>
                      <m:d>
                        <m:d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𝑥</m:t>
                          </m:r>
                        </m:e>
                      </m:d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+1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≤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10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24861" y="2855427"/>
                <a:ext cx="2133148" cy="369332"/>
              </a:xfrm>
              <a:prstGeom prst="rect">
                <a:avLst/>
              </a:prstGeom>
              <a:blipFill rotWithShape="1">
                <a:blip r:embed="rId6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10290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On your whiteboards: </a:t>
            </a:r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6"/>
                <a:ext cx="3682752" cy="4525963"/>
              </a:xfrm>
            </p:spPr>
            <p:txBody>
              <a:bodyPr/>
              <a:lstStyle/>
              <a:p>
                <a:pPr marL="0" indent="0" algn="ctr">
                  <a:buNone/>
                </a:pPr>
                <a:r>
                  <a:rPr lang="en-GB" dirty="0" smtClean="0"/>
                  <a:t>The graphs of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/>
                      </a:rPr>
                      <m:t>𝑓</m:t>
                    </m:r>
                    <m:r>
                      <a:rPr lang="en-GB" i="1" dirty="0" smtClean="0">
                        <a:latin typeface="Cambria Math"/>
                      </a:rPr>
                      <m:t>(</m:t>
                    </m:r>
                    <m:r>
                      <a:rPr lang="en-GB" i="1" dirty="0" smtClean="0">
                        <a:latin typeface="Cambria Math"/>
                      </a:rPr>
                      <m:t>𝑥</m:t>
                    </m:r>
                    <m:r>
                      <a:rPr lang="en-GB" i="1" dirty="0" smtClean="0">
                        <a:latin typeface="Cambria Math"/>
                      </a:rPr>
                      <m:t>)</m:t>
                    </m:r>
                  </m:oMath>
                </a14:m>
                <a:r>
                  <a:rPr lang="en-GB" dirty="0" smtClean="0"/>
                  <a:t> and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/>
                      </a:rPr>
                      <m:t>𝑓</m:t>
                    </m:r>
                    <m:r>
                      <a:rPr lang="en-GB" i="1" dirty="0" smtClean="0">
                        <a:latin typeface="Cambria Math"/>
                      </a:rPr>
                      <m:t>(</m:t>
                    </m:r>
                    <m:r>
                      <a:rPr lang="en-GB" i="1" dirty="0" smtClean="0">
                        <a:latin typeface="Cambria Math"/>
                      </a:rPr>
                      <m:t>𝑥</m:t>
                    </m:r>
                    <m:r>
                      <a:rPr lang="en-GB" i="1" dirty="0" smtClean="0">
                        <a:latin typeface="Cambria Math"/>
                      </a:rPr>
                      <m:t>)+6 </m:t>
                    </m:r>
                  </m:oMath>
                </a14:m>
                <a:r>
                  <a:rPr lang="en-GB" dirty="0" smtClean="0"/>
                  <a:t>are shown. </a:t>
                </a:r>
              </a:p>
              <a:p>
                <a:pPr marL="0" indent="0" algn="ctr">
                  <a:buNone/>
                </a:pPr>
                <a:r>
                  <a:rPr lang="en-GB" dirty="0" smtClean="0"/>
                  <a:t>What are the missing coordinates? </a:t>
                </a:r>
                <a:endParaRPr lang="en-GB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6"/>
                <a:ext cx="3682752" cy="4525963"/>
              </a:xfrm>
              <a:blipFill rotWithShape="1">
                <a:blip r:embed="rId2"/>
                <a:stretch>
                  <a:fillRect l="-2980" t="-1752" r="-16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1803884"/>
            <a:ext cx="5037282" cy="4883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6586230" y="3221464"/>
                <a:ext cx="936104" cy="52322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/>
                        </a:rPr>
                        <m:t>(0, 9)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86230" y="3221464"/>
                <a:ext cx="936104" cy="523220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71323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On your whiteboards: </a:t>
            </a:r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6"/>
                <a:ext cx="3682752" cy="4525963"/>
              </a:xfrm>
            </p:spPr>
            <p:txBody>
              <a:bodyPr/>
              <a:lstStyle/>
              <a:p>
                <a:pPr marL="0" indent="0" algn="ctr">
                  <a:buNone/>
                </a:pPr>
                <a:r>
                  <a:rPr lang="en-GB" dirty="0" smtClean="0"/>
                  <a:t>The graphs of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/>
                      </a:rPr>
                      <m:t>𝑓</m:t>
                    </m:r>
                    <m:r>
                      <a:rPr lang="en-GB" i="1" dirty="0" smtClean="0">
                        <a:latin typeface="Cambria Math"/>
                      </a:rPr>
                      <m:t>(</m:t>
                    </m:r>
                    <m:r>
                      <a:rPr lang="en-GB" i="1" dirty="0" smtClean="0">
                        <a:latin typeface="Cambria Math"/>
                      </a:rPr>
                      <m:t>𝑥</m:t>
                    </m:r>
                    <m:r>
                      <a:rPr lang="en-GB" i="1" dirty="0" smtClean="0">
                        <a:latin typeface="Cambria Math"/>
                      </a:rPr>
                      <m:t>)</m:t>
                    </m:r>
                  </m:oMath>
                </a14:m>
                <a:r>
                  <a:rPr lang="en-GB" dirty="0" smtClean="0"/>
                  <a:t> and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GB" i="1" dirty="0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GB" i="1" dirty="0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GB" b="0" i="1" dirty="0" smtClean="0">
                        <a:latin typeface="Cambria Math"/>
                      </a:rPr>
                      <m:t>−12 </m:t>
                    </m:r>
                  </m:oMath>
                </a14:m>
                <a:r>
                  <a:rPr lang="en-GB" dirty="0" smtClean="0"/>
                  <a:t>are shown. </a:t>
                </a:r>
              </a:p>
              <a:p>
                <a:pPr marL="0" indent="0" algn="ctr">
                  <a:buNone/>
                </a:pPr>
                <a:r>
                  <a:rPr lang="en-GB" dirty="0" smtClean="0"/>
                  <a:t>What are the missing coordinates? </a:t>
                </a:r>
                <a:endParaRPr lang="en-GB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6"/>
                <a:ext cx="3682752" cy="4525963"/>
              </a:xfrm>
              <a:blipFill rotWithShape="1">
                <a:blip r:embed="rId2"/>
                <a:stretch>
                  <a:fillRect l="-2980" t="-1752" r="-33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2204864"/>
            <a:ext cx="4829175" cy="450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7528966" y="5877272"/>
                <a:ext cx="1075481" cy="52322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/>
                        </a:rPr>
                        <m:t>(0, −8)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28966" y="5877272"/>
                <a:ext cx="1075481" cy="523220"/>
              </a:xfrm>
              <a:prstGeom prst="rect">
                <a:avLst/>
              </a:prstGeom>
              <a:blipFill rotWithShape="1">
                <a:blip r:embed="rId4"/>
                <a:stretch>
                  <a:fillRect r="-738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19731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On your whiteboards: </a:t>
            </a:r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6"/>
                <a:ext cx="8291264" cy="4525963"/>
              </a:xfrm>
            </p:spPr>
            <p:txBody>
              <a:bodyPr/>
              <a:lstStyle/>
              <a:p>
                <a:pPr marL="0" indent="0" algn="ctr">
                  <a:buNone/>
                </a:pPr>
                <a:r>
                  <a:rPr lang="en-GB" dirty="0" smtClean="0"/>
                  <a:t>What effect will the transformation: </a:t>
                </a: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GB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→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𝑓</m:t>
                      </m:r>
                      <m:d>
                        <m:dPr>
                          <m:ctrlPr>
                            <a:rPr lang="en-GB" b="0" i="1" smtClean="0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</m:e>
                      </m:d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+2</m:t>
                      </m:r>
                    </m:oMath>
                  </m:oMathPara>
                </a14:m>
                <a:endParaRPr lang="en-GB" b="0" dirty="0" smtClean="0">
                  <a:ea typeface="Cambria Math"/>
                </a:endParaRPr>
              </a:p>
              <a:p>
                <a:pPr marL="0" indent="0" algn="ctr">
                  <a:buNone/>
                </a:pPr>
                <a:r>
                  <a:rPr lang="en-GB" dirty="0" smtClean="0"/>
                  <a:t>have on the graph of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/>
                      </a:rPr>
                      <m:t>𝑓</m:t>
                    </m:r>
                    <m:r>
                      <a:rPr lang="en-GB" i="1" dirty="0" smtClean="0">
                        <a:latin typeface="Cambria Math"/>
                      </a:rPr>
                      <m:t>(</m:t>
                    </m:r>
                    <m:r>
                      <a:rPr lang="en-GB" i="1" dirty="0" smtClean="0">
                        <a:latin typeface="Cambria Math"/>
                      </a:rPr>
                      <m:t>𝑥</m:t>
                    </m:r>
                    <m:r>
                      <a:rPr lang="en-GB" i="1" dirty="0" smtClean="0">
                        <a:latin typeface="Cambria Math"/>
                      </a:rPr>
                      <m:t>)</m:t>
                    </m:r>
                  </m:oMath>
                </a14:m>
                <a:r>
                  <a:rPr lang="en-GB" dirty="0" smtClean="0"/>
                  <a:t>? </a:t>
                </a:r>
              </a:p>
              <a:p>
                <a:pPr marL="0" indent="0" algn="ctr">
                  <a:buNone/>
                </a:pPr>
                <a:endParaRPr lang="en-GB" dirty="0"/>
              </a:p>
              <a:p>
                <a:pPr marL="0" indent="0" algn="ctr">
                  <a:buNone/>
                </a:pPr>
                <a:r>
                  <a:rPr lang="en-GB" dirty="0" smtClean="0"/>
                  <a:t>A: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GB" i="1" smtClean="0"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GB" i="1" smtClean="0"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GB" b="0" i="1" smtClean="0">
                                  <a:latin typeface="Cambria Math"/>
                                </a:rPr>
                                <m:t>2</m:t>
                              </m:r>
                            </m:e>
                          </m:mr>
                          <m:mr>
                            <m:e>
                              <m:r>
                                <a:rPr lang="en-GB" b="0" i="1" smtClean="0">
                                  <a:latin typeface="Cambria Math"/>
                                </a:rPr>
                                <m:t>0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GB" dirty="0"/>
                  <a:t> </a:t>
                </a:r>
                <a:r>
                  <a:rPr lang="en-GB" dirty="0" smtClean="0"/>
                  <a:t>         B: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GB" i="1"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GB" i="1"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r>
                                <a:rPr lang="en-GB" b="0" i="1" smtClean="0">
                                  <a:latin typeface="Cambria Math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GB" b="0" i="1" smtClean="0">
                                  <a:latin typeface="Cambria Math"/>
                                </a:rPr>
                                <m:t>2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GB" dirty="0" smtClean="0"/>
                  <a:t>          C: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GB" i="1"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GB" i="1"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GB" i="1">
                                  <a:latin typeface="Cambria Math"/>
                                </a:rPr>
                                <m:t>2</m:t>
                              </m:r>
                            </m:e>
                          </m:mr>
                          <m:mr>
                            <m:e>
                              <m:r>
                                <a:rPr lang="en-GB" b="0" i="1" smtClean="0">
                                  <a:latin typeface="Cambria Math"/>
                                </a:rPr>
                                <m:t>2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GB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6"/>
                <a:ext cx="8291264" cy="4525963"/>
              </a:xfrm>
              <a:blipFill rotWithShape="1">
                <a:blip r:embed="rId2"/>
                <a:stretch>
                  <a:fillRect t="-17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97270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On your whiteboards: </a:t>
            </a:r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6"/>
                <a:ext cx="8291264" cy="4525963"/>
              </a:xfrm>
            </p:spPr>
            <p:txBody>
              <a:bodyPr/>
              <a:lstStyle/>
              <a:p>
                <a:pPr marL="0" indent="0" algn="ctr">
                  <a:buNone/>
                </a:pPr>
                <a:r>
                  <a:rPr lang="en-GB" dirty="0" smtClean="0"/>
                  <a:t>What effect will the transformation: </a:t>
                </a: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GB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→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𝑓</m:t>
                      </m:r>
                      <m:d>
                        <m:dPr>
                          <m:ctrlPr>
                            <a:rPr lang="en-GB" b="0" i="1" smtClean="0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</m:e>
                      </m:d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+2</m:t>
                      </m:r>
                    </m:oMath>
                  </m:oMathPara>
                </a14:m>
                <a:endParaRPr lang="en-GB" b="0" dirty="0" smtClean="0">
                  <a:ea typeface="Cambria Math"/>
                </a:endParaRPr>
              </a:p>
              <a:p>
                <a:pPr marL="0" indent="0" algn="ctr">
                  <a:buNone/>
                </a:pPr>
                <a:r>
                  <a:rPr lang="en-GB" dirty="0" smtClean="0"/>
                  <a:t>have on the graph of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/>
                      </a:rPr>
                      <m:t>𝑓</m:t>
                    </m:r>
                    <m:r>
                      <a:rPr lang="en-GB" i="1" dirty="0" smtClean="0">
                        <a:latin typeface="Cambria Math"/>
                      </a:rPr>
                      <m:t>(</m:t>
                    </m:r>
                    <m:r>
                      <a:rPr lang="en-GB" i="1" dirty="0" smtClean="0">
                        <a:latin typeface="Cambria Math"/>
                      </a:rPr>
                      <m:t>𝑥</m:t>
                    </m:r>
                    <m:r>
                      <a:rPr lang="en-GB" i="1" dirty="0" smtClean="0">
                        <a:latin typeface="Cambria Math"/>
                      </a:rPr>
                      <m:t>)</m:t>
                    </m:r>
                  </m:oMath>
                </a14:m>
                <a:r>
                  <a:rPr lang="en-GB" dirty="0" smtClean="0"/>
                  <a:t>? </a:t>
                </a:r>
              </a:p>
              <a:p>
                <a:pPr marL="0" indent="0" algn="ctr">
                  <a:buNone/>
                </a:pPr>
                <a:endParaRPr lang="en-GB" dirty="0"/>
              </a:p>
              <a:p>
                <a:pPr marL="0" indent="0" algn="ctr">
                  <a:buNone/>
                </a:pPr>
                <a:r>
                  <a:rPr lang="en-GB" dirty="0" smtClean="0"/>
                  <a:t>B: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GB" i="1"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GB" i="1"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r>
                                <a:rPr lang="en-GB" b="0" i="1" smtClean="0">
                                  <a:latin typeface="Cambria Math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GB" b="0" i="1" smtClean="0">
                                  <a:latin typeface="Cambria Math"/>
                                </a:rPr>
                                <m:t>2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GB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6"/>
                <a:ext cx="8291264" cy="4525963"/>
              </a:xfrm>
              <a:blipFill rotWithShape="1">
                <a:blip r:embed="rId2"/>
                <a:stretch>
                  <a:fillRect t="-17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31099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5269837" y="284912"/>
                <a:ext cx="3600400" cy="38472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 smtClean="0">
                    <a:solidFill>
                      <a:srgbClr val="000000"/>
                    </a:solidFill>
                  </a:rPr>
                  <a:t>The value of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000000"/>
                        </a:solidFill>
                        <a:latin typeface="Cambria Math"/>
                      </a:rPr>
                      <m:t>𝑥</m:t>
                    </m:r>
                  </m:oMath>
                </a14:m>
                <a:r>
                  <a:rPr lang="en-GB" sz="2400" dirty="0" smtClean="0">
                    <a:solidFill>
                      <a:srgbClr val="000000"/>
                    </a:solidFill>
                  </a:rPr>
                  <a:t> can be adjusted before the function is applied. </a:t>
                </a:r>
              </a:p>
              <a:p>
                <a:pPr algn="ctr"/>
                <a:endParaRPr lang="en-GB" sz="2800" dirty="0" smtClean="0">
                  <a:solidFill>
                    <a:srgbClr val="000000"/>
                  </a:solidFill>
                </a:endParaRPr>
              </a:p>
              <a:p>
                <a:pPr algn="ctr"/>
                <a:r>
                  <a:rPr lang="en-GB" sz="2400" dirty="0" smtClean="0">
                    <a:solidFill>
                      <a:srgbClr val="000000"/>
                    </a:solidFill>
                  </a:rPr>
                  <a:t>Now draw the graph </a:t>
                </a:r>
              </a:p>
              <a:p>
                <a:pPr algn="ctr"/>
                <a:r>
                  <a:rPr lang="en-GB" sz="2400" dirty="0" smtClean="0">
                    <a:solidFill>
                      <a:srgbClr val="000000"/>
                    </a:solidFill>
                  </a:rPr>
                  <a:t>of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000000"/>
                        </a:solidFill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GB" sz="2400" i="1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GB" sz="2400" i="1">
                            <a:solidFill>
                              <a:srgbClr val="000000"/>
                            </a:solidFill>
                            <a:latin typeface="Cambria Math"/>
                          </a:rPr>
                          <m:t>𝑥</m:t>
                        </m:r>
                        <m:r>
                          <a:rPr lang="en-GB" sz="2400" b="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+1</m:t>
                        </m:r>
                      </m:e>
                    </m:d>
                  </m:oMath>
                </a14:m>
                <a:endParaRPr lang="en-GB" sz="2400" dirty="0" smtClean="0">
                  <a:solidFill>
                    <a:srgbClr val="000000"/>
                  </a:solidFill>
                </a:endParaRPr>
              </a:p>
              <a:p>
                <a:pPr algn="ctr"/>
                <a:r>
                  <a:rPr lang="en-GB" sz="2400" dirty="0" smtClean="0">
                    <a:solidFill>
                      <a:srgbClr val="000000"/>
                    </a:solidFill>
                  </a:rPr>
                  <a:t>where</a:t>
                </a:r>
                <a:r>
                  <a:rPr lang="en-GB" sz="2400" dirty="0">
                    <a:solidFill>
                      <a:srgbClr val="000000"/>
                    </a:solidFill>
                  </a:rPr>
                  <a:t>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400">
                          <a:solidFill>
                            <a:srgbClr val="000000"/>
                          </a:solidFill>
                          <a:latin typeface="Cambria Math"/>
                        </a:rPr>
                        <m:t>f</m:t>
                      </m:r>
                      <m:r>
                        <a:rPr lang="en-GB" sz="2400">
                          <a:solidFill>
                            <a:srgbClr val="000000"/>
                          </a:solidFill>
                          <a:latin typeface="Cambria Math"/>
                        </a:rPr>
                        <m:t>(</m:t>
                      </m:r>
                      <m:r>
                        <a:rPr lang="en-GB" sz="2400" i="1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  <m:r>
                        <a:rPr lang="en-GB" sz="2400" i="1">
                          <a:solidFill>
                            <a:srgbClr val="000000"/>
                          </a:solidFill>
                          <a:latin typeface="Cambria Math"/>
                        </a:rPr>
                        <m:t>)=</m:t>
                      </m:r>
                      <m:sSup>
                        <m:sSupPr>
                          <m:ctrlPr>
                            <a:rPr lang="en-GB" sz="24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24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400" dirty="0">
                  <a:solidFill>
                    <a:srgbClr val="000000"/>
                  </a:solidFill>
                </a:endParaRPr>
              </a:p>
              <a:p>
                <a:pPr algn="ctr"/>
                <a:endParaRPr lang="en-GB" sz="2400" dirty="0">
                  <a:solidFill>
                    <a:srgbClr val="000000"/>
                  </a:solidFill>
                </a:endParaRPr>
              </a:p>
              <a:p>
                <a:pPr algn="ctr"/>
                <a:r>
                  <a:rPr lang="en-GB" sz="2400" dirty="0">
                    <a:solidFill>
                      <a:srgbClr val="000000"/>
                    </a:solidFill>
                  </a:rPr>
                  <a:t>for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000000"/>
                        </a:solidFill>
                        <a:latin typeface="Cambria Math"/>
                      </a:rPr>
                      <m:t>−3</m:t>
                    </m:r>
                    <m:r>
                      <a:rPr lang="en-GB" sz="2400" i="1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≤</m:t>
                    </m:r>
                    <m:r>
                      <a:rPr lang="en-GB" sz="2400" i="1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𝑥</m:t>
                    </m:r>
                    <m:r>
                      <a:rPr lang="en-GB" sz="2400" i="1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≤3</m:t>
                    </m:r>
                  </m:oMath>
                </a14:m>
                <a:endParaRPr lang="en-GB" sz="24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69837" y="284912"/>
                <a:ext cx="3600400" cy="3847207"/>
              </a:xfrm>
              <a:prstGeom prst="rect">
                <a:avLst/>
              </a:prstGeom>
              <a:blipFill rotWithShape="1">
                <a:blip r:embed="rId3"/>
                <a:stretch>
                  <a:fillRect t="-1109" b="-285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1902943"/>
                  </p:ext>
                </p:extLst>
              </p:nvPr>
            </p:nvGraphicFramePr>
            <p:xfrm>
              <a:off x="827584" y="5517232"/>
              <a:ext cx="6816080" cy="1112520"/>
            </p:xfrm>
            <a:graphic>
              <a:graphicData uri="http://schemas.openxmlformats.org/drawingml/2006/table">
                <a:tbl>
                  <a:tblPr firstRow="1" bandRow="1">
                    <a:tableStyleId>{93296810-A885-4BE3-A3E7-6D5BEEA58F35}</a:tableStyleId>
                  </a:tblPr>
                  <a:tblGrid>
                    <a:gridCol w="852010"/>
                    <a:gridCol w="852010"/>
                    <a:gridCol w="852010"/>
                    <a:gridCol w="852010"/>
                    <a:gridCol w="852010"/>
                    <a:gridCol w="852010"/>
                    <a:gridCol w="852010"/>
                    <a:gridCol w="852010"/>
                  </a:tblGrid>
                  <a:tr h="370840"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200" b="1" i="1" dirty="0" smtClean="0">
                                    <a:latin typeface="Cambria Math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lang="en-GB" sz="12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−3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−2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−1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200" b="1" i="1" dirty="0" smtClean="0">
                                    <a:latin typeface="Cambria Math"/>
                                  </a:rPr>
                                  <m:t>𝒙</m:t>
                                </m:r>
                                <m:r>
                                  <a:rPr lang="en-GB" sz="1200" b="1" i="1" dirty="0" smtClean="0">
                                    <a:latin typeface="Cambria Math"/>
                                  </a:rPr>
                                  <m:t>+</m:t>
                                </m:r>
                                <m:r>
                                  <a:rPr lang="en-GB" sz="1200" b="1" i="1" dirty="0" smtClean="0">
                                    <a:latin typeface="Cambria Math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lang="en-GB" sz="12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/>
                                  </a:rPr>
                                  <m:t>−2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/>
                                  </a:rPr>
                                  <m:t>−1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/>
                                  </a:rPr>
                                  <m:t>4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200" b="1" i="1" dirty="0" smtClean="0">
                                    <a:latin typeface="Cambria Math"/>
                                  </a:rPr>
                                  <m:t>𝒇</m:t>
                                </m:r>
                                <m:r>
                                  <a:rPr lang="en-GB" sz="1200" b="1" i="1" dirty="0" smtClean="0">
                                    <a:latin typeface="Cambria Math"/>
                                  </a:rPr>
                                  <m:t>(</m:t>
                                </m:r>
                                <m:r>
                                  <a:rPr lang="en-GB" sz="1200" b="1" i="1" dirty="0" smtClean="0">
                                    <a:latin typeface="Cambria Math"/>
                                  </a:rPr>
                                  <m:t>𝒙</m:t>
                                </m:r>
                                <m:r>
                                  <a:rPr lang="en-GB" sz="1200" b="1" i="1" dirty="0" smtClean="0">
                                    <a:latin typeface="Cambria Math"/>
                                  </a:rPr>
                                  <m:t>+</m:t>
                                </m:r>
                                <m:r>
                                  <a:rPr lang="en-GB" sz="1200" b="1" i="1" dirty="0" smtClean="0">
                                    <a:latin typeface="Cambria Math"/>
                                  </a:rPr>
                                  <m:t>𝟏</m:t>
                                </m:r>
                                <m:r>
                                  <a:rPr lang="en-GB" sz="1200" b="1" i="1" dirty="0" smtClean="0">
                                    <a:latin typeface="Cambria Math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GB" sz="12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/>
                                  </a:rPr>
                                  <m:t>4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/>
                                  </a:rPr>
                                  <m:t>4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/>
                                  </a:rPr>
                                  <m:t>9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/>
                                  </a:rPr>
                                  <m:t>16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1902943"/>
                  </p:ext>
                </p:extLst>
              </p:nvPr>
            </p:nvGraphicFramePr>
            <p:xfrm>
              <a:off x="827584" y="5517232"/>
              <a:ext cx="6816080" cy="1112520"/>
            </p:xfrm>
            <a:graphic>
              <a:graphicData uri="http://schemas.openxmlformats.org/drawingml/2006/table">
                <a:tbl>
                  <a:tblPr firstRow="1" bandRow="1">
                    <a:tableStyleId>{93296810-A885-4BE3-A3E7-6D5BEEA58F35}</a:tableStyleId>
                  </a:tblPr>
                  <a:tblGrid>
                    <a:gridCol w="852010"/>
                    <a:gridCol w="852010"/>
                    <a:gridCol w="852010"/>
                    <a:gridCol w="852010"/>
                    <a:gridCol w="852010"/>
                    <a:gridCol w="852010"/>
                    <a:gridCol w="852010"/>
                    <a:gridCol w="852010"/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714" r="-698571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00714" r="-598571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202158" r="-502878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300000" r="-399286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400000" r="-299286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500000" r="-199286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604317" r="-100719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699286" b="-200000"/>
                          </a:stretch>
                        </a:blip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714" t="-100000" r="-698571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00714" t="-100000" r="-598571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202158" t="-100000" r="-502878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300000" t="-100000" r="-399286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400000" t="-100000" r="-299286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500000" t="-100000" r="-199286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604317" t="-100000" r="-100719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699286" t="-100000" b="-100000"/>
                          </a:stretch>
                        </a:blip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714" t="-200000" r="-69857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00714" t="-200000" r="-59857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202158" t="-200000" r="-50287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300000" t="-200000" r="-3992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400000" t="-200000" r="-2992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500000" t="-200000" r="-1992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604317" t="-200000" r="-10071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699286" t="-200000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3" y="188641"/>
            <a:ext cx="4896544" cy="511416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5" name="Multiply 14"/>
          <p:cNvSpPr/>
          <p:nvPr/>
        </p:nvSpPr>
        <p:spPr>
          <a:xfrm>
            <a:off x="1115616" y="3068960"/>
            <a:ext cx="144016" cy="216024"/>
          </a:xfrm>
          <a:prstGeom prst="mathMultiply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6" name="Multiply 15"/>
          <p:cNvSpPr/>
          <p:nvPr/>
        </p:nvSpPr>
        <p:spPr>
          <a:xfrm>
            <a:off x="1574446" y="4470093"/>
            <a:ext cx="144016" cy="216024"/>
          </a:xfrm>
          <a:prstGeom prst="mathMultiply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7" name="Multiply 16"/>
          <p:cNvSpPr/>
          <p:nvPr/>
        </p:nvSpPr>
        <p:spPr>
          <a:xfrm>
            <a:off x="2051720" y="4941168"/>
            <a:ext cx="144016" cy="216024"/>
          </a:xfrm>
          <a:prstGeom prst="mathMultiply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8" name="Multiply 17"/>
          <p:cNvSpPr/>
          <p:nvPr/>
        </p:nvSpPr>
        <p:spPr>
          <a:xfrm>
            <a:off x="2551359" y="4470093"/>
            <a:ext cx="144016" cy="216024"/>
          </a:xfrm>
          <a:prstGeom prst="mathMultiply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9" name="Multiply 18"/>
          <p:cNvSpPr/>
          <p:nvPr/>
        </p:nvSpPr>
        <p:spPr>
          <a:xfrm>
            <a:off x="3017674" y="3041664"/>
            <a:ext cx="144016" cy="216024"/>
          </a:xfrm>
          <a:prstGeom prst="mathMultiply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20" name="Multiply 19"/>
          <p:cNvSpPr/>
          <p:nvPr/>
        </p:nvSpPr>
        <p:spPr>
          <a:xfrm>
            <a:off x="3500526" y="620688"/>
            <a:ext cx="144016" cy="216024"/>
          </a:xfrm>
          <a:prstGeom prst="mathMultiply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763688" y="5949280"/>
            <a:ext cx="5760640" cy="2880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3"/>
          <p:cNvSpPr/>
          <p:nvPr/>
        </p:nvSpPr>
        <p:spPr>
          <a:xfrm>
            <a:off x="1763688" y="6309320"/>
            <a:ext cx="5760640" cy="2880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Freeform 6"/>
          <p:cNvSpPr/>
          <p:nvPr/>
        </p:nvSpPr>
        <p:spPr>
          <a:xfrm>
            <a:off x="1180214" y="202019"/>
            <a:ext cx="2498651" cy="4848593"/>
          </a:xfrm>
          <a:custGeom>
            <a:avLst/>
            <a:gdLst>
              <a:gd name="connsiteX0" fmla="*/ 0 w 2498651"/>
              <a:gd name="connsiteY0" fmla="*/ 2966483 h 4848593"/>
              <a:gd name="connsiteX1" fmla="*/ 467833 w 2498651"/>
              <a:gd name="connsiteY1" fmla="*/ 4401879 h 4848593"/>
              <a:gd name="connsiteX2" fmla="*/ 935665 w 2498651"/>
              <a:gd name="connsiteY2" fmla="*/ 4848446 h 4848593"/>
              <a:gd name="connsiteX3" fmla="*/ 1456660 w 2498651"/>
              <a:gd name="connsiteY3" fmla="*/ 4369981 h 4848593"/>
              <a:gd name="connsiteX4" fmla="*/ 1935126 w 2498651"/>
              <a:gd name="connsiteY4" fmla="*/ 2977116 h 4848593"/>
              <a:gd name="connsiteX5" fmla="*/ 2402958 w 2498651"/>
              <a:gd name="connsiteY5" fmla="*/ 542260 h 4848593"/>
              <a:gd name="connsiteX6" fmla="*/ 2498651 w 2498651"/>
              <a:gd name="connsiteY6" fmla="*/ 0 h 4848593"/>
              <a:gd name="connsiteX7" fmla="*/ 2498651 w 2498651"/>
              <a:gd name="connsiteY7" fmla="*/ 0 h 4848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498651" h="4848593">
                <a:moveTo>
                  <a:pt x="0" y="2966483"/>
                </a:moveTo>
                <a:cubicBezTo>
                  <a:pt x="155944" y="3527351"/>
                  <a:pt x="311889" y="4088219"/>
                  <a:pt x="467833" y="4401879"/>
                </a:cubicBezTo>
                <a:cubicBezTo>
                  <a:pt x="623777" y="4715540"/>
                  <a:pt x="770861" y="4853762"/>
                  <a:pt x="935665" y="4848446"/>
                </a:cubicBezTo>
                <a:cubicBezTo>
                  <a:pt x="1100469" y="4843130"/>
                  <a:pt x="1290083" y="4681869"/>
                  <a:pt x="1456660" y="4369981"/>
                </a:cubicBezTo>
                <a:cubicBezTo>
                  <a:pt x="1623237" y="4058093"/>
                  <a:pt x="1777410" y="3615070"/>
                  <a:pt x="1935126" y="2977116"/>
                </a:cubicBezTo>
                <a:cubicBezTo>
                  <a:pt x="2092842" y="2339162"/>
                  <a:pt x="2309037" y="1038446"/>
                  <a:pt x="2402958" y="542260"/>
                </a:cubicBezTo>
                <a:cubicBezTo>
                  <a:pt x="2496879" y="46074"/>
                  <a:pt x="2498651" y="0"/>
                  <a:pt x="2498651" y="0"/>
                </a:cubicBezTo>
                <a:lnTo>
                  <a:pt x="2498651" y="0"/>
                </a:ln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00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69955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" grpId="0" animBg="1"/>
      <p:bldP spid="14" grpId="0" animBg="1"/>
      <p:bldP spid="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944297635"/>
                  </p:ext>
                </p:extLst>
              </p:nvPr>
            </p:nvGraphicFramePr>
            <p:xfrm>
              <a:off x="827584" y="5517232"/>
              <a:ext cx="6816080" cy="1112520"/>
            </p:xfrm>
            <a:graphic>
              <a:graphicData uri="http://schemas.openxmlformats.org/drawingml/2006/table">
                <a:tbl>
                  <a:tblPr firstRow="1" bandRow="1">
                    <a:tableStyleId>{93296810-A885-4BE3-A3E7-6D5BEEA58F35}</a:tableStyleId>
                  </a:tblPr>
                  <a:tblGrid>
                    <a:gridCol w="852010"/>
                    <a:gridCol w="852010"/>
                    <a:gridCol w="852010"/>
                    <a:gridCol w="852010"/>
                    <a:gridCol w="852010"/>
                    <a:gridCol w="852010"/>
                    <a:gridCol w="852010"/>
                    <a:gridCol w="852010"/>
                  </a:tblGrid>
                  <a:tr h="370840"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200" b="1" i="1" dirty="0" smtClean="0">
                                    <a:latin typeface="Cambria Math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lang="en-GB" sz="12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−3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−2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−1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200" b="1" i="1" dirty="0" smtClean="0">
                                    <a:latin typeface="Cambria Math"/>
                                  </a:rPr>
                                  <m:t>𝒙</m:t>
                                </m:r>
                                <m:r>
                                  <a:rPr lang="en-GB" sz="1200" b="1" i="1" dirty="0" smtClean="0">
                                    <a:latin typeface="Cambria Math"/>
                                  </a:rPr>
                                  <m:t>+</m:t>
                                </m:r>
                                <m:r>
                                  <a:rPr lang="en-GB" sz="1200" b="1" i="1" dirty="0" smtClean="0">
                                    <a:latin typeface="Cambria Math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lang="en-GB" sz="12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/>
                                  </a:rPr>
                                  <m:t>−2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/>
                                  </a:rPr>
                                  <m:t>−1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/>
                                  </a:rPr>
                                  <m:t>4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200" b="1" i="1" dirty="0" smtClean="0">
                                    <a:latin typeface="Cambria Math"/>
                                  </a:rPr>
                                  <m:t>𝒇</m:t>
                                </m:r>
                                <m:r>
                                  <a:rPr lang="en-GB" sz="1200" b="1" i="1" dirty="0" smtClean="0">
                                    <a:latin typeface="Cambria Math"/>
                                  </a:rPr>
                                  <m:t>(</m:t>
                                </m:r>
                                <m:r>
                                  <a:rPr lang="en-GB" sz="1200" b="1" i="1" dirty="0" smtClean="0">
                                    <a:latin typeface="Cambria Math"/>
                                  </a:rPr>
                                  <m:t>𝒙</m:t>
                                </m:r>
                                <m:r>
                                  <a:rPr lang="en-GB" sz="1200" b="1" i="1" dirty="0" smtClean="0">
                                    <a:latin typeface="Cambria Math"/>
                                  </a:rPr>
                                  <m:t>+</m:t>
                                </m:r>
                                <m:r>
                                  <a:rPr lang="en-GB" sz="1200" b="1" i="1" dirty="0" smtClean="0">
                                    <a:latin typeface="Cambria Math"/>
                                  </a:rPr>
                                  <m:t>𝟏</m:t>
                                </m:r>
                                <m:r>
                                  <a:rPr lang="en-GB" sz="1200" b="1" i="1" dirty="0" smtClean="0">
                                    <a:latin typeface="Cambria Math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GB" sz="12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/>
                                  </a:rPr>
                                  <m:t>4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/>
                                  </a:rPr>
                                  <m:t>4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/>
                                  </a:rPr>
                                  <m:t>9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/>
                                  </a:rPr>
                                  <m:t>16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944297635"/>
                  </p:ext>
                </p:extLst>
              </p:nvPr>
            </p:nvGraphicFramePr>
            <p:xfrm>
              <a:off x="827584" y="5517232"/>
              <a:ext cx="6816080" cy="1112520"/>
            </p:xfrm>
            <a:graphic>
              <a:graphicData uri="http://schemas.openxmlformats.org/drawingml/2006/table">
                <a:tbl>
                  <a:tblPr firstRow="1" bandRow="1">
                    <a:tableStyleId>{93296810-A885-4BE3-A3E7-6D5BEEA58F35}</a:tableStyleId>
                  </a:tblPr>
                  <a:tblGrid>
                    <a:gridCol w="852010"/>
                    <a:gridCol w="852010"/>
                    <a:gridCol w="852010"/>
                    <a:gridCol w="852010"/>
                    <a:gridCol w="852010"/>
                    <a:gridCol w="852010"/>
                    <a:gridCol w="852010"/>
                    <a:gridCol w="852010"/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714" r="-698571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0714" r="-598571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02158" r="-502878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300000" r="-399286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400000" r="-299286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500000" r="-199286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604317" r="-100719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699286" b="-200000"/>
                          </a:stretch>
                        </a:blip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714" t="-100000" r="-698571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0714" t="-100000" r="-598571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02158" t="-100000" r="-502878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300000" t="-100000" r="-399286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400000" t="-100000" r="-299286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500000" t="-100000" r="-199286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604317" t="-100000" r="-100719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699286" t="-100000" b="-100000"/>
                          </a:stretch>
                        </a:blip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714" t="-200000" r="-69857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0714" t="-200000" r="-59857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02158" t="-200000" r="-50287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300000" t="-200000" r="-3992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400000" t="-200000" r="-2992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500000" t="-200000" r="-1992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604317" t="-200000" r="-10071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699286" t="-200000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3" y="188641"/>
            <a:ext cx="4896544" cy="511416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5" name="Multiply 14"/>
          <p:cNvSpPr/>
          <p:nvPr/>
        </p:nvSpPr>
        <p:spPr>
          <a:xfrm>
            <a:off x="1115616" y="3068960"/>
            <a:ext cx="144016" cy="216024"/>
          </a:xfrm>
          <a:prstGeom prst="mathMultiply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6" name="Multiply 15"/>
          <p:cNvSpPr/>
          <p:nvPr/>
        </p:nvSpPr>
        <p:spPr>
          <a:xfrm>
            <a:off x="1574446" y="4470093"/>
            <a:ext cx="144016" cy="216024"/>
          </a:xfrm>
          <a:prstGeom prst="mathMultiply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7" name="Multiply 16"/>
          <p:cNvSpPr/>
          <p:nvPr/>
        </p:nvSpPr>
        <p:spPr>
          <a:xfrm>
            <a:off x="2051720" y="4941168"/>
            <a:ext cx="144016" cy="216024"/>
          </a:xfrm>
          <a:prstGeom prst="mathMultiply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8" name="Multiply 17"/>
          <p:cNvSpPr/>
          <p:nvPr/>
        </p:nvSpPr>
        <p:spPr>
          <a:xfrm>
            <a:off x="2551359" y="4470093"/>
            <a:ext cx="144016" cy="216024"/>
          </a:xfrm>
          <a:prstGeom prst="mathMultiply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9" name="Multiply 18"/>
          <p:cNvSpPr/>
          <p:nvPr/>
        </p:nvSpPr>
        <p:spPr>
          <a:xfrm>
            <a:off x="3017674" y="3041664"/>
            <a:ext cx="144016" cy="216024"/>
          </a:xfrm>
          <a:prstGeom prst="mathMultiply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20" name="Multiply 19"/>
          <p:cNvSpPr/>
          <p:nvPr/>
        </p:nvSpPr>
        <p:spPr>
          <a:xfrm>
            <a:off x="3500526" y="620688"/>
            <a:ext cx="144016" cy="216024"/>
          </a:xfrm>
          <a:prstGeom prst="mathMultiply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7" name="Freeform 6"/>
          <p:cNvSpPr/>
          <p:nvPr/>
        </p:nvSpPr>
        <p:spPr>
          <a:xfrm>
            <a:off x="1180214" y="202019"/>
            <a:ext cx="2498651" cy="4848593"/>
          </a:xfrm>
          <a:custGeom>
            <a:avLst/>
            <a:gdLst>
              <a:gd name="connsiteX0" fmla="*/ 0 w 2498651"/>
              <a:gd name="connsiteY0" fmla="*/ 2966483 h 4848593"/>
              <a:gd name="connsiteX1" fmla="*/ 467833 w 2498651"/>
              <a:gd name="connsiteY1" fmla="*/ 4401879 h 4848593"/>
              <a:gd name="connsiteX2" fmla="*/ 935665 w 2498651"/>
              <a:gd name="connsiteY2" fmla="*/ 4848446 h 4848593"/>
              <a:gd name="connsiteX3" fmla="*/ 1456660 w 2498651"/>
              <a:gd name="connsiteY3" fmla="*/ 4369981 h 4848593"/>
              <a:gd name="connsiteX4" fmla="*/ 1935126 w 2498651"/>
              <a:gd name="connsiteY4" fmla="*/ 2977116 h 4848593"/>
              <a:gd name="connsiteX5" fmla="*/ 2402958 w 2498651"/>
              <a:gd name="connsiteY5" fmla="*/ 542260 h 4848593"/>
              <a:gd name="connsiteX6" fmla="*/ 2498651 w 2498651"/>
              <a:gd name="connsiteY6" fmla="*/ 0 h 4848593"/>
              <a:gd name="connsiteX7" fmla="*/ 2498651 w 2498651"/>
              <a:gd name="connsiteY7" fmla="*/ 0 h 4848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498651" h="4848593">
                <a:moveTo>
                  <a:pt x="0" y="2966483"/>
                </a:moveTo>
                <a:cubicBezTo>
                  <a:pt x="155944" y="3527351"/>
                  <a:pt x="311889" y="4088219"/>
                  <a:pt x="467833" y="4401879"/>
                </a:cubicBezTo>
                <a:cubicBezTo>
                  <a:pt x="623777" y="4715540"/>
                  <a:pt x="770861" y="4853762"/>
                  <a:pt x="935665" y="4848446"/>
                </a:cubicBezTo>
                <a:cubicBezTo>
                  <a:pt x="1100469" y="4843130"/>
                  <a:pt x="1290083" y="4681869"/>
                  <a:pt x="1456660" y="4369981"/>
                </a:cubicBezTo>
                <a:cubicBezTo>
                  <a:pt x="1623237" y="4058093"/>
                  <a:pt x="1777410" y="3615070"/>
                  <a:pt x="1935126" y="2977116"/>
                </a:cubicBezTo>
                <a:cubicBezTo>
                  <a:pt x="2092842" y="2339162"/>
                  <a:pt x="2309037" y="1038446"/>
                  <a:pt x="2402958" y="542260"/>
                </a:cubicBezTo>
                <a:cubicBezTo>
                  <a:pt x="2496879" y="46074"/>
                  <a:pt x="2498651" y="0"/>
                  <a:pt x="2498651" y="0"/>
                </a:cubicBezTo>
                <a:lnTo>
                  <a:pt x="2498651" y="0"/>
                </a:ln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FFFFFF"/>
                </a:solidFill>
              </a:rPr>
              <a:t>00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796136" y="294856"/>
            <a:ext cx="25922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solidFill>
                  <a:srgbClr val="000000"/>
                </a:solidFill>
              </a:rPr>
              <a:t>What do you notice? </a:t>
            </a:r>
            <a:endParaRPr lang="en-GB" sz="2800" dirty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2" name="TextBox 21"/>
              <p:cNvSpPr txBox="1"/>
              <p:nvPr/>
            </p:nvSpPr>
            <p:spPr>
              <a:xfrm>
                <a:off x="5148064" y="1700808"/>
                <a:ext cx="3600400" cy="35394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dirty="0" smtClean="0">
                    <a:solidFill>
                      <a:srgbClr val="000000"/>
                    </a:solidFill>
                  </a:rPr>
                  <a:t>Try and use the following key words in your discussion:</a:t>
                </a: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GB" sz="2000" dirty="0" smtClean="0">
                    <a:solidFill>
                      <a:srgbClr val="000000"/>
                    </a:solidFill>
                  </a:rPr>
                  <a:t>Translate </a:t>
                </a: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GB" sz="2000" dirty="0" smtClean="0">
                    <a:solidFill>
                      <a:srgbClr val="000000"/>
                    </a:solidFill>
                  </a:rPr>
                  <a:t>Parabola </a:t>
                </a: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GB" sz="2000" b="0" i="1" dirty="0" smtClean="0">
                        <a:solidFill>
                          <a:srgbClr val="000000"/>
                        </a:solidFill>
                        <a:latin typeface="Cambria Math"/>
                      </a:rPr>
                      <m:t>𝑥</m:t>
                    </m:r>
                  </m:oMath>
                </a14:m>
                <a:r>
                  <a:rPr lang="en-GB" sz="2000" dirty="0" smtClean="0">
                    <a:solidFill>
                      <a:srgbClr val="000000"/>
                    </a:solidFill>
                  </a:rPr>
                  <a:t>-coordinates </a:t>
                </a: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rgbClr val="000000"/>
                        </a:solidFill>
                        <a:latin typeface="Cambria Math"/>
                      </a:rPr>
                      <m:t>𝑦</m:t>
                    </m:r>
                  </m:oMath>
                </a14:m>
                <a:r>
                  <a:rPr lang="en-GB" sz="2000" dirty="0" smtClean="0">
                    <a:solidFill>
                      <a:srgbClr val="000000"/>
                    </a:solidFill>
                  </a:rPr>
                  <a:t>-coordinates  </a:t>
                </a: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GB" sz="2000" dirty="0" smtClean="0">
                    <a:solidFill>
                      <a:srgbClr val="000000"/>
                    </a:solidFill>
                  </a:rPr>
                  <a:t>Domain </a:t>
                </a: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GB" sz="2000" dirty="0" smtClean="0">
                    <a:solidFill>
                      <a:srgbClr val="000000"/>
                    </a:solidFill>
                  </a:rPr>
                  <a:t>Range</a:t>
                </a: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GB" sz="2000" dirty="0" smtClean="0">
                    <a:solidFill>
                      <a:srgbClr val="000000"/>
                    </a:solidFill>
                  </a:rPr>
                  <a:t>Vector</a:t>
                </a:r>
                <a:endParaRPr lang="en-GB" sz="20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8064" y="1700808"/>
                <a:ext cx="3600400" cy="3539430"/>
              </a:xfrm>
              <a:prstGeom prst="rect">
                <a:avLst/>
              </a:prstGeom>
              <a:blipFill rotWithShape="1">
                <a:blip r:embed="rId5"/>
                <a:stretch>
                  <a:fillRect l="-1354" t="-1721" r="-1861" b="-22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90748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65348180"/>
                  </p:ext>
                </p:extLst>
              </p:nvPr>
            </p:nvGraphicFramePr>
            <p:xfrm>
              <a:off x="827584" y="5517232"/>
              <a:ext cx="6816080" cy="1112520"/>
            </p:xfrm>
            <a:graphic>
              <a:graphicData uri="http://schemas.openxmlformats.org/drawingml/2006/table">
                <a:tbl>
                  <a:tblPr firstRow="1" bandRow="1">
                    <a:tableStyleId>{93296810-A885-4BE3-A3E7-6D5BEEA58F35}</a:tableStyleId>
                  </a:tblPr>
                  <a:tblGrid>
                    <a:gridCol w="852010"/>
                    <a:gridCol w="852010"/>
                    <a:gridCol w="852010"/>
                    <a:gridCol w="852010"/>
                    <a:gridCol w="852010"/>
                    <a:gridCol w="852010"/>
                    <a:gridCol w="852010"/>
                    <a:gridCol w="852010"/>
                  </a:tblGrid>
                  <a:tr h="370840"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200" b="1" i="1" dirty="0" smtClean="0">
                                    <a:latin typeface="Cambria Math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lang="en-GB" sz="12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−3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−2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−1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200" b="1" i="1" dirty="0" smtClean="0">
                                    <a:latin typeface="Cambria Math"/>
                                  </a:rPr>
                                  <m:t>𝒙</m:t>
                                </m:r>
                                <m:r>
                                  <a:rPr lang="en-GB" sz="1200" b="1" i="1" dirty="0" smtClean="0">
                                    <a:latin typeface="Cambria Math"/>
                                  </a:rPr>
                                  <m:t>+</m:t>
                                </m:r>
                                <m:r>
                                  <a:rPr lang="en-GB" sz="1200" b="1" i="1" dirty="0" smtClean="0">
                                    <a:latin typeface="Cambria Math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lang="en-GB" sz="12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/>
                                  </a:rPr>
                                  <m:t>−2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/>
                                  </a:rPr>
                                  <m:t>−1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/>
                                  </a:rPr>
                                  <m:t>4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200" b="1" i="1" dirty="0" smtClean="0">
                                    <a:latin typeface="Cambria Math"/>
                                  </a:rPr>
                                  <m:t>𝒇</m:t>
                                </m:r>
                                <m:r>
                                  <a:rPr lang="en-GB" sz="1200" b="1" i="1" dirty="0" smtClean="0">
                                    <a:latin typeface="Cambria Math"/>
                                  </a:rPr>
                                  <m:t>(</m:t>
                                </m:r>
                                <m:r>
                                  <a:rPr lang="en-GB" sz="1200" b="1" i="1" dirty="0" smtClean="0">
                                    <a:latin typeface="Cambria Math"/>
                                  </a:rPr>
                                  <m:t>𝒙</m:t>
                                </m:r>
                                <m:r>
                                  <a:rPr lang="en-GB" sz="1200" b="1" i="1" dirty="0" smtClean="0">
                                    <a:latin typeface="Cambria Math"/>
                                  </a:rPr>
                                  <m:t>+</m:t>
                                </m:r>
                                <m:r>
                                  <a:rPr lang="en-GB" sz="1200" b="1" i="1" dirty="0" smtClean="0">
                                    <a:latin typeface="Cambria Math"/>
                                  </a:rPr>
                                  <m:t>𝟏</m:t>
                                </m:r>
                                <m:r>
                                  <a:rPr lang="en-GB" sz="1200" b="1" i="1" dirty="0" smtClean="0">
                                    <a:latin typeface="Cambria Math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GB" sz="12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/>
                                  </a:rPr>
                                  <m:t>4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/>
                                  </a:rPr>
                                  <m:t>4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/>
                                  </a:rPr>
                                  <m:t>9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/>
                                  </a:rPr>
                                  <m:t>16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65348180"/>
                  </p:ext>
                </p:extLst>
              </p:nvPr>
            </p:nvGraphicFramePr>
            <p:xfrm>
              <a:off x="827584" y="5517232"/>
              <a:ext cx="6816080" cy="1112520"/>
            </p:xfrm>
            <a:graphic>
              <a:graphicData uri="http://schemas.openxmlformats.org/drawingml/2006/table">
                <a:tbl>
                  <a:tblPr firstRow="1" bandRow="1">
                    <a:tableStyleId>{93296810-A885-4BE3-A3E7-6D5BEEA58F35}</a:tableStyleId>
                  </a:tblPr>
                  <a:tblGrid>
                    <a:gridCol w="852010"/>
                    <a:gridCol w="852010"/>
                    <a:gridCol w="852010"/>
                    <a:gridCol w="852010"/>
                    <a:gridCol w="852010"/>
                    <a:gridCol w="852010"/>
                    <a:gridCol w="852010"/>
                    <a:gridCol w="852010"/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714" r="-698571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0714" r="-598571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02158" r="-502878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300000" r="-399286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400000" r="-299286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500000" r="-199286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604317" r="-100719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699286" b="-200000"/>
                          </a:stretch>
                        </a:blip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714" t="-100000" r="-698571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0714" t="-100000" r="-598571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02158" t="-100000" r="-502878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300000" t="-100000" r="-399286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400000" t="-100000" r="-299286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500000" t="-100000" r="-199286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604317" t="-100000" r="-100719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699286" t="-100000" b="-100000"/>
                          </a:stretch>
                        </a:blip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714" t="-200000" r="-69857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0714" t="-200000" r="-59857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02158" t="-200000" r="-50287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300000" t="-200000" r="-3992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400000" t="-200000" r="-2992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500000" t="-200000" r="-1992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604317" t="-200000" r="-10071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699286" t="-200000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3" y="188641"/>
            <a:ext cx="4896544" cy="511416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5" name="Multiply 14"/>
          <p:cNvSpPr/>
          <p:nvPr/>
        </p:nvSpPr>
        <p:spPr>
          <a:xfrm>
            <a:off x="1115616" y="3068960"/>
            <a:ext cx="144016" cy="216024"/>
          </a:xfrm>
          <a:prstGeom prst="mathMultiply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6" name="Multiply 15"/>
          <p:cNvSpPr/>
          <p:nvPr/>
        </p:nvSpPr>
        <p:spPr>
          <a:xfrm>
            <a:off x="1574446" y="4470093"/>
            <a:ext cx="144016" cy="216024"/>
          </a:xfrm>
          <a:prstGeom prst="mathMultiply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7" name="Multiply 16"/>
          <p:cNvSpPr/>
          <p:nvPr/>
        </p:nvSpPr>
        <p:spPr>
          <a:xfrm>
            <a:off x="2051720" y="4941168"/>
            <a:ext cx="144016" cy="216024"/>
          </a:xfrm>
          <a:prstGeom prst="mathMultiply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8" name="Multiply 17"/>
          <p:cNvSpPr/>
          <p:nvPr/>
        </p:nvSpPr>
        <p:spPr>
          <a:xfrm>
            <a:off x="2551359" y="4470093"/>
            <a:ext cx="144016" cy="216024"/>
          </a:xfrm>
          <a:prstGeom prst="mathMultiply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9" name="Multiply 18"/>
          <p:cNvSpPr/>
          <p:nvPr/>
        </p:nvSpPr>
        <p:spPr>
          <a:xfrm>
            <a:off x="3017674" y="3041664"/>
            <a:ext cx="144016" cy="216024"/>
          </a:xfrm>
          <a:prstGeom prst="mathMultiply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20" name="Multiply 19"/>
          <p:cNvSpPr/>
          <p:nvPr/>
        </p:nvSpPr>
        <p:spPr>
          <a:xfrm>
            <a:off x="3500526" y="620688"/>
            <a:ext cx="144016" cy="216024"/>
          </a:xfrm>
          <a:prstGeom prst="mathMultiply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7" name="Freeform 6"/>
          <p:cNvSpPr/>
          <p:nvPr/>
        </p:nvSpPr>
        <p:spPr>
          <a:xfrm>
            <a:off x="1180214" y="202019"/>
            <a:ext cx="2498651" cy="4848593"/>
          </a:xfrm>
          <a:custGeom>
            <a:avLst/>
            <a:gdLst>
              <a:gd name="connsiteX0" fmla="*/ 0 w 2498651"/>
              <a:gd name="connsiteY0" fmla="*/ 2966483 h 4848593"/>
              <a:gd name="connsiteX1" fmla="*/ 467833 w 2498651"/>
              <a:gd name="connsiteY1" fmla="*/ 4401879 h 4848593"/>
              <a:gd name="connsiteX2" fmla="*/ 935665 w 2498651"/>
              <a:gd name="connsiteY2" fmla="*/ 4848446 h 4848593"/>
              <a:gd name="connsiteX3" fmla="*/ 1456660 w 2498651"/>
              <a:gd name="connsiteY3" fmla="*/ 4369981 h 4848593"/>
              <a:gd name="connsiteX4" fmla="*/ 1935126 w 2498651"/>
              <a:gd name="connsiteY4" fmla="*/ 2977116 h 4848593"/>
              <a:gd name="connsiteX5" fmla="*/ 2402958 w 2498651"/>
              <a:gd name="connsiteY5" fmla="*/ 542260 h 4848593"/>
              <a:gd name="connsiteX6" fmla="*/ 2498651 w 2498651"/>
              <a:gd name="connsiteY6" fmla="*/ 0 h 4848593"/>
              <a:gd name="connsiteX7" fmla="*/ 2498651 w 2498651"/>
              <a:gd name="connsiteY7" fmla="*/ 0 h 4848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498651" h="4848593">
                <a:moveTo>
                  <a:pt x="0" y="2966483"/>
                </a:moveTo>
                <a:cubicBezTo>
                  <a:pt x="155944" y="3527351"/>
                  <a:pt x="311889" y="4088219"/>
                  <a:pt x="467833" y="4401879"/>
                </a:cubicBezTo>
                <a:cubicBezTo>
                  <a:pt x="623777" y="4715540"/>
                  <a:pt x="770861" y="4853762"/>
                  <a:pt x="935665" y="4848446"/>
                </a:cubicBezTo>
                <a:cubicBezTo>
                  <a:pt x="1100469" y="4843130"/>
                  <a:pt x="1290083" y="4681869"/>
                  <a:pt x="1456660" y="4369981"/>
                </a:cubicBezTo>
                <a:cubicBezTo>
                  <a:pt x="1623237" y="4058093"/>
                  <a:pt x="1777410" y="3615070"/>
                  <a:pt x="1935126" y="2977116"/>
                </a:cubicBezTo>
                <a:cubicBezTo>
                  <a:pt x="2092842" y="2339162"/>
                  <a:pt x="2309037" y="1038446"/>
                  <a:pt x="2402958" y="542260"/>
                </a:cubicBezTo>
                <a:cubicBezTo>
                  <a:pt x="2496879" y="46074"/>
                  <a:pt x="2498651" y="0"/>
                  <a:pt x="2498651" y="0"/>
                </a:cubicBezTo>
                <a:lnTo>
                  <a:pt x="2498651" y="0"/>
                </a:ln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FFFFFF"/>
                </a:solidFill>
              </a:rPr>
              <a:t>00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/>
              <p:cNvSpPr txBox="1"/>
              <p:nvPr/>
            </p:nvSpPr>
            <p:spPr>
              <a:xfrm>
                <a:off x="5159148" y="618021"/>
                <a:ext cx="3600400" cy="25169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rgbClr val="000000"/>
                        </a:solidFill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GB" sz="2000" b="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GB" sz="2000" b="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GB" sz="2000" b="0" i="1" smtClean="0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→</m:t>
                    </m:r>
                    <m:r>
                      <a:rPr lang="en-GB" sz="2000" b="0" i="1" smtClean="0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𝑓</m:t>
                    </m:r>
                    <m:d>
                      <m:dPr>
                        <m:ctrlPr>
                          <a:rPr lang="en-GB" sz="2000" b="0" i="1" smtClean="0">
                            <a:solidFill>
                              <a:srgbClr val="000000"/>
                            </a:solidFill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en-GB" sz="2000" b="0" i="1" smtClean="0">
                            <a:solidFill>
                              <a:srgbClr val="000000"/>
                            </a:solidFill>
                            <a:latin typeface="Cambria Math"/>
                            <a:ea typeface="Cambria Math"/>
                          </a:rPr>
                          <m:t>𝑥</m:t>
                        </m:r>
                        <m:r>
                          <a:rPr lang="en-GB" sz="2000" b="0" i="1" smtClean="0">
                            <a:solidFill>
                              <a:srgbClr val="000000"/>
                            </a:solidFill>
                            <a:latin typeface="Cambria Math"/>
                            <a:ea typeface="Cambria Math"/>
                          </a:rPr>
                          <m:t>+1</m:t>
                        </m:r>
                      </m:e>
                    </m:d>
                    <m:r>
                      <a:rPr lang="en-GB" sz="2000" b="0" i="1" smtClean="0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GB" dirty="0" smtClean="0">
                    <a:solidFill>
                      <a:srgbClr val="000000"/>
                    </a:solidFill>
                  </a:rPr>
                  <a:t>represents a translation of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GB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GB" i="1" smtClean="0">
                                <a:solidFill>
                                  <a:srgbClr val="000000"/>
                                </a:solidFill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GB" b="0" i="1" smtClean="0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GB" b="0" i="1" smtClean="0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GB" b="0" i="1" smtClean="0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m:t>   </m:t>
                              </m:r>
                              <m:r>
                                <a:rPr lang="en-GB" b="0" i="1" smtClean="0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m:t>0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GB" dirty="0" smtClean="0">
                    <a:solidFill>
                      <a:srgbClr val="000000"/>
                    </a:solidFill>
                  </a:rPr>
                  <a:t> </a:t>
                </a:r>
              </a:p>
              <a:p>
                <a:pPr algn="ctr"/>
                <a:endParaRPr lang="en-GB" dirty="0" smtClean="0">
                  <a:solidFill>
                    <a:srgbClr val="000000"/>
                  </a:solidFill>
                </a:endParaRPr>
              </a:p>
              <a:p>
                <a:pPr algn="ctr"/>
                <a:r>
                  <a:rPr lang="en-GB" dirty="0" smtClean="0">
                    <a:solidFill>
                      <a:srgbClr val="000000"/>
                    </a:solidFill>
                  </a:rPr>
                  <a:t>The domain is unchanged: 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−3</m:t>
                      </m:r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≤</m:t>
                      </m:r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≤3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  <a:p>
                <a:pPr algn="ctr"/>
                <a:endParaRPr lang="en-GB" dirty="0" smtClean="0">
                  <a:solidFill>
                    <a:srgbClr val="000000"/>
                  </a:solidFill>
                </a:endParaRPr>
              </a:p>
              <a:p>
                <a:pPr algn="ctr"/>
                <a:r>
                  <a:rPr lang="en-GB" dirty="0" smtClean="0">
                    <a:solidFill>
                      <a:srgbClr val="000000"/>
                    </a:solidFill>
                  </a:rPr>
                  <a:t>The range becomes: 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0</m:t>
                      </m:r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≤</m:t>
                      </m:r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𝑓</m:t>
                      </m:r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(</m:t>
                      </m:r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+1)≤16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59148" y="618021"/>
                <a:ext cx="3600400" cy="2516907"/>
              </a:xfrm>
              <a:prstGeom prst="rect">
                <a:avLst/>
              </a:prstGeom>
              <a:blipFill rotWithShape="1">
                <a:blip r:embed="rId5"/>
                <a:stretch>
                  <a:fillRect t="-242" b="-12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89368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On your whiteboards: </a:t>
            </a:r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6"/>
                <a:ext cx="8291264" cy="4525963"/>
              </a:xfrm>
            </p:spPr>
            <p:txBody>
              <a:bodyPr/>
              <a:lstStyle/>
              <a:p>
                <a:pPr marL="0" indent="0" algn="ctr">
                  <a:buNone/>
                </a:pPr>
                <a:r>
                  <a:rPr lang="en-GB" dirty="0" smtClean="0"/>
                  <a:t>What effect will the transformation: 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GB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GB" b="0" i="1" smtClean="0">
                        <a:latin typeface="Cambria Math"/>
                        <a:ea typeface="Cambria Math"/>
                      </a:rPr>
                      <m:t>→</m:t>
                    </m:r>
                    <m:r>
                      <a:rPr lang="en-GB" b="0" i="1" smtClean="0">
                        <a:latin typeface="Cambria Math"/>
                        <a:ea typeface="Cambria Math"/>
                      </a:rPr>
                      <m:t>𝑓</m:t>
                    </m:r>
                    <m:d>
                      <m:dPr>
                        <m:ctrlPr>
                          <a:rPr lang="en-GB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/>
                            <a:ea typeface="Cambria Math"/>
                          </a:rPr>
                          <m:t>𝑥</m:t>
                        </m:r>
                        <m:r>
                          <a:rPr lang="en-GB" b="0" i="1" smtClean="0">
                            <a:latin typeface="Cambria Math"/>
                            <a:ea typeface="Cambria Math"/>
                          </a:rPr>
                          <m:t>−2</m:t>
                        </m:r>
                      </m:e>
                    </m:d>
                  </m:oMath>
                </a14:m>
                <a:r>
                  <a:rPr lang="en-GB" dirty="0" smtClean="0"/>
                  <a:t>have on the graph of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/>
                      </a:rPr>
                      <m:t>𝑓</m:t>
                    </m:r>
                    <m:r>
                      <a:rPr lang="en-GB" i="1" dirty="0" smtClean="0">
                        <a:latin typeface="Cambria Math"/>
                      </a:rPr>
                      <m:t>(</m:t>
                    </m:r>
                    <m:r>
                      <a:rPr lang="en-GB" i="1" dirty="0" smtClean="0">
                        <a:latin typeface="Cambria Math"/>
                      </a:rPr>
                      <m:t>𝑥</m:t>
                    </m:r>
                    <m:r>
                      <a:rPr lang="en-GB" i="1" dirty="0" smtClean="0">
                        <a:latin typeface="Cambria Math"/>
                      </a:rPr>
                      <m:t>)</m:t>
                    </m:r>
                  </m:oMath>
                </a14:m>
                <a:r>
                  <a:rPr lang="en-GB" dirty="0" smtClean="0"/>
                  <a:t>? </a:t>
                </a:r>
              </a:p>
              <a:p>
                <a:pPr marL="0" indent="0" algn="ctr">
                  <a:buNone/>
                </a:pPr>
                <a:endParaRPr lang="en-GB" dirty="0"/>
              </a:p>
              <a:p>
                <a:pPr marL="0" indent="0" algn="ctr">
                  <a:buNone/>
                </a:pPr>
                <a:r>
                  <a:rPr lang="en-GB" dirty="0" smtClean="0"/>
                  <a:t>A: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GB" i="1" smtClean="0"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GB" i="1" smtClean="0"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GB" b="0" i="1" smtClean="0">
                                  <a:latin typeface="Cambria Math"/>
                                </a:rPr>
                                <m:t>2</m:t>
                              </m:r>
                            </m:e>
                          </m:mr>
                          <m:mr>
                            <m:e>
                              <m:r>
                                <a:rPr lang="en-GB" b="0" i="1" smtClean="0">
                                  <a:latin typeface="Cambria Math"/>
                                </a:rPr>
                                <m:t>0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GB" dirty="0"/>
                  <a:t> </a:t>
                </a:r>
                <a:r>
                  <a:rPr lang="en-GB" dirty="0" smtClean="0"/>
                  <a:t>         B: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GB" i="1"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GB" i="1"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r>
                                <a:rPr lang="en-GB" b="0" i="1" smtClean="0">
                                  <a:latin typeface="Cambria Math"/>
                                </a:rPr>
                                <m:t>−2</m:t>
                              </m:r>
                            </m:e>
                          </m:mr>
                          <m:mr>
                            <m:e>
                              <m:r>
                                <a:rPr lang="en-GB" b="0" i="1" smtClean="0">
                                  <a:latin typeface="Cambria Math"/>
                                </a:rPr>
                                <m:t>   0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GB" dirty="0" smtClean="0"/>
                  <a:t>          C: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GB" i="1"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GB" i="1"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r>
                                <a:rPr lang="en-GB" b="0" i="1" smtClean="0">
                                  <a:latin typeface="Cambria Math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GB" b="0" i="1" smtClean="0">
                                  <a:latin typeface="Cambria Math"/>
                                </a:rPr>
                                <m:t>2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GB" dirty="0"/>
                  <a:t> </a:t>
                </a:r>
                <a:r>
                  <a:rPr lang="en-GB" dirty="0" smtClean="0"/>
                  <a:t>      D: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GB" i="1"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GB" i="1"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r>
                                <a:rPr lang="en-GB" i="1">
                                  <a:latin typeface="Cambria Math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GB" b="0" i="1" smtClean="0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GB" i="1">
                                  <a:latin typeface="Cambria Math"/>
                                </a:rPr>
                                <m:t>2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GB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6"/>
                <a:ext cx="8291264" cy="4525963"/>
              </a:xfrm>
              <a:blipFill rotWithShape="1">
                <a:blip r:embed="rId2"/>
                <a:stretch>
                  <a:fillRect t="-1752" r="-9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24043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On your whiteboards: </a:t>
            </a:r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6"/>
                <a:ext cx="8291264" cy="4525963"/>
              </a:xfrm>
            </p:spPr>
            <p:txBody>
              <a:bodyPr/>
              <a:lstStyle/>
              <a:p>
                <a:pPr marL="0" indent="0" algn="ctr">
                  <a:buNone/>
                </a:pPr>
                <a:r>
                  <a:rPr lang="en-GB" dirty="0" smtClean="0"/>
                  <a:t>What effect will the transformation: 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GB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GB" b="0" i="1" smtClean="0">
                        <a:latin typeface="Cambria Math"/>
                        <a:ea typeface="Cambria Math"/>
                      </a:rPr>
                      <m:t>→</m:t>
                    </m:r>
                    <m:r>
                      <a:rPr lang="en-GB" b="0" i="1" smtClean="0">
                        <a:latin typeface="Cambria Math"/>
                        <a:ea typeface="Cambria Math"/>
                      </a:rPr>
                      <m:t>𝑓</m:t>
                    </m:r>
                    <m:d>
                      <m:dPr>
                        <m:ctrlPr>
                          <a:rPr lang="en-GB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/>
                            <a:ea typeface="Cambria Math"/>
                          </a:rPr>
                          <m:t>𝑥</m:t>
                        </m:r>
                        <m:r>
                          <a:rPr lang="en-GB" b="0" i="1" smtClean="0">
                            <a:latin typeface="Cambria Math"/>
                            <a:ea typeface="Cambria Math"/>
                          </a:rPr>
                          <m:t>−2</m:t>
                        </m:r>
                      </m:e>
                    </m:d>
                  </m:oMath>
                </a14:m>
                <a:r>
                  <a:rPr lang="en-GB" dirty="0" smtClean="0"/>
                  <a:t>have on the graph of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/>
                      </a:rPr>
                      <m:t>𝑓</m:t>
                    </m:r>
                    <m:r>
                      <a:rPr lang="en-GB" i="1" dirty="0" smtClean="0">
                        <a:latin typeface="Cambria Math"/>
                      </a:rPr>
                      <m:t>(</m:t>
                    </m:r>
                    <m:r>
                      <a:rPr lang="en-GB" i="1" dirty="0" smtClean="0">
                        <a:latin typeface="Cambria Math"/>
                      </a:rPr>
                      <m:t>𝑥</m:t>
                    </m:r>
                    <m:r>
                      <a:rPr lang="en-GB" i="1" dirty="0" smtClean="0">
                        <a:latin typeface="Cambria Math"/>
                      </a:rPr>
                      <m:t>)</m:t>
                    </m:r>
                  </m:oMath>
                </a14:m>
                <a:r>
                  <a:rPr lang="en-GB" dirty="0" smtClean="0"/>
                  <a:t>? </a:t>
                </a:r>
              </a:p>
              <a:p>
                <a:pPr marL="0" indent="0" algn="ctr">
                  <a:buNone/>
                </a:pPr>
                <a:endParaRPr lang="en-GB" dirty="0"/>
              </a:p>
              <a:p>
                <a:pPr marL="0" indent="0" algn="ctr">
                  <a:buNone/>
                </a:pPr>
                <a:r>
                  <a:rPr lang="en-GB" dirty="0" smtClean="0"/>
                  <a:t>A: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GB" i="1" smtClean="0"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GB" i="1" smtClean="0"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GB" b="0" i="1" smtClean="0">
                                  <a:latin typeface="Cambria Math"/>
                                </a:rPr>
                                <m:t>2</m:t>
                              </m:r>
                            </m:e>
                          </m:mr>
                          <m:mr>
                            <m:e>
                              <m:r>
                                <a:rPr lang="en-GB" b="0" i="1" smtClean="0">
                                  <a:latin typeface="Cambria Math"/>
                                </a:rPr>
                                <m:t>0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GB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6"/>
                <a:ext cx="8291264" cy="4525963"/>
              </a:xfrm>
              <a:blipFill rotWithShape="1">
                <a:blip r:embed="rId2"/>
                <a:stretch>
                  <a:fillRect t="-1752" r="-9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56093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/>
          <a:lstStyle/>
          <a:p>
            <a:r>
              <a:rPr lang="en-GB" dirty="0" smtClean="0"/>
              <a:t>On your whiteboards: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052736"/>
            <a:ext cx="8363272" cy="4525963"/>
          </a:xfrm>
        </p:spPr>
        <p:txBody>
          <a:bodyPr/>
          <a:lstStyle/>
          <a:p>
            <a:pPr marL="0" indent="0" algn="ctr">
              <a:buNone/>
            </a:pPr>
            <a:r>
              <a:rPr lang="en-GB" sz="2800" dirty="0" smtClean="0"/>
              <a:t>Fill in the box to match the transformation shown</a:t>
            </a:r>
            <a:r>
              <a:rPr lang="en-GB" sz="2800" dirty="0"/>
              <a:t>.</a:t>
            </a:r>
            <a:r>
              <a:rPr lang="en-GB" sz="2800" dirty="0" smtClean="0"/>
              <a:t> </a:t>
            </a:r>
            <a:endParaRPr lang="en-GB" sz="28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6883106" y="4149080"/>
                <a:ext cx="936104" cy="52322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>
                          <a:solidFill>
                            <a:srgbClr val="000000"/>
                          </a:solidFill>
                          <a:latin typeface="Cambria Math"/>
                        </a:rPr>
                        <m:t>(0, 9)</m:t>
                      </m:r>
                    </m:oMath>
                  </m:oMathPara>
                </a14:m>
                <a:endParaRPr lang="en-GB" sz="28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83106" y="4149080"/>
                <a:ext cx="936104" cy="523220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085" y="1713384"/>
            <a:ext cx="7477125" cy="499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/>
              <p:cNvSpPr txBox="1"/>
              <p:nvPr/>
            </p:nvSpPr>
            <p:spPr>
              <a:xfrm>
                <a:off x="7020272" y="4151589"/>
                <a:ext cx="55015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−2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20272" y="4151589"/>
                <a:ext cx="550151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18582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/>
          <a:lstStyle/>
          <a:p>
            <a:r>
              <a:rPr lang="en-GB" dirty="0" smtClean="0"/>
              <a:t>On your whiteboards: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052736"/>
            <a:ext cx="8363272" cy="4525963"/>
          </a:xfrm>
        </p:spPr>
        <p:txBody>
          <a:bodyPr/>
          <a:lstStyle/>
          <a:p>
            <a:pPr marL="0" indent="0" algn="ctr">
              <a:buNone/>
            </a:pPr>
            <a:r>
              <a:rPr lang="en-GB" sz="2800" dirty="0" smtClean="0"/>
              <a:t>Fill in the box to match the transformation shown</a:t>
            </a:r>
            <a:r>
              <a:rPr lang="en-GB" sz="2800" dirty="0"/>
              <a:t>.</a:t>
            </a:r>
            <a:r>
              <a:rPr lang="en-GB" sz="2800" dirty="0" smtClean="0"/>
              <a:t> </a:t>
            </a:r>
            <a:endParaRPr lang="en-GB" sz="28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6883106" y="4149080"/>
                <a:ext cx="936104" cy="52322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>
                          <a:solidFill>
                            <a:srgbClr val="000000"/>
                          </a:solidFill>
                          <a:latin typeface="Cambria Math"/>
                        </a:rPr>
                        <m:t>(0, 9)</m:t>
                      </m:r>
                    </m:oMath>
                  </m:oMathPara>
                </a14:m>
                <a:endParaRPr lang="en-GB" sz="28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83106" y="4149080"/>
                <a:ext cx="936104" cy="523220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/>
              <p:cNvSpPr txBox="1"/>
              <p:nvPr/>
            </p:nvSpPr>
            <p:spPr>
              <a:xfrm>
                <a:off x="7020272" y="4151589"/>
                <a:ext cx="55015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−2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20272" y="4151589"/>
                <a:ext cx="550151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734789"/>
            <a:ext cx="7496175" cy="503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1835696" y="4151589"/>
                <a:ext cx="55015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+4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35696" y="4151589"/>
                <a:ext cx="550151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54881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/>
          <a:lstStyle/>
          <a:p>
            <a:r>
              <a:rPr lang="en-GB" dirty="0" smtClean="0"/>
              <a:t>On your whiteboards: </a:t>
            </a:r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67544" y="1052736"/>
                <a:ext cx="8363272" cy="4525963"/>
              </a:xfrm>
            </p:spPr>
            <p:txBody>
              <a:bodyPr/>
              <a:lstStyle/>
              <a:p>
                <a:pPr marL="0" indent="0" algn="ctr">
                  <a:buNone/>
                </a:pPr>
                <a:r>
                  <a:rPr lang="en-GB" sz="2800" dirty="0" smtClean="0"/>
                  <a:t>The graph shows the function </a:t>
                </a:r>
                <a14:m>
                  <m:oMath xmlns:m="http://schemas.openxmlformats.org/officeDocument/2006/math">
                    <m:r>
                      <a:rPr lang="en-GB" sz="2800" i="1" dirty="0" smtClean="0">
                        <a:latin typeface="Cambria Math"/>
                      </a:rPr>
                      <m:t>𝑓</m:t>
                    </m:r>
                    <m:r>
                      <a:rPr lang="en-GB" sz="2800" i="1" dirty="0" smtClean="0">
                        <a:latin typeface="Cambria Math"/>
                      </a:rPr>
                      <m:t>(</m:t>
                    </m:r>
                    <m:r>
                      <a:rPr lang="en-GB" sz="2800" i="1" dirty="0" smtClean="0">
                        <a:latin typeface="Cambria Math"/>
                      </a:rPr>
                      <m:t>𝑥</m:t>
                    </m:r>
                    <m:r>
                      <a:rPr lang="en-GB" sz="2800" i="1" dirty="0" smtClean="0">
                        <a:latin typeface="Cambria Math"/>
                      </a:rPr>
                      <m:t>)</m:t>
                    </m:r>
                  </m:oMath>
                </a14:m>
                <a:endParaRPr lang="en-GB" sz="2800" dirty="0" smtClean="0"/>
              </a:p>
              <a:p>
                <a:pPr marL="0" indent="0" algn="ctr">
                  <a:buNone/>
                </a:pPr>
                <a:r>
                  <a:rPr lang="en-GB" sz="2800" dirty="0" smtClean="0"/>
                  <a:t>Write the coordinates of the roots of </a:t>
                </a:r>
                <a14:m>
                  <m:oMath xmlns:m="http://schemas.openxmlformats.org/officeDocument/2006/math">
                    <m:r>
                      <a:rPr lang="en-GB" sz="2800" i="1" dirty="0" smtClean="0">
                        <a:latin typeface="Cambria Math"/>
                      </a:rPr>
                      <m:t>𝑓</m:t>
                    </m:r>
                    <m:r>
                      <a:rPr lang="en-GB" sz="2800" i="1" dirty="0" smtClean="0">
                        <a:latin typeface="Cambria Math"/>
                      </a:rPr>
                      <m:t>(</m:t>
                    </m:r>
                    <m:r>
                      <a:rPr lang="en-GB" sz="2800" i="1" dirty="0" smtClean="0">
                        <a:latin typeface="Cambria Math"/>
                      </a:rPr>
                      <m:t>𝑥</m:t>
                    </m:r>
                    <m:r>
                      <a:rPr lang="en-GB" sz="2800" i="1" dirty="0" smtClean="0">
                        <a:latin typeface="Cambria Math"/>
                      </a:rPr>
                      <m:t>+4)</m:t>
                    </m:r>
                  </m:oMath>
                </a14:m>
                <a:endParaRPr lang="en-GB" sz="2800" dirty="0" smtClean="0"/>
              </a:p>
              <a:p>
                <a:pPr marL="0" indent="0" algn="ctr">
                  <a:buNone/>
                </a:pPr>
                <a:endParaRPr lang="en-GB" sz="28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67544" y="1052736"/>
                <a:ext cx="8363272" cy="4525963"/>
              </a:xfrm>
              <a:blipFill rotWithShape="1">
                <a:blip r:embed="rId2"/>
                <a:stretch>
                  <a:fillRect t="-134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2276872"/>
            <a:ext cx="6619875" cy="439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7032" y="2276872"/>
            <a:ext cx="6667500" cy="439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72907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Title: Translating Functions </a:t>
            </a:r>
            <a:endParaRPr lang="en-GB" b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GB" i="1" dirty="0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GB" i="1" dirty="0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GB" i="1" dirty="0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GB" i="1" dirty="0" smtClean="0">
                        <a:latin typeface="Cambria Math"/>
                      </a:rPr>
                      <m:t>+ </m:t>
                    </m:r>
                    <m:r>
                      <a:rPr lang="en-GB" i="1" dirty="0" smtClean="0">
                        <a:latin typeface="Cambria Math"/>
                      </a:rPr>
                      <m:t>𝑎</m:t>
                    </m:r>
                    <m:r>
                      <a:rPr lang="en-GB" i="1" dirty="0" smtClean="0">
                        <a:latin typeface="Cambria Math"/>
                      </a:rPr>
                      <m:t> </m:t>
                    </m:r>
                  </m:oMath>
                </a14:m>
                <a:r>
                  <a:rPr lang="en-GB" dirty="0" smtClean="0"/>
                  <a:t>represents a translation by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GB" i="1" smtClean="0"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GB" i="1" smtClean="0"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GB" b="0" i="1" smtClean="0">
                                  <a:latin typeface="Cambria Math"/>
                                </a:rPr>
                                <m:t>  0 </m:t>
                              </m:r>
                            </m:e>
                          </m:mr>
                          <m:mr>
                            <m:e>
                              <m:r>
                                <a:rPr lang="en-GB" b="0" i="1" smtClean="0">
                                  <a:latin typeface="Cambria Math"/>
                                </a:rPr>
                                <m:t> </m:t>
                              </m:r>
                              <m:r>
                                <a:rPr lang="en-GB" b="0" i="1" smtClean="0">
                                  <a:latin typeface="Cambria Math"/>
                                </a:rPr>
                                <m:t>𝑎</m:t>
                              </m:r>
                              <m:r>
                                <a:rPr lang="en-GB" b="0" i="1" smtClean="0">
                                  <a:latin typeface="Cambria Math"/>
                                </a:rPr>
                                <m:t> 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GB" dirty="0" smtClean="0"/>
              </a:p>
              <a:p>
                <a:pPr marL="0" indent="0">
                  <a:buNone/>
                </a:pPr>
                <a:endParaRPr lang="en-GB" dirty="0" smtClean="0"/>
              </a:p>
              <a:p>
                <a:pPr marL="0" indent="0">
                  <a:buNone/>
                </a:pPr>
                <a:endParaRPr lang="en-GB" dirty="0" smtClean="0"/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GB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/>
                          </a:rPr>
                          <m:t>𝑥</m:t>
                        </m:r>
                        <m:r>
                          <a:rPr lang="en-GB" b="0" i="1" smtClean="0">
                            <a:latin typeface="Cambria Math"/>
                          </a:rPr>
                          <m:t>+</m:t>
                        </m:r>
                        <m:r>
                          <a:rPr lang="en-GB" b="0" i="1" smtClean="0">
                            <a:latin typeface="Cambria Math"/>
                          </a:rPr>
                          <m:t>𝑎</m:t>
                        </m:r>
                      </m:e>
                    </m:d>
                  </m:oMath>
                </a14:m>
                <a:r>
                  <a:rPr lang="en-GB" dirty="0" smtClean="0"/>
                  <a:t> represents a translation by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GB" i="1"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GB" i="1"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r>
                                <a:rPr lang="en-GB" b="0" i="1" smtClean="0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GB" b="0" i="1" smtClean="0">
                                  <a:latin typeface="Cambria Math"/>
                                </a:rPr>
                                <m:t>𝑎</m:t>
                              </m:r>
                            </m:e>
                          </m:mr>
                          <m:mr>
                            <m:e>
                              <m:r>
                                <a:rPr lang="en-GB" b="0" i="1" smtClean="0">
                                  <a:latin typeface="Cambria Math"/>
                                </a:rPr>
                                <m:t>0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GB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/>
          <p:cNvSpPr/>
          <p:nvPr/>
        </p:nvSpPr>
        <p:spPr>
          <a:xfrm>
            <a:off x="7092280" y="1628800"/>
            <a:ext cx="936104" cy="86409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7087804" y="3717032"/>
            <a:ext cx="936104" cy="86409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6542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9383" y="332656"/>
            <a:ext cx="5004063" cy="32960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543912"/>
            <a:ext cx="4281761" cy="3188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51520" y="404664"/>
            <a:ext cx="34563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>
              <a:buAutoNum type="arabicPeriod"/>
            </a:pPr>
            <a:r>
              <a:rPr lang="en-GB" dirty="0" smtClean="0"/>
              <a:t>Match the transformations to the descriptions. </a:t>
            </a:r>
          </a:p>
          <a:p>
            <a:pPr algn="ctr"/>
            <a:r>
              <a:rPr lang="en-GB" dirty="0" smtClean="0"/>
              <a:t>The first one is done for you. </a:t>
            </a:r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/>
              <p:cNvSpPr txBox="1"/>
              <p:nvPr/>
            </p:nvSpPr>
            <p:spPr>
              <a:xfrm>
                <a:off x="4644008" y="3654019"/>
                <a:ext cx="3456384" cy="31731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dirty="0" smtClean="0"/>
                  <a:t>2. On separate axes sketch the graph of the following functions. For each one, state the transformation that has occurred from the original graph. </a:t>
                </a:r>
              </a:p>
              <a:p>
                <a:pPr algn="ctr"/>
                <a:endParaRPr lang="en-GB" dirty="0" smtClean="0"/>
              </a:p>
              <a:p>
                <a:pPr marL="342900" indent="-342900" algn="ctr">
                  <a:buAutoNum type="alphaLcParenBoth"/>
                </a:pPr>
                <a14:m>
                  <m:oMath xmlns:m="http://schemas.openxmlformats.org/officeDocument/2006/math">
                    <m:r>
                      <a:rPr lang="en-GB" i="1" dirty="0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GB" i="1" dirty="0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GB" i="1" dirty="0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GB" i="1" dirty="0" smtClean="0">
                        <a:latin typeface="Cambria Math"/>
                      </a:rPr>
                      <m:t>+</m:t>
                    </m:r>
                    <m:r>
                      <a:rPr lang="en-GB" b="0" i="1" dirty="0" smtClean="0">
                        <a:latin typeface="Cambria Math"/>
                      </a:rPr>
                      <m:t>1</m:t>
                    </m:r>
                  </m:oMath>
                </a14:m>
                <a:endParaRPr lang="en-GB" b="0" i="1" dirty="0" smtClean="0">
                  <a:latin typeface="Cambria Math"/>
                </a:endParaRPr>
              </a:p>
              <a:p>
                <a:pPr marL="342900" indent="-342900" algn="ctr">
                  <a:buAutoNum type="alphaLcParenBoth"/>
                </a:pPr>
                <a14:m>
                  <m:oMath xmlns:m="http://schemas.openxmlformats.org/officeDocument/2006/math">
                    <m:r>
                      <a:rPr lang="en-GB" i="1" dirty="0" smtClean="0">
                        <a:latin typeface="Cambria Math"/>
                      </a:rPr>
                      <m:t>𝑓</m:t>
                    </m:r>
                    <m:r>
                      <a:rPr lang="en-GB" i="1" dirty="0" smtClean="0">
                        <a:latin typeface="Cambria Math"/>
                      </a:rPr>
                      <m:t>(</m:t>
                    </m:r>
                    <m:r>
                      <a:rPr lang="en-GB" i="1" dirty="0" smtClean="0">
                        <a:latin typeface="Cambria Math"/>
                      </a:rPr>
                      <m:t>𝑥</m:t>
                    </m:r>
                    <m:r>
                      <a:rPr lang="en-GB" i="1" dirty="0" smtClean="0">
                        <a:latin typeface="Cambria Math"/>
                      </a:rPr>
                      <m:t>+1) </m:t>
                    </m:r>
                  </m:oMath>
                </a14:m>
                <a:endParaRPr lang="en-GB" dirty="0" smtClean="0"/>
              </a:p>
              <a:p>
                <a:pPr marL="342900" indent="-342900" algn="ctr">
                  <a:buAutoNum type="alphaLcParenBoth"/>
                </a:pPr>
                <a14:m>
                  <m:oMath xmlns:m="http://schemas.openxmlformats.org/officeDocument/2006/math">
                    <m:r>
                      <a:rPr lang="en-GB" i="1" dirty="0" smtClean="0">
                        <a:latin typeface="Cambria Math"/>
                      </a:rPr>
                      <m:t>𝑓</m:t>
                    </m:r>
                    <m:r>
                      <a:rPr lang="en-GB" i="1" dirty="0" smtClean="0">
                        <a:latin typeface="Cambria Math"/>
                      </a:rPr>
                      <m:t>(</m:t>
                    </m:r>
                    <m:r>
                      <a:rPr lang="en-GB" i="1" dirty="0" smtClean="0">
                        <a:latin typeface="Cambria Math"/>
                      </a:rPr>
                      <m:t>𝑥</m:t>
                    </m:r>
                    <m:r>
                      <a:rPr lang="en-GB" i="1" dirty="0" smtClean="0">
                        <a:latin typeface="Cambria Math"/>
                      </a:rPr>
                      <m:t>) – 2 </m:t>
                    </m:r>
                  </m:oMath>
                </a14:m>
                <a:endParaRPr lang="en-GB" dirty="0" smtClean="0"/>
              </a:p>
              <a:p>
                <a:pPr marL="342900" indent="-342900" algn="ctr">
                  <a:buAutoNum type="alphaLcParenBoth"/>
                </a:pPr>
                <a14:m>
                  <m:oMath xmlns:m="http://schemas.openxmlformats.org/officeDocument/2006/math">
                    <m:r>
                      <a:rPr lang="en-GB" i="1" dirty="0" smtClean="0">
                        <a:latin typeface="Cambria Math"/>
                      </a:rPr>
                      <m:t>𝑓</m:t>
                    </m:r>
                    <m:r>
                      <a:rPr lang="en-GB" i="1" dirty="0" smtClean="0">
                        <a:latin typeface="Cambria Math"/>
                      </a:rPr>
                      <m:t>(</m:t>
                    </m:r>
                    <m:r>
                      <a:rPr lang="en-GB" i="1" dirty="0" smtClean="0">
                        <a:latin typeface="Cambria Math"/>
                      </a:rPr>
                      <m:t>𝑥</m:t>
                    </m:r>
                    <m:r>
                      <a:rPr lang="en-GB" i="1" dirty="0" smtClean="0">
                        <a:latin typeface="Cambria Math"/>
                      </a:rPr>
                      <m:t>−2)</m:t>
                    </m:r>
                  </m:oMath>
                </a14:m>
                <a:endParaRPr lang="en-GB" dirty="0"/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4008" y="3654019"/>
                <a:ext cx="3456384" cy="3173113"/>
              </a:xfrm>
              <a:prstGeom prst="rect">
                <a:avLst/>
              </a:prstGeom>
              <a:blipFill rotWithShape="1">
                <a:blip r:embed="rId4"/>
                <a:stretch>
                  <a:fillRect l="-1058" t="-960" r="-1940" b="-172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86071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Mark your work </a:t>
            </a:r>
            <a:endParaRPr lang="en-GB" dirty="0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12776"/>
            <a:ext cx="4061189" cy="2880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1340768"/>
            <a:ext cx="2238375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2472" y="1340768"/>
            <a:ext cx="2171700" cy="193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2832" y="3429000"/>
            <a:ext cx="2066925" cy="186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6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2472" y="3422217"/>
            <a:ext cx="2171700" cy="200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5131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.xml><?xml version="1.0" encoding="utf-8"?>
<a:theme xmlns:a="http://schemas.openxmlformats.org/drawingml/2006/main" name="1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3.xml><?xml version="1.0" encoding="utf-8"?>
<a:theme xmlns:a="http://schemas.openxmlformats.org/drawingml/2006/main" name="2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4.xml><?xml version="1.0" encoding="utf-8"?>
<a:theme xmlns:a="http://schemas.openxmlformats.org/drawingml/2006/main" name="3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5.xml><?xml version="1.0" encoding="utf-8"?>
<a:theme xmlns:a="http://schemas.openxmlformats.org/drawingml/2006/main" name="1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6.xml><?xml version="1.0" encoding="utf-8"?>
<a:theme xmlns:a="http://schemas.openxmlformats.org/drawingml/2006/main" name="4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7.xml><?xml version="1.0" encoding="utf-8"?>
<a:theme xmlns:a="http://schemas.openxmlformats.org/drawingml/2006/main" name="5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8.xml><?xml version="1.0" encoding="utf-8"?>
<a:theme xmlns:a="http://schemas.openxmlformats.org/drawingml/2006/main" name="6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9.xml><?xml version="1.0" encoding="utf-8"?>
<a:theme xmlns:a="http://schemas.openxmlformats.org/drawingml/2006/main" name="2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0.xml><?xml version="1.0" encoding="utf-8"?>
<a:theme xmlns:a="http://schemas.openxmlformats.org/drawingml/2006/main" name="7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1.xml><?xml version="1.0" encoding="utf-8"?>
<a:theme xmlns:a="http://schemas.openxmlformats.org/drawingml/2006/main" name="8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2.xml><?xml version="1.0" encoding="utf-8"?>
<a:theme xmlns:a="http://schemas.openxmlformats.org/drawingml/2006/main" name="9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3.xml><?xml version="1.0" encoding="utf-8"?>
<a:theme xmlns:a="http://schemas.openxmlformats.org/drawingml/2006/main" name="3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Archway</Template>
  <TotalTime>107</TotalTime>
  <Words>1303</Words>
  <Application>Microsoft Office PowerPoint</Application>
  <PresentationFormat>On-screen Show (4:3)</PresentationFormat>
  <Paragraphs>374</Paragraphs>
  <Slides>32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13</vt:i4>
      </vt:variant>
      <vt:variant>
        <vt:lpstr>Slide Titles</vt:lpstr>
      </vt:variant>
      <vt:variant>
        <vt:i4>32</vt:i4>
      </vt:variant>
    </vt:vector>
  </HeadingPairs>
  <TitlesOfParts>
    <vt:vector size="45" baseType="lpstr">
      <vt:lpstr>Archway</vt:lpstr>
      <vt:lpstr>1_ArchwayMaster</vt:lpstr>
      <vt:lpstr>2_ArchwayMaster</vt:lpstr>
      <vt:lpstr>3_ArchwayMaster</vt:lpstr>
      <vt:lpstr>1_Archway PPT</vt:lpstr>
      <vt:lpstr>4_ArchwayMaster</vt:lpstr>
      <vt:lpstr>5_ArchwayMaster</vt:lpstr>
      <vt:lpstr>6_ArchwayMaster</vt:lpstr>
      <vt:lpstr>2_Archway PPT</vt:lpstr>
      <vt:lpstr>7_ArchwayMaster</vt:lpstr>
      <vt:lpstr>8_ArchwayMaster</vt:lpstr>
      <vt:lpstr>9_ArchwayMaster</vt:lpstr>
      <vt:lpstr>3_Archway PPT</vt:lpstr>
      <vt:lpstr>PowerPoint Presentation</vt:lpstr>
      <vt:lpstr>The equation y= x^2  can be written as f(x)=x^2</vt:lpstr>
      <vt:lpstr>On your whiteboards: </vt:lpstr>
      <vt:lpstr>On your whiteboards: </vt:lpstr>
      <vt:lpstr>PowerPoint Presentation</vt:lpstr>
      <vt:lpstr>On your whiteboards: </vt:lpstr>
      <vt:lpstr>On your whiteboards: </vt:lpstr>
      <vt:lpstr>PowerPoint Presentation</vt:lpstr>
      <vt:lpstr>On your whiteboards: </vt:lpstr>
      <vt:lpstr>On your whiteboards: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On your whiteboards: </vt:lpstr>
      <vt:lpstr>On your whiteboards: </vt:lpstr>
      <vt:lpstr>On your whiteboards: </vt:lpstr>
      <vt:lpstr>On your whiteboards: </vt:lpstr>
      <vt:lpstr>PowerPoint Presentation</vt:lpstr>
      <vt:lpstr>PowerPoint Presentation</vt:lpstr>
      <vt:lpstr>PowerPoint Presentation</vt:lpstr>
      <vt:lpstr>On your whiteboards: </vt:lpstr>
      <vt:lpstr>On your whiteboards: </vt:lpstr>
      <vt:lpstr>On your whiteboards: </vt:lpstr>
      <vt:lpstr>On your whiteboards: </vt:lpstr>
      <vt:lpstr>On your whiteboards: </vt:lpstr>
      <vt:lpstr>Title: Translating Functions </vt:lpstr>
      <vt:lpstr>PowerPoint Presentation</vt:lpstr>
      <vt:lpstr>Mark your work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equation y= x^2  can be written as f(x)=x^2</dc:title>
  <dc:creator>Elder, L</dc:creator>
  <cp:lastModifiedBy>Elder, L</cp:lastModifiedBy>
  <cp:revision>11</cp:revision>
  <dcterms:created xsi:type="dcterms:W3CDTF">2019-06-02T18:01:45Z</dcterms:created>
  <dcterms:modified xsi:type="dcterms:W3CDTF">2019-06-02T19:49:43Z</dcterms:modified>
</cp:coreProperties>
</file>