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7"/>
  </p:notesMasterIdLst>
  <p:sldIdLst>
    <p:sldId id="265" r:id="rId14"/>
    <p:sldId id="259" r:id="rId15"/>
    <p:sldId id="266" r:id="rId16"/>
    <p:sldId id="262" r:id="rId17"/>
    <p:sldId id="292" r:id="rId18"/>
    <p:sldId id="293" r:id="rId19"/>
    <p:sldId id="294" r:id="rId20"/>
    <p:sldId id="295" r:id="rId21"/>
    <p:sldId id="296" r:id="rId22"/>
    <p:sldId id="297" r:id="rId23"/>
    <p:sldId id="257" r:id="rId24"/>
    <p:sldId id="299" r:id="rId25"/>
    <p:sldId id="298" r:id="rId26"/>
    <p:sldId id="300" r:id="rId27"/>
    <p:sldId id="301" r:id="rId28"/>
    <p:sldId id="276" r:id="rId29"/>
    <p:sldId id="277" r:id="rId30"/>
    <p:sldId id="302" r:id="rId31"/>
    <p:sldId id="303" r:id="rId32"/>
    <p:sldId id="304" r:id="rId33"/>
    <p:sldId id="305" r:id="rId34"/>
    <p:sldId id="306" r:id="rId35"/>
    <p:sldId id="30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1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87892-20AA-4B67-956F-06B7DF3416B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2DC82-186A-44C6-9B2A-9CD39CAF15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0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out these axes and put in plastic wallets </a:t>
            </a:r>
            <a:r>
              <a:rPr lang="en-GB" baseline="0" dirty="0" smtClean="0"/>
              <a:t>(using these from the previous lesson)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8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5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Independent</a:t>
            </a:r>
            <a:r>
              <a:rPr lang="en-GB" baseline="0" dirty="0" smtClean="0"/>
              <a:t> Practice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622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DC82-186A-44C6-9B2A-9CD39CAF152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56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2ABE822-62CC-43DA-BAB7-21FACBBA6F91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05/06/2019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968552" cy="513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3946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394665"/>
                  </p:ext>
                </p:extLst>
              </p:nvPr>
            </p:nvGraphicFramePr>
            <p:xfrm>
              <a:off x="827584" y="5517232"/>
              <a:ext cx="6816080" cy="111252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  <a:gridCol w="85201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714" r="-6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714" r="-5985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2158" r="-502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r="-3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000" r="-2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r="-19928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4317" r="-1007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99286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309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666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82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7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72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7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/>
                        </a:rPr>
                        <m:t>35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85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(−5)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1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(−5)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4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7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72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−5</m:t>
                          </m:r>
                          <m:r>
                            <a:rPr lang="en-GB" sz="72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7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/>
                        </a:rPr>
                        <m:t>35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08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0" smtClean="0">
                        <a:latin typeface="Cambria Math"/>
                      </a:rPr>
                      <m:t>−</m:t>
                    </m:r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683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+10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0" smtClean="0">
                        <a:latin typeface="Cambria Math"/>
                      </a:rPr>
                      <m:t>−</m:t>
                    </m:r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(5)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3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/>
                        </a:rPr>
                        <m:t>−</m:t>
                      </m:r>
                      <m:r>
                        <a:rPr lang="en-GB" sz="6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6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6600" b="0" i="1" smtClean="0">
                          <a:latin typeface="Cambria Math"/>
                        </a:rPr>
                        <m:t>=</m:t>
                      </m:r>
                      <m:r>
                        <a:rPr lang="en-GB" sz="6600" b="0" i="1" smtClean="0">
                          <a:latin typeface="Cambria Math"/>
                        </a:rPr>
                        <m:t>−(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latin typeface="Cambria Math"/>
                        </a:rPr>
                        <m:t>+10)</m:t>
                      </m:r>
                    </m:oMath>
                  </m:oMathPara>
                </a14:m>
                <a:endParaRPr lang="en-GB" sz="66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/>
                        </a:rPr>
                        <m:t>−</m:t>
                      </m:r>
                      <m:r>
                        <a:rPr lang="en-GB" sz="6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6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6600" i="1">
                          <a:latin typeface="Cambria Math"/>
                        </a:rPr>
                        <m:t>=</m:t>
                      </m:r>
                      <m:r>
                        <a:rPr lang="en-GB" sz="6600" b="0" i="1" smtClean="0">
                          <a:latin typeface="Cambria Math"/>
                        </a:rPr>
                        <m:t>−(</m:t>
                      </m:r>
                      <m:sSup>
                        <m:sSupPr>
                          <m:ctrlPr>
                            <a:rPr lang="en-GB" sz="6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66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latin typeface="Cambria Math"/>
                        </a:rPr>
                        <m:t>+10)</m:t>
                      </m:r>
                    </m:oMath>
                  </m:oMathPara>
                </a14:m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/>
                        </a:rPr>
                        <m:t>−35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05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00192" y="476672"/>
                <a:ext cx="25922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 smtClean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 smtClean="0"/>
                  <a:t>Draw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r>
                      <a:rPr lang="en-GB" sz="2800" b="0" i="1" smtClean="0">
                        <a:latin typeface="Cambria Math"/>
                      </a:rPr>
                      <m:t>(−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800" dirty="0" smtClean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 smtClean="0"/>
                  <a:t>for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−3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≤3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76672"/>
                <a:ext cx="2592288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2582" b="-5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3645895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3645895"/>
                  </p:ext>
                </p:extLst>
              </p:nvPr>
            </p:nvGraphicFramePr>
            <p:xfrm>
              <a:off x="1187624" y="594928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7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6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7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6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1331640" y="692696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Multiply 7"/>
          <p:cNvSpPr/>
          <p:nvPr/>
        </p:nvSpPr>
        <p:spPr>
          <a:xfrm>
            <a:off x="1857299" y="3352481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Multiply 8"/>
          <p:cNvSpPr/>
          <p:nvPr/>
        </p:nvSpPr>
        <p:spPr>
          <a:xfrm>
            <a:off x="2411760" y="49411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Multiply 9"/>
          <p:cNvSpPr/>
          <p:nvPr/>
        </p:nvSpPr>
        <p:spPr>
          <a:xfrm>
            <a:off x="2915816" y="5445224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Multiply 10"/>
          <p:cNvSpPr/>
          <p:nvPr/>
        </p:nvSpPr>
        <p:spPr>
          <a:xfrm>
            <a:off x="3481295" y="49244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ultiply 11"/>
          <p:cNvSpPr/>
          <p:nvPr/>
        </p:nvSpPr>
        <p:spPr>
          <a:xfrm>
            <a:off x="3995936" y="3345007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Multiply 12"/>
          <p:cNvSpPr/>
          <p:nvPr/>
        </p:nvSpPr>
        <p:spPr>
          <a:xfrm>
            <a:off x="4499992" y="69445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385455" y="785091"/>
            <a:ext cx="3195781" cy="4765964"/>
          </a:xfrm>
          <a:custGeom>
            <a:avLst/>
            <a:gdLst>
              <a:gd name="connsiteX0" fmla="*/ 0 w 3195781"/>
              <a:gd name="connsiteY0" fmla="*/ 0 h 4765964"/>
              <a:gd name="connsiteX1" fmla="*/ 535709 w 3195781"/>
              <a:gd name="connsiteY1" fmla="*/ 2660073 h 4765964"/>
              <a:gd name="connsiteX2" fmla="*/ 1089890 w 3195781"/>
              <a:gd name="connsiteY2" fmla="*/ 4248727 h 4765964"/>
              <a:gd name="connsiteX3" fmla="*/ 1616363 w 3195781"/>
              <a:gd name="connsiteY3" fmla="*/ 4765964 h 4765964"/>
              <a:gd name="connsiteX4" fmla="*/ 2170545 w 3195781"/>
              <a:gd name="connsiteY4" fmla="*/ 4248727 h 4765964"/>
              <a:gd name="connsiteX5" fmla="*/ 2687781 w 3195781"/>
              <a:gd name="connsiteY5" fmla="*/ 2660073 h 4765964"/>
              <a:gd name="connsiteX6" fmla="*/ 3186545 w 3195781"/>
              <a:gd name="connsiteY6" fmla="*/ 9236 h 4765964"/>
              <a:gd name="connsiteX7" fmla="*/ 3186545 w 3195781"/>
              <a:gd name="connsiteY7" fmla="*/ 9236 h 4765964"/>
              <a:gd name="connsiteX8" fmla="*/ 3186545 w 3195781"/>
              <a:gd name="connsiteY8" fmla="*/ 9236 h 4765964"/>
              <a:gd name="connsiteX9" fmla="*/ 3186545 w 3195781"/>
              <a:gd name="connsiteY9" fmla="*/ 9236 h 4765964"/>
              <a:gd name="connsiteX10" fmla="*/ 3195781 w 3195781"/>
              <a:gd name="connsiteY10" fmla="*/ 9236 h 476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5781" h="4765964">
                <a:moveTo>
                  <a:pt x="0" y="0"/>
                </a:moveTo>
                <a:cubicBezTo>
                  <a:pt x="177030" y="975976"/>
                  <a:pt x="354061" y="1951952"/>
                  <a:pt x="535709" y="2660073"/>
                </a:cubicBezTo>
                <a:cubicBezTo>
                  <a:pt x="717357" y="3368194"/>
                  <a:pt x="909781" y="3897745"/>
                  <a:pt x="1089890" y="4248727"/>
                </a:cubicBezTo>
                <a:cubicBezTo>
                  <a:pt x="1269999" y="4599709"/>
                  <a:pt x="1436254" y="4765964"/>
                  <a:pt x="1616363" y="4765964"/>
                </a:cubicBezTo>
                <a:cubicBezTo>
                  <a:pt x="1796472" y="4765964"/>
                  <a:pt x="1991975" y="4599709"/>
                  <a:pt x="2170545" y="4248727"/>
                </a:cubicBezTo>
                <a:cubicBezTo>
                  <a:pt x="2349115" y="3897745"/>
                  <a:pt x="2518448" y="3366655"/>
                  <a:pt x="2687781" y="2660073"/>
                </a:cubicBezTo>
                <a:cubicBezTo>
                  <a:pt x="2857114" y="1953491"/>
                  <a:pt x="3186545" y="9236"/>
                  <a:pt x="3186545" y="9236"/>
                </a:cubicBezTo>
                <a:lnTo>
                  <a:pt x="3186545" y="9236"/>
                </a:lnTo>
                <a:lnTo>
                  <a:pt x="3186545" y="9236"/>
                </a:lnTo>
                <a:lnTo>
                  <a:pt x="3186545" y="9236"/>
                </a:lnTo>
                <a:lnTo>
                  <a:pt x="3195781" y="923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331640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6003283"/>
                <a:ext cx="471844" cy="2880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101146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146" y="6003283"/>
                <a:ext cx="471844" cy="288032"/>
              </a:xfrm>
              <a:prstGeom prst="rect">
                <a:avLst/>
              </a:prstGeom>
              <a:blipFill rotWithShape="1"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911765" y="5998602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765" y="5998602"/>
                <a:ext cx="471844" cy="288032"/>
              </a:xfrm>
              <a:prstGeom prst="rect">
                <a:avLst/>
              </a:prstGeom>
              <a:blipFill rotWithShape="1">
                <a:blip r:embed="rId8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3668108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108" y="6003283"/>
                <a:ext cx="471844" cy="288032"/>
              </a:xfrm>
              <a:prstGeom prst="rect">
                <a:avLst/>
              </a:prstGeom>
              <a:blipFill rotWithShape="1">
                <a:blip r:embed="rId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4408086" y="6011667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086" y="6011667"/>
                <a:ext cx="471844" cy="288032"/>
              </a:xfrm>
              <a:prstGeom prst="rect">
                <a:avLst/>
              </a:prstGeom>
              <a:blipFill rotWithShape="1">
                <a:blip r:embed="rId10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5148064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003283"/>
                <a:ext cx="471844" cy="288032"/>
              </a:xfrm>
              <a:prstGeom prst="rect">
                <a:avLst/>
              </a:prstGeom>
              <a:blipFill rotWithShape="1">
                <a:blip r:embed="rId1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5931864" y="5998602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864" y="5998602"/>
                <a:ext cx="471844" cy="288032"/>
              </a:xfrm>
              <a:prstGeom prst="rect">
                <a:avLst/>
              </a:prstGeom>
              <a:blipFill rotWithShape="1">
                <a:blip r:embed="rId12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6660232" y="6011667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6011667"/>
                <a:ext cx="471844" cy="288032"/>
              </a:xfrm>
              <a:prstGeom prst="rect">
                <a:avLst/>
              </a:prstGeom>
              <a:blipFill rotWithShape="1">
                <a:blip r:embed="rId13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101146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911765" y="6403635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73102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25718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48064" y="6389359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918887" y="6403635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60232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3267" y="3861048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What do you notice?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5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7" grpId="0" animBg="1"/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64" y="214858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598931" y="476672"/>
                <a:ext cx="3272572" cy="273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4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:endParaRPr lang="en-GB" sz="24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𝐷𝑟𝑎𝑤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𝑡h𝑒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𝑔𝑟𝑎𝑝h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</m:oMath>
                  </m:oMathPara>
                </a14:m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i="1" dirty="0">
                    <a:solidFill>
                      <a:srgbClr val="000000"/>
                    </a:solidFill>
                  </a:rPr>
                  <a:t>for</a:t>
                </a:r>
                <a:r>
                  <a:rPr lang="en-GB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≤4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31" y="476672"/>
                <a:ext cx="3272572" cy="2739211"/>
              </a:xfrm>
              <a:prstGeom prst="rect">
                <a:avLst/>
              </a:prstGeom>
              <a:blipFill rotWithShape="1">
                <a:blip r:embed="rId4"/>
                <a:stretch>
                  <a:fillRect b="-5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8630264"/>
                  </p:ext>
                </p:extLst>
              </p:nvPr>
            </p:nvGraphicFramePr>
            <p:xfrm>
              <a:off x="1187624" y="5949280"/>
              <a:ext cx="4572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8630264"/>
                  </p:ext>
                </p:extLst>
              </p:nvPr>
            </p:nvGraphicFramePr>
            <p:xfrm>
              <a:off x="1187624" y="5949280"/>
              <a:ext cx="4572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2894160" y="2148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3409287" y="28357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3980786" y="4437112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4499676" y="492749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5017026" y="4437112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83932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94160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25311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08086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213099" y="6366148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955851" y="308344"/>
            <a:ext cx="2158409" cy="4742406"/>
          </a:xfrm>
          <a:custGeom>
            <a:avLst/>
            <a:gdLst>
              <a:gd name="connsiteX0" fmla="*/ 0 w 2158409"/>
              <a:gd name="connsiteY0" fmla="*/ 0 h 4742406"/>
              <a:gd name="connsiteX1" fmla="*/ 510363 w 2158409"/>
              <a:gd name="connsiteY1" fmla="*/ 2636875 h 4742406"/>
              <a:gd name="connsiteX2" fmla="*/ 1105786 w 2158409"/>
              <a:gd name="connsiteY2" fmla="*/ 4274289 h 4742406"/>
              <a:gd name="connsiteX3" fmla="*/ 1637414 w 2158409"/>
              <a:gd name="connsiteY3" fmla="*/ 4742121 h 4742406"/>
              <a:gd name="connsiteX4" fmla="*/ 2158409 w 2158409"/>
              <a:gd name="connsiteY4" fmla="*/ 4231758 h 4742406"/>
              <a:gd name="connsiteX5" fmla="*/ 2158409 w 2158409"/>
              <a:gd name="connsiteY5" fmla="*/ 4231758 h 474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8409" h="4742406">
                <a:moveTo>
                  <a:pt x="0" y="0"/>
                </a:moveTo>
                <a:cubicBezTo>
                  <a:pt x="163032" y="962247"/>
                  <a:pt x="326065" y="1924494"/>
                  <a:pt x="510363" y="2636875"/>
                </a:cubicBezTo>
                <a:cubicBezTo>
                  <a:pt x="694661" y="3349256"/>
                  <a:pt x="917944" y="3923415"/>
                  <a:pt x="1105786" y="4274289"/>
                </a:cubicBezTo>
                <a:cubicBezTo>
                  <a:pt x="1293628" y="4625163"/>
                  <a:pt x="1461977" y="4749209"/>
                  <a:pt x="1637414" y="4742121"/>
                </a:cubicBezTo>
                <a:cubicBezTo>
                  <a:pt x="1812851" y="4735033"/>
                  <a:pt x="2158409" y="4231758"/>
                  <a:pt x="2158409" y="4231758"/>
                </a:cubicBezTo>
                <a:lnTo>
                  <a:pt x="2158409" y="423175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9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64" y="214858"/>
            <a:ext cx="5472608" cy="565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598931" y="476672"/>
                <a:ext cx="3272572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+10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Now draw the graph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(−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i="1" dirty="0">
                    <a:solidFill>
                      <a:srgbClr val="000000"/>
                    </a:solidFill>
                  </a:rPr>
                  <a:t>for</a:t>
                </a:r>
                <a:r>
                  <a:rPr lang="en-GB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≤4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31" y="476672"/>
                <a:ext cx="3272572" cy="3170099"/>
              </a:xfrm>
              <a:prstGeom prst="rect">
                <a:avLst/>
              </a:prstGeom>
              <a:blipFill rotWithShape="1">
                <a:blip r:embed="rId4"/>
                <a:stretch>
                  <a:fillRect l="-2607" r="-5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388288"/>
                  </p:ext>
                </p:extLst>
              </p:nvPr>
            </p:nvGraphicFramePr>
            <p:xfrm>
              <a:off x="1187624" y="5949280"/>
              <a:ext cx="4572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388288"/>
                  </p:ext>
                </p:extLst>
              </p:nvPr>
            </p:nvGraphicFramePr>
            <p:xfrm>
              <a:off x="1187624" y="5949280"/>
              <a:ext cx="4572000" cy="7416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639" r="-5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639" r="-4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639" r="-3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639" r="-2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639" r="-1000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639" b="-11311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1639" r="-5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00" t="-101639" r="-4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800" t="-101639" r="-3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800" t="-101639" r="-2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800" t="-101639" r="-1000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0800" t="-101639" b="-1311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Multiply 5"/>
          <p:cNvSpPr/>
          <p:nvPr/>
        </p:nvSpPr>
        <p:spPr>
          <a:xfrm>
            <a:off x="2894160" y="21485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2390892" y="2835768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1870653" y="442306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1331640" y="4927499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775086" y="4403415"/>
            <a:ext cx="144016" cy="21602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83932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72579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90609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335762" y="6369301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24351" y="6386867"/>
            <a:ext cx="4718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965942" y="298127"/>
            <a:ext cx="2158409" cy="4742406"/>
          </a:xfrm>
          <a:custGeom>
            <a:avLst/>
            <a:gdLst>
              <a:gd name="connsiteX0" fmla="*/ 0 w 2158409"/>
              <a:gd name="connsiteY0" fmla="*/ 0 h 4742406"/>
              <a:gd name="connsiteX1" fmla="*/ 510363 w 2158409"/>
              <a:gd name="connsiteY1" fmla="*/ 2636875 h 4742406"/>
              <a:gd name="connsiteX2" fmla="*/ 1105786 w 2158409"/>
              <a:gd name="connsiteY2" fmla="*/ 4274289 h 4742406"/>
              <a:gd name="connsiteX3" fmla="*/ 1637414 w 2158409"/>
              <a:gd name="connsiteY3" fmla="*/ 4742121 h 4742406"/>
              <a:gd name="connsiteX4" fmla="*/ 2158409 w 2158409"/>
              <a:gd name="connsiteY4" fmla="*/ 4231758 h 4742406"/>
              <a:gd name="connsiteX5" fmla="*/ 2158409 w 2158409"/>
              <a:gd name="connsiteY5" fmla="*/ 4231758 h 474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8409" h="4742406">
                <a:moveTo>
                  <a:pt x="0" y="0"/>
                </a:moveTo>
                <a:cubicBezTo>
                  <a:pt x="163032" y="962247"/>
                  <a:pt x="326065" y="1924494"/>
                  <a:pt x="510363" y="2636875"/>
                </a:cubicBezTo>
                <a:cubicBezTo>
                  <a:pt x="694661" y="3349256"/>
                  <a:pt x="917944" y="3923415"/>
                  <a:pt x="1105786" y="4274289"/>
                </a:cubicBezTo>
                <a:cubicBezTo>
                  <a:pt x="1293628" y="4625163"/>
                  <a:pt x="1461977" y="4749209"/>
                  <a:pt x="1637414" y="4742121"/>
                </a:cubicBezTo>
                <a:cubicBezTo>
                  <a:pt x="1812851" y="4735033"/>
                  <a:pt x="2158409" y="4231758"/>
                  <a:pt x="2158409" y="4231758"/>
                </a:cubicBezTo>
                <a:lnTo>
                  <a:pt x="2158409" y="423175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1331640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6003283"/>
                <a:ext cx="471844" cy="2880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79881" y="6003283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881" y="6003283"/>
                <a:ext cx="471844" cy="288032"/>
              </a:xfrm>
              <a:prstGeom prst="rect">
                <a:avLst/>
              </a:prstGeom>
              <a:blipFill rotWithShape="1"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2894160" y="5999171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160" y="5999171"/>
                <a:ext cx="471844" cy="288032"/>
              </a:xfrm>
              <a:prstGeom prst="rect">
                <a:avLst/>
              </a:prstGeom>
              <a:blipFill rotWithShape="1">
                <a:blip r:embed="rId8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3590609" y="5999171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609" y="5999171"/>
                <a:ext cx="471844" cy="288032"/>
              </a:xfrm>
              <a:prstGeom prst="rect">
                <a:avLst/>
              </a:prstGeom>
              <a:blipFill rotWithShape="1">
                <a:blip r:embed="rId9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4335762" y="5999171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762" y="5999171"/>
                <a:ext cx="471844" cy="288032"/>
              </a:xfrm>
              <a:prstGeom prst="rect">
                <a:avLst/>
              </a:prstGeom>
              <a:blipFill rotWithShape="1">
                <a:blip r:embed="rId10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5124351" y="5999171"/>
                <a:ext cx="4718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51" y="5999171"/>
                <a:ext cx="471844" cy="288032"/>
              </a:xfrm>
              <a:prstGeom prst="rect">
                <a:avLst/>
              </a:prstGeom>
              <a:blipFill rotWithShape="1">
                <a:blip r:embed="rId11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 36"/>
          <p:cNvSpPr/>
          <p:nvPr/>
        </p:nvSpPr>
        <p:spPr>
          <a:xfrm>
            <a:off x="839972" y="308344"/>
            <a:ext cx="2126512" cy="4720856"/>
          </a:xfrm>
          <a:custGeom>
            <a:avLst/>
            <a:gdLst>
              <a:gd name="connsiteX0" fmla="*/ 2126512 w 2126512"/>
              <a:gd name="connsiteY0" fmla="*/ 0 h 4720856"/>
              <a:gd name="connsiteX1" fmla="*/ 1626781 w 2126512"/>
              <a:gd name="connsiteY1" fmla="*/ 2636875 h 4720856"/>
              <a:gd name="connsiteX2" fmla="*/ 1105786 w 2126512"/>
              <a:gd name="connsiteY2" fmla="*/ 4210493 h 4720856"/>
              <a:gd name="connsiteX3" fmla="*/ 563526 w 2126512"/>
              <a:gd name="connsiteY3" fmla="*/ 4720856 h 4720856"/>
              <a:gd name="connsiteX4" fmla="*/ 0 w 2126512"/>
              <a:gd name="connsiteY4" fmla="*/ 4210493 h 4720856"/>
              <a:gd name="connsiteX5" fmla="*/ 0 w 2126512"/>
              <a:gd name="connsiteY5" fmla="*/ 4210493 h 472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6512" h="4720856">
                <a:moveTo>
                  <a:pt x="2126512" y="0"/>
                </a:moveTo>
                <a:cubicBezTo>
                  <a:pt x="1961707" y="967563"/>
                  <a:pt x="1796902" y="1935126"/>
                  <a:pt x="1626781" y="2636875"/>
                </a:cubicBezTo>
                <a:cubicBezTo>
                  <a:pt x="1456660" y="3338624"/>
                  <a:pt x="1282995" y="3863163"/>
                  <a:pt x="1105786" y="4210493"/>
                </a:cubicBezTo>
                <a:cubicBezTo>
                  <a:pt x="928577" y="4557823"/>
                  <a:pt x="747824" y="4720856"/>
                  <a:pt x="563526" y="4720856"/>
                </a:cubicBezTo>
                <a:cubicBezTo>
                  <a:pt x="379228" y="4720856"/>
                  <a:pt x="0" y="4210493"/>
                  <a:pt x="0" y="4210493"/>
                </a:cubicBezTo>
                <a:lnTo>
                  <a:pt x="0" y="4210493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153267" y="3861048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What do you notice?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2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Title: </a:t>
            </a:r>
            <a:r>
              <a:rPr lang="en-GB" b="1" dirty="0" smtClean="0"/>
              <a:t>Reflecting </a:t>
            </a:r>
            <a:r>
              <a:rPr lang="en-GB" b="1" dirty="0" smtClean="0"/>
              <a:t>Functions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GB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represents a </a:t>
                </a:r>
                <a:r>
                  <a:rPr lang="en-GB" dirty="0" smtClean="0"/>
                  <a:t>reflection of the original function in the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−</m:t>
                    </m:r>
                    <m:r>
                      <a:rPr lang="en-GB" i="1" dirty="0" smtClean="0">
                        <a:latin typeface="Cambria Math"/>
                      </a:rPr>
                      <m:t>𝑎𝑥𝑖𝑠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</m:t>
                    </m:r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 smtClean="0"/>
                  <a:t> represents </a:t>
                </a:r>
                <a:r>
                  <a:rPr lang="en-GB" dirty="0" smtClean="0"/>
                  <a:t>a reflection </a:t>
                </a:r>
                <a:r>
                  <a:rPr lang="en-GB" dirty="0" smtClean="0"/>
                  <a:t>of the original function in the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–</m:t>
                    </m:r>
                    <m:r>
                      <a:rPr lang="en-GB" i="1" dirty="0" smtClean="0">
                        <a:latin typeface="Cambria Math"/>
                      </a:rPr>
                      <m:t>𝑎𝑥𝑖𝑠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131840" y="2132856"/>
            <a:ext cx="1800200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55964" y="4425928"/>
            <a:ext cx="1800200" cy="6413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3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and som</a:t>
                </a:r>
                <a:r>
                  <a:rPr lang="en-GB" sz="2800" dirty="0" smtClean="0"/>
                  <a:t>e transformations are shown.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Which represents </a:t>
                </a:r>
                <a14:m>
                  <m:oMath xmlns:m="http://schemas.openxmlformats.org/officeDocument/2006/math">
                    <m:r>
                      <a:rPr lang="en-GB" sz="2800" b="0" i="0" dirty="0" smtClean="0">
                        <a:latin typeface="Cambria Math"/>
                      </a:rPr>
                      <m:t>−</m:t>
                    </m:r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)? 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  <a:blipFill rotWithShape="1">
                <a:blip r:embed="rId2"/>
                <a:stretch>
                  <a:fillRect t="-1348" r="-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4899385" cy="41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17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and som</a:t>
                </a:r>
                <a:r>
                  <a:rPr lang="en-GB" sz="2800" dirty="0" smtClean="0"/>
                  <a:t>e transformations are shown.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Which represents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(−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)? 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3682752" cy="4525963"/>
              </a:xfrm>
              <a:blipFill rotWithShape="1">
                <a:blip r:embed="rId2"/>
                <a:stretch>
                  <a:fillRect t="-1348" r="-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4677618" cy="331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3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is shown.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Sketch the graph of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/>
                      </a:rPr>
                      <m:t>−</m:t>
                    </m:r>
                    <m:r>
                      <a:rPr lang="en-GB" i="1" dirty="0">
                        <a:latin typeface="Cambria Math"/>
                      </a:rPr>
                      <m:t>𝑓</m:t>
                    </m:r>
                    <m:r>
                      <a:rPr lang="en-GB" i="1" dirty="0">
                        <a:latin typeface="Cambria Math"/>
                      </a:rPr>
                      <m:t>(</m:t>
                    </m:r>
                    <m:r>
                      <a:rPr lang="en-GB" i="1" dirty="0">
                        <a:latin typeface="Cambria Math"/>
                      </a:rPr>
                      <m:t>𝑥</m:t>
                    </m:r>
                    <m:r>
                      <a:rPr lang="en-GB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Mark the coordinates of the vertex and axes intercepts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  <a:blipFill rotWithShape="1">
                <a:blip r:embed="rId2"/>
                <a:stretch>
                  <a:fillRect l="-3146" t="-1752" r="-3311" b="-22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3742"/>
          <a:stretch/>
        </p:blipFill>
        <p:spPr bwMode="auto">
          <a:xfrm>
            <a:off x="4508205" y="1700808"/>
            <a:ext cx="4436709" cy="404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508205" y="1700808"/>
            <a:ext cx="1071907" cy="8640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7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is shown.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Sketch the graph of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/>
                      </a:rPr>
                      <m:t>−</m:t>
                    </m:r>
                    <m:r>
                      <a:rPr lang="en-GB" i="1" dirty="0">
                        <a:latin typeface="Cambria Math"/>
                      </a:rPr>
                      <m:t>𝑓</m:t>
                    </m:r>
                    <m:r>
                      <a:rPr lang="en-GB" i="1" dirty="0">
                        <a:latin typeface="Cambria Math"/>
                      </a:rPr>
                      <m:t>(</m:t>
                    </m:r>
                    <m:r>
                      <a:rPr lang="en-GB" i="1" dirty="0">
                        <a:latin typeface="Cambria Math"/>
                      </a:rPr>
                      <m:t>𝑥</m:t>
                    </m:r>
                    <m:r>
                      <a:rPr lang="en-GB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Mark the coordinates of the vertex and axes intercepts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  <a:blipFill rotWithShape="1">
                <a:blip r:embed="rId2"/>
                <a:stretch>
                  <a:fillRect l="-3146" t="-1752" r="-3311" b="-22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3742"/>
          <a:stretch/>
        </p:blipFill>
        <p:spPr bwMode="auto">
          <a:xfrm>
            <a:off x="4211960" y="1556792"/>
            <a:ext cx="4436709" cy="404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44575"/>
            <a:ext cx="4436709" cy="426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283968" y="1268760"/>
            <a:ext cx="1512168" cy="8640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83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is shown.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Sketch the graph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</a:rPr>
                      <m:t>𝑓</m:t>
                    </m:r>
                    <m:r>
                      <a:rPr lang="en-GB" i="1" dirty="0">
                        <a:latin typeface="Cambria Math"/>
                      </a:rPr>
                      <m:t>(−</m:t>
                    </m:r>
                    <m:r>
                      <a:rPr lang="en-GB" i="1" dirty="0">
                        <a:latin typeface="Cambria Math"/>
                      </a:rPr>
                      <m:t>𝑥</m:t>
                    </m:r>
                    <m:r>
                      <a:rPr lang="en-GB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Mark the coordinates of the vertex and axes intercepts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  <a:blipFill rotWithShape="1">
                <a:blip r:embed="rId2"/>
                <a:stretch>
                  <a:fillRect l="-3146" t="-1752" r="-3311" b="-22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3742"/>
          <a:stretch/>
        </p:blipFill>
        <p:spPr bwMode="auto">
          <a:xfrm>
            <a:off x="4508205" y="1700808"/>
            <a:ext cx="4436709" cy="404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283968" y="1700808"/>
            <a:ext cx="1512168" cy="8640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93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graphs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latin typeface="Cambria Math"/>
                      </a:rPr>
                      <m:t>(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is shown.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Sketch the graph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</a:rPr>
                      <m:t>𝑓</m:t>
                    </m:r>
                    <m:r>
                      <a:rPr lang="en-GB" i="1" dirty="0">
                        <a:latin typeface="Cambria Math"/>
                      </a:rPr>
                      <m:t>(−</m:t>
                    </m:r>
                    <m:r>
                      <a:rPr lang="en-GB" i="1" dirty="0">
                        <a:latin typeface="Cambria Math"/>
                      </a:rPr>
                      <m:t>𝑥</m:t>
                    </m:r>
                    <m:r>
                      <a:rPr lang="en-GB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Mark the coordinates of the vertex and axes intercepts.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60567"/>
                <a:ext cx="3682752" cy="4525963"/>
              </a:xfrm>
              <a:blipFill rotWithShape="1">
                <a:blip r:embed="rId2"/>
                <a:stretch>
                  <a:fillRect l="-3146" t="-1752" r="-3311" b="-22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3742"/>
          <a:stretch/>
        </p:blipFill>
        <p:spPr bwMode="auto">
          <a:xfrm>
            <a:off x="4508205" y="1700808"/>
            <a:ext cx="4436709" cy="404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20" y="1796300"/>
            <a:ext cx="5075210" cy="394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02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04664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On each grid,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 smtClean="0"/>
                  <a:t> is drawn. </a:t>
                </a:r>
              </a:p>
              <a:p>
                <a:pPr marL="0" indent="0" algn="ctr">
                  <a:buNone/>
                </a:pPr>
                <a:r>
                  <a:rPr lang="en-GB" dirty="0" smtClean="0"/>
                  <a:t>Sketch the graph of the transformation indicated.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04664"/>
                <a:ext cx="8229600" cy="4525963"/>
              </a:xfrm>
              <a:blipFill rotWithShape="1">
                <a:blip r:embed="rId3"/>
                <a:stretch>
                  <a:fillRect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57555"/>
            <a:ext cx="5976664" cy="235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4458778"/>
            <a:ext cx="5769125" cy="227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8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732"/>
            <a:ext cx="8229600" cy="1143000"/>
          </a:xfrm>
        </p:spPr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695325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13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Which function does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? </m:t>
                    </m:r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Can you think of another?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And another?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569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221</TotalTime>
  <Words>712</Words>
  <Application>Microsoft Office PowerPoint</Application>
  <PresentationFormat>On-screen Show (4:3)</PresentationFormat>
  <Paragraphs>183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On your whiteboards: </vt:lpstr>
      <vt:lpstr>On your whiteboards: </vt:lpstr>
      <vt:lpstr>PowerPoint Presentation</vt:lpstr>
      <vt:lpstr>On your whiteboards: </vt:lpstr>
      <vt:lpstr>On your whiteboards: </vt:lpstr>
      <vt:lpstr>PowerPoint Presentation</vt:lpstr>
      <vt:lpstr>On your whiteboards: </vt:lpstr>
      <vt:lpstr>On your whiteboards: </vt:lpstr>
      <vt:lpstr>PowerPoint Presentation</vt:lpstr>
      <vt:lpstr>PowerPoint Presentation</vt:lpstr>
      <vt:lpstr>PowerPoint Presentation</vt:lpstr>
      <vt:lpstr>PowerPoint Presentation</vt:lpstr>
      <vt:lpstr>Title: Reflecting Functions </vt:lpstr>
      <vt:lpstr>On your whiteboards: </vt:lpstr>
      <vt:lpstr>On your whiteboards: </vt:lpstr>
      <vt:lpstr>On your whiteboards: </vt:lpstr>
      <vt:lpstr>On your whiteboards: </vt:lpstr>
      <vt:lpstr>On your whiteboards: </vt:lpstr>
      <vt:lpstr>On your whiteboards: </vt:lpstr>
      <vt:lpstr>PowerPoint Presentation</vt:lpstr>
      <vt:lpstr>Mark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equation y= x^2  can be written as f(x)=x^2</dc:title>
  <dc:creator>Elder, L</dc:creator>
  <cp:lastModifiedBy>Elder, L</cp:lastModifiedBy>
  <cp:revision>23</cp:revision>
  <dcterms:created xsi:type="dcterms:W3CDTF">2019-06-02T18:01:45Z</dcterms:created>
  <dcterms:modified xsi:type="dcterms:W3CDTF">2019-06-05T13:51:09Z</dcterms:modified>
</cp:coreProperties>
</file>