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28"/>
  </p:notesMasterIdLst>
  <p:sldIdLst>
    <p:sldId id="256" r:id="rId14"/>
    <p:sldId id="277" r:id="rId15"/>
    <p:sldId id="279" r:id="rId16"/>
    <p:sldId id="278" r:id="rId17"/>
    <p:sldId id="280" r:id="rId18"/>
    <p:sldId id="281" r:id="rId19"/>
    <p:sldId id="283" r:id="rId20"/>
    <p:sldId id="284" r:id="rId21"/>
    <p:sldId id="285" r:id="rId22"/>
    <p:sldId id="286" r:id="rId23"/>
    <p:sldId id="287" r:id="rId24"/>
    <p:sldId id="288" r:id="rId25"/>
    <p:sldId id="290" r:id="rId26"/>
    <p:sldId id="29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473906-7E52-4595-B5CF-86D16F2DCA5F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DA7F5-6E24-4343-8E71-6F7F9ECDC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800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DA7F5-6E24-4343-8E71-6F7F9ECDCE2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106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9DA7F5-6E24-4343-8E71-6F7F9ECDCE2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5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9DA7F5-6E24-4343-8E71-6F7F9ECDCE2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5116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9DA7F5-6E24-4343-8E71-6F7F9ECDCE2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5624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Talk through both methods</a:t>
            </a:r>
            <a:r>
              <a:rPr lang="en-GB" baseline="0" dirty="0" smtClean="0"/>
              <a:t>. </a:t>
            </a:r>
          </a:p>
          <a:p>
            <a:r>
              <a:rPr lang="en-GB" baseline="0" dirty="0" smtClean="0"/>
              <a:t>Which is the most efficient method?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9DA7F5-6E24-4343-8E71-6F7F9ECDCE2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8463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9DA7F5-6E24-4343-8E71-6F7F9ECDCE2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8799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9DA7F5-6E24-4343-8E71-6F7F9ECDCE2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4459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9DA7F5-6E24-4343-8E71-6F7F9ECDCE2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095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9DA7F5-6E24-4343-8E71-6F7F9ECDCE2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13082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Model the working out in</a:t>
            </a:r>
            <a:r>
              <a:rPr lang="en-GB" baseline="0" dirty="0" smtClean="0"/>
              <a:t> silence </a:t>
            </a:r>
            <a:r>
              <a:rPr lang="en-GB" dirty="0" smtClean="0"/>
              <a:t>then question students</a:t>
            </a:r>
            <a:r>
              <a:rPr lang="en-GB" baseline="0" dirty="0" smtClean="0"/>
              <a:t> about each step of the solution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DA7F5-6E24-4343-8E71-6F7F9ECDCE2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306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DA7F5-6E24-4343-8E71-6F7F9ECDCE2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263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F65A84D9-5E4F-4380-87D5-CC21ECDFAAD9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5/14/2019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5/14/2019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5/14/2019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467544" y="476672"/>
                <a:ext cx="8064896" cy="1470025"/>
              </a:xfrm>
            </p:spPr>
            <p:txBody>
              <a:bodyPr/>
              <a:lstStyle/>
              <a:p>
                <a:pPr algn="l"/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sz="4000" dirty="0" smtClean="0"/>
                  <a:t>In pairs, on your whiteboards: </a:t>
                </a:r>
                <a:br>
                  <a:rPr lang="en-GB" sz="4000" dirty="0" smtClean="0"/>
                </a:br>
                <a:r>
                  <a:rPr lang="en-GB" sz="4000" dirty="0"/>
                  <a:t/>
                </a:r>
                <a:br>
                  <a:rPr lang="en-GB" sz="4000" dirty="0"/>
                </a:br>
                <a:r>
                  <a:rPr lang="en-GB" sz="6600" dirty="0" smtClean="0"/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66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6600" b="0" i="1" smtClean="0">
                        <a:latin typeface="Cambria Math" panose="02040503050406030204" pitchFamily="18" charset="0"/>
                      </a:rPr>
                      <m:t>+1=5</m:t>
                    </m:r>
                  </m:oMath>
                </a14:m>
                <a:endParaRPr lang="en-GB" sz="66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467544" y="476672"/>
                <a:ext cx="8064896" cy="1470025"/>
              </a:xfrm>
              <a:blipFill>
                <a:blip r:embed="rId3"/>
                <a:stretch>
                  <a:fillRect l="-5215" t="-13278" b="-834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283968" y="2788309"/>
                <a:ext cx="2694905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6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6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2788309"/>
                <a:ext cx="2694905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489526" y="3863198"/>
                <a:ext cx="3469091" cy="11315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GB" sz="66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rad>
                    </m:oMath>
                  </m:oMathPara>
                </a14:m>
                <a:endParaRPr lang="en-GB" sz="6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9526" y="3863198"/>
                <a:ext cx="3469091" cy="113159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51662" y="5054016"/>
                <a:ext cx="2913233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=±2</m:t>
                      </m:r>
                    </m:oMath>
                  </m:oMathPara>
                </a14:m>
                <a:endParaRPr lang="en-GB" sz="6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1662" y="5054016"/>
                <a:ext cx="2913233" cy="10156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513" y="5658788"/>
            <a:ext cx="1080120" cy="101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467544" y="476672"/>
                <a:ext cx="8064896" cy="1470025"/>
              </a:xfrm>
            </p:spPr>
            <p:txBody>
              <a:bodyPr/>
              <a:lstStyle/>
              <a:p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sz="4000" dirty="0" smtClean="0"/>
                  <a:t>In pairs, on your whiteboards: </a:t>
                </a:r>
                <a:br>
                  <a:rPr lang="en-GB" sz="4000" dirty="0" smtClean="0"/>
                </a:br>
                <a:r>
                  <a:rPr lang="en-GB" sz="4000" dirty="0"/>
                  <a:t/>
                </a:r>
                <a:br>
                  <a:rPr lang="en-GB" sz="4000" dirty="0"/>
                </a:br>
                <a:r>
                  <a:rPr lang="en-GB" sz="6600" dirty="0" smtClean="0"/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66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6600" b="0" i="1" smtClean="0"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endParaRPr lang="en-GB" sz="66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467544" y="476672"/>
                <a:ext cx="8064896" cy="1470025"/>
              </a:xfrm>
              <a:blipFill>
                <a:blip r:embed="rId3"/>
                <a:stretch>
                  <a:fillRect t="-13278" b="-834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 txBox="1">
            <a:spLocks/>
          </p:cNvSpPr>
          <p:nvPr/>
        </p:nvSpPr>
        <p:spPr bwMode="auto">
          <a:xfrm>
            <a:off x="500106" y="4221088"/>
            <a:ext cx="8064896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/>
            </a:r>
            <a:br>
              <a:rPr lang="en-GB" kern="0" dirty="0" smtClean="0"/>
            </a:br>
            <a:r>
              <a:rPr lang="en-GB" sz="4000" kern="0" dirty="0" smtClean="0"/>
              <a:t>Can you think of a different way to solve this equation? </a:t>
            </a:r>
            <a:endParaRPr lang="en-GB" sz="6600" kern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3" y="5658788"/>
            <a:ext cx="1080120" cy="101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46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463247" y="194779"/>
                <a:ext cx="8064896" cy="1470025"/>
              </a:xfrm>
            </p:spPr>
            <p:txBody>
              <a:bodyPr/>
              <a:lstStyle/>
              <a:p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b="1" dirty="0" smtClean="0"/>
                  <a:t>Two possible methods…</a:t>
                </a:r>
                <a:r>
                  <a:rPr lang="en-GB" sz="4000" b="1" dirty="0" smtClean="0"/>
                  <a:t/>
                </a:r>
                <a:br>
                  <a:rPr lang="en-GB" sz="4000" b="1" dirty="0" smtClean="0"/>
                </a:br>
                <a:r>
                  <a:rPr lang="en-GB" sz="4000" b="1" dirty="0"/>
                  <a:t/>
                </a:r>
                <a:br>
                  <a:rPr lang="en-GB" sz="4000" b="1" dirty="0"/>
                </a:br>
                <a:r>
                  <a:rPr lang="en-GB" sz="6600" dirty="0" smtClean="0"/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66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6600" b="0" i="1" smtClean="0"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endParaRPr lang="en-GB" sz="66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463247" y="194779"/>
                <a:ext cx="8064896" cy="1470025"/>
              </a:xfrm>
              <a:blipFill>
                <a:blip r:embed="rId3"/>
                <a:stretch>
                  <a:fillRect t="-17012" b="-854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43608" y="3573016"/>
                <a:ext cx="146950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573016"/>
                <a:ext cx="1469505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43608" y="4365104"/>
                <a:ext cx="158812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=±2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4365104"/>
                <a:ext cx="1588127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>
          <a:xfrm>
            <a:off x="530226" y="3320988"/>
            <a:ext cx="2736304" cy="20882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Left Arrow 6"/>
          <p:cNvSpPr/>
          <p:nvPr/>
        </p:nvSpPr>
        <p:spPr>
          <a:xfrm rot="19596448">
            <a:off x="2681623" y="2477561"/>
            <a:ext cx="1436209" cy="612068"/>
          </a:xfrm>
          <a:prstGeom prst="leftArrow">
            <a:avLst>
              <a:gd name="adj1" fmla="val 53782"/>
              <a:gd name="adj2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8" name="Left Arrow 7"/>
          <p:cNvSpPr/>
          <p:nvPr/>
        </p:nvSpPr>
        <p:spPr>
          <a:xfrm rot="12685395">
            <a:off x="4778785" y="2513795"/>
            <a:ext cx="1436209" cy="612068"/>
          </a:xfrm>
          <a:prstGeom prst="leftArrow">
            <a:avLst>
              <a:gd name="adj1" fmla="val 53782"/>
              <a:gd name="adj2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496889" y="3651809"/>
                <a:ext cx="184300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6889" y="3651809"/>
                <a:ext cx="1843004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794160" y="4470322"/>
                <a:ext cx="158812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=±2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4160" y="4470322"/>
                <a:ext cx="1588127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5220072" y="3350564"/>
            <a:ext cx="2736304" cy="20882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514510" y="5791927"/>
            <a:ext cx="324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Dividing both sides by 4 first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220072" y="5783847"/>
            <a:ext cx="3244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Taking the square root of both sides first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9299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  <p:bldP spid="7" grpId="0" animBg="1"/>
      <p:bldP spid="8" grpId="0" animBg="1"/>
      <p:bldP spid="9" grpId="0"/>
      <p:bldP spid="10" grpId="0"/>
      <p:bldP spid="11" grpId="0" animBg="1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467544" y="476672"/>
                <a:ext cx="8064896" cy="1470025"/>
              </a:xfrm>
            </p:spPr>
            <p:txBody>
              <a:bodyPr/>
              <a:lstStyle/>
              <a:p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sz="4000" dirty="0" smtClean="0"/>
                  <a:t>In your pairs, on your whiteboards: </a:t>
                </a:r>
                <a:br>
                  <a:rPr lang="en-GB" sz="4000" dirty="0" smtClean="0"/>
                </a:br>
                <a:r>
                  <a:rPr lang="en-GB" sz="4000" dirty="0"/>
                  <a:t/>
                </a:r>
                <a:br>
                  <a:rPr lang="en-GB" sz="4000" dirty="0"/>
                </a:br>
                <a:r>
                  <a:rPr lang="en-GB" sz="6600" dirty="0" smtClean="0"/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66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+2)</m:t>
                        </m:r>
                      </m:e>
                      <m:sup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6600" b="0" i="1" smtClean="0">
                        <a:latin typeface="Cambria Math" panose="02040503050406030204" pitchFamily="18" charset="0"/>
                      </a:rPr>
                      <m:t>=36</m:t>
                    </m:r>
                  </m:oMath>
                </a14:m>
                <a:endParaRPr lang="en-GB" sz="66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467544" y="476672"/>
                <a:ext cx="8064896" cy="1470025"/>
              </a:xfrm>
              <a:blipFill>
                <a:blip r:embed="rId3"/>
                <a:stretch>
                  <a:fillRect l="-2041" t="-13278" r="-4006" b="-834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 txBox="1">
            <a:spLocks/>
          </p:cNvSpPr>
          <p:nvPr/>
        </p:nvSpPr>
        <p:spPr bwMode="auto">
          <a:xfrm>
            <a:off x="467544" y="4725144"/>
            <a:ext cx="8064896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/>
            </a:r>
            <a:br>
              <a:rPr kumimoji="0" lang="en-GB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Can you think of a different way to solve this equation? </a:t>
            </a:r>
            <a:endParaRPr kumimoji="0" lang="en-GB" sz="6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3" y="5861684"/>
            <a:ext cx="864095" cy="81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02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467544" y="476672"/>
                <a:ext cx="8064896" cy="1470025"/>
              </a:xfrm>
            </p:spPr>
            <p:txBody>
              <a:bodyPr/>
              <a:lstStyle/>
              <a:p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sz="4000" b="1" dirty="0" smtClean="0"/>
                  <a:t>Two different methods…</a:t>
                </a:r>
                <a:r>
                  <a:rPr lang="en-GB" sz="4000" dirty="0" smtClean="0"/>
                  <a:t/>
                </a:r>
                <a:br>
                  <a:rPr lang="en-GB" sz="4000" dirty="0" smtClean="0"/>
                </a:br>
                <a:r>
                  <a:rPr lang="en-GB" sz="4000" dirty="0"/>
                  <a:t/>
                </a:r>
                <a:br>
                  <a:rPr lang="en-GB" sz="4000" dirty="0"/>
                </a:br>
                <a:r>
                  <a:rPr lang="en-GB" sz="6600" dirty="0" smtClean="0"/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66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+2)</m:t>
                        </m:r>
                      </m:e>
                      <m:sup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6600" b="0" i="1" smtClean="0">
                        <a:latin typeface="Cambria Math" panose="02040503050406030204" pitchFamily="18" charset="0"/>
                      </a:rPr>
                      <m:t>=36</m:t>
                    </m:r>
                  </m:oMath>
                </a14:m>
                <a:endParaRPr lang="en-GB" sz="66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467544" y="476672"/>
                <a:ext cx="8064896" cy="1470025"/>
              </a:xfrm>
              <a:blipFill>
                <a:blip r:embed="rId3"/>
                <a:stretch>
                  <a:fillRect l="-605" t="-13278" b="-834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 txBox="1">
            <a:spLocks/>
          </p:cNvSpPr>
          <p:nvPr/>
        </p:nvSpPr>
        <p:spPr bwMode="auto">
          <a:xfrm>
            <a:off x="144802" y="5040576"/>
            <a:ext cx="8064896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/>
            </a:r>
            <a:br>
              <a:rPr kumimoji="0" lang="en-GB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GB" sz="6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5" name="Left Arrow 4"/>
          <p:cNvSpPr/>
          <p:nvPr/>
        </p:nvSpPr>
        <p:spPr>
          <a:xfrm rot="19596448">
            <a:off x="1885584" y="2837601"/>
            <a:ext cx="1436209" cy="612068"/>
          </a:xfrm>
          <a:prstGeom prst="leftArrow">
            <a:avLst>
              <a:gd name="adj1" fmla="val 53782"/>
              <a:gd name="adj2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67544" y="3794374"/>
            <a:ext cx="4176464" cy="264226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78846" y="4144440"/>
                <a:ext cx="239283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+2=±6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846" y="4144440"/>
                <a:ext cx="2392835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78846" y="4990126"/>
                <a:ext cx="114108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=6−2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846" y="4990126"/>
                <a:ext cx="1141082" cy="307777"/>
              </a:xfrm>
              <a:prstGeom prst="rect">
                <a:avLst/>
              </a:prstGeom>
              <a:blipFill>
                <a:blip r:embed="rId5"/>
                <a:stretch>
                  <a:fillRect l="-2139" r="-3743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843808" y="4961617"/>
                <a:ext cx="13334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=−6−2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4961617"/>
                <a:ext cx="1333442" cy="307777"/>
              </a:xfrm>
              <a:prstGeom prst="rect">
                <a:avLst/>
              </a:prstGeom>
              <a:blipFill>
                <a:blip r:embed="rId6"/>
                <a:stretch>
                  <a:fillRect l="-1835" r="-3670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27584" y="5561082"/>
                <a:ext cx="124348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5561082"/>
                <a:ext cx="1243481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716465" y="5532573"/>
                <a:ext cx="158812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=−8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6465" y="5532573"/>
                <a:ext cx="1588127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eft Arrow 11"/>
          <p:cNvSpPr/>
          <p:nvPr/>
        </p:nvSpPr>
        <p:spPr>
          <a:xfrm rot="12685395">
            <a:off x="5020985" y="2852801"/>
            <a:ext cx="1436209" cy="612068"/>
          </a:xfrm>
          <a:prstGeom prst="leftArrow">
            <a:avLst>
              <a:gd name="adj1" fmla="val 53782"/>
              <a:gd name="adj2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739833" y="3822881"/>
            <a:ext cx="4176464" cy="264226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131609" y="4093974"/>
                <a:ext cx="359303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600" b="0" i="1" dirty="0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36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dirty="0" smtClean="0">
                          <a:latin typeface="Cambria Math" panose="02040503050406030204" pitchFamily="18" charset="0"/>
                        </a:rPr>
                        <m:t>+4=36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609" y="4093974"/>
                <a:ext cx="3593035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155310" y="4633884"/>
                <a:ext cx="359303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600" b="0" i="1" dirty="0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36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dirty="0" smtClean="0">
                          <a:latin typeface="Cambria Math" panose="02040503050406030204" pitchFamily="18" charset="0"/>
                        </a:rPr>
                        <m:t>−32=0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310" y="4633884"/>
                <a:ext cx="3593035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893783" y="5187882"/>
                <a:ext cx="387849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600" b="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+8</m:t>
                          </m:r>
                        </m:e>
                      </m:d>
                      <m:d>
                        <m:dPr>
                          <m:ctrlPr>
                            <a:rPr lang="en-GB" sz="3600" b="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GB" sz="3600" b="0" i="1" dirty="0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3783" y="5187882"/>
                <a:ext cx="3878498" cy="5539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870378" y="5820252"/>
                <a:ext cx="1682914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=−8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378" y="5820252"/>
                <a:ext cx="1682914" cy="55399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649117" y="5797318"/>
                <a:ext cx="1419741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9117" y="5797318"/>
                <a:ext cx="1419741" cy="55399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12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179512" y="476672"/>
                <a:ext cx="8712968" cy="1470025"/>
              </a:xfrm>
            </p:spPr>
            <p:txBody>
              <a:bodyPr/>
              <a:lstStyle/>
              <a:p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sz="4000" dirty="0" smtClean="0"/>
                  <a:t>In your pairs, on your whiteboards: </a:t>
                </a:r>
                <a:br>
                  <a:rPr lang="en-GB" sz="4000" dirty="0" smtClean="0"/>
                </a:br>
                <a:r>
                  <a:rPr lang="en-GB" sz="4000" dirty="0"/>
                  <a:t/>
                </a:r>
                <a:br>
                  <a:rPr lang="en-GB" sz="4000" dirty="0"/>
                </a:br>
                <a:r>
                  <a:rPr lang="en-GB" sz="6600" dirty="0" smtClean="0"/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66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+4)</m:t>
                        </m:r>
                      </m:e>
                      <m:sup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6600" b="0" i="1" smtClean="0">
                        <a:latin typeface="Cambria Math" panose="02040503050406030204" pitchFamily="18" charset="0"/>
                      </a:rPr>
                      <m:t>−1=80</m:t>
                    </m:r>
                  </m:oMath>
                </a14:m>
                <a:endParaRPr lang="en-GB" sz="66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79512" y="476672"/>
                <a:ext cx="8712968" cy="1470025"/>
              </a:xfrm>
              <a:blipFill>
                <a:blip r:embed="rId3"/>
                <a:stretch>
                  <a:fillRect l="-4336" t="-13278" b="-834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 txBox="1">
            <a:spLocks/>
          </p:cNvSpPr>
          <p:nvPr/>
        </p:nvSpPr>
        <p:spPr bwMode="auto">
          <a:xfrm>
            <a:off x="503548" y="3789040"/>
            <a:ext cx="8064896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/>
            </a:r>
            <a:br>
              <a:rPr kumimoji="0" lang="en-GB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Use the most efficient method</a:t>
            </a:r>
            <a:endParaRPr kumimoji="0" lang="en-GB" sz="6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3" y="5658788"/>
            <a:ext cx="1080120" cy="101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42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179512" y="476672"/>
                <a:ext cx="8712968" cy="1470025"/>
              </a:xfrm>
            </p:spPr>
            <p:txBody>
              <a:bodyPr/>
              <a:lstStyle/>
              <a:p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sz="4000" dirty="0" smtClean="0"/>
                  <a:t>In your pairs, on your whiteboards: </a:t>
                </a:r>
                <a:br>
                  <a:rPr lang="en-GB" sz="4000" dirty="0" smtClean="0"/>
                </a:br>
                <a:r>
                  <a:rPr lang="en-GB" sz="4000" dirty="0"/>
                  <a:t/>
                </a:r>
                <a:br>
                  <a:rPr lang="en-GB" sz="4000" dirty="0"/>
                </a:br>
                <a:r>
                  <a:rPr lang="en-GB" sz="6000" dirty="0" smtClean="0"/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6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2+(</m:t>
                        </m:r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−4)</m:t>
                        </m:r>
                      </m:e>
                      <m:sup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6000" b="0" i="1" smtClean="0">
                        <a:latin typeface="Cambria Math" panose="02040503050406030204" pitchFamily="18" charset="0"/>
                      </a:rPr>
                      <m:t>=27</m:t>
                    </m:r>
                  </m:oMath>
                </a14:m>
                <a:endParaRPr lang="en-GB" sz="6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79512" y="476672"/>
                <a:ext cx="8712968" cy="1470025"/>
              </a:xfrm>
              <a:blipFill>
                <a:blip r:embed="rId3"/>
                <a:stretch>
                  <a:fillRect l="-1329" t="-10373" b="-767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 txBox="1">
            <a:spLocks/>
          </p:cNvSpPr>
          <p:nvPr/>
        </p:nvSpPr>
        <p:spPr bwMode="auto">
          <a:xfrm>
            <a:off x="503548" y="3789040"/>
            <a:ext cx="8064896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/>
            </a:r>
            <a:br>
              <a:rPr kumimoji="0" lang="en-GB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Use the most efficient method</a:t>
            </a:r>
            <a:endParaRPr kumimoji="0" lang="en-GB" sz="6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3" y="5658788"/>
            <a:ext cx="1080120" cy="101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20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179512" y="476672"/>
                <a:ext cx="8712968" cy="1470025"/>
              </a:xfrm>
            </p:spPr>
            <p:txBody>
              <a:bodyPr/>
              <a:lstStyle/>
              <a:p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sz="4000" dirty="0" smtClean="0"/>
                  <a:t>In your pairs, on your whiteboards: </a:t>
                </a:r>
                <a:br>
                  <a:rPr lang="en-GB" sz="4000" dirty="0" smtClean="0"/>
                </a:br>
                <a:r>
                  <a:rPr lang="en-GB" sz="4000" dirty="0"/>
                  <a:t/>
                </a:r>
                <a:br>
                  <a:rPr lang="en-GB" sz="4000" dirty="0"/>
                </a:br>
                <a:r>
                  <a:rPr lang="en-GB" sz="6000" dirty="0" smtClean="0"/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6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2(</m:t>
                        </m:r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−4)</m:t>
                        </m:r>
                      </m:e>
                      <m:sup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6000" b="0" i="1" smtClean="0"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endParaRPr lang="en-GB" sz="6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79512" y="476672"/>
                <a:ext cx="8712968" cy="1470025"/>
              </a:xfrm>
              <a:blipFill>
                <a:blip r:embed="rId3"/>
                <a:stretch>
                  <a:fillRect t="-10373" b="-767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 txBox="1">
            <a:spLocks/>
          </p:cNvSpPr>
          <p:nvPr/>
        </p:nvSpPr>
        <p:spPr bwMode="auto">
          <a:xfrm>
            <a:off x="503548" y="3789040"/>
            <a:ext cx="8064896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/>
            </a:r>
            <a:br>
              <a:rPr kumimoji="0" lang="en-GB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Use the most efficient method</a:t>
            </a:r>
            <a:endParaRPr kumimoji="0" lang="en-GB" sz="6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3" y="5658788"/>
            <a:ext cx="1080120" cy="101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6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0" y="476672"/>
                <a:ext cx="8892480" cy="1470025"/>
              </a:xfrm>
            </p:spPr>
            <p:txBody>
              <a:bodyPr/>
              <a:lstStyle/>
              <a:p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sz="4000" dirty="0" smtClean="0"/>
                  <a:t>In your pairs, on your whiteboards: </a:t>
                </a:r>
                <a:br>
                  <a:rPr lang="en-GB" sz="4000" dirty="0" smtClean="0"/>
                </a:br>
                <a:r>
                  <a:rPr lang="en-GB" sz="4000" dirty="0"/>
                  <a:t/>
                </a:r>
                <a:br>
                  <a:rPr lang="en-GB" sz="4000" dirty="0"/>
                </a:br>
                <a:r>
                  <a:rPr lang="en-GB" sz="5400" dirty="0" smtClean="0"/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2(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−3)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+18=50</m:t>
                    </m:r>
                  </m:oMath>
                </a14:m>
                <a:endParaRPr lang="en-GB" sz="54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0" y="476672"/>
                <a:ext cx="8892480" cy="1470025"/>
              </a:xfrm>
              <a:blipFill>
                <a:blip r:embed="rId3"/>
                <a:stretch>
                  <a:fillRect t="-7054" b="-709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 txBox="1">
            <a:spLocks/>
          </p:cNvSpPr>
          <p:nvPr/>
        </p:nvSpPr>
        <p:spPr bwMode="auto">
          <a:xfrm>
            <a:off x="539552" y="4005064"/>
            <a:ext cx="8064896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/>
            </a:r>
            <a:br>
              <a:rPr kumimoji="0" lang="en-GB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Use the most efficient method</a:t>
            </a:r>
            <a:endParaRPr kumimoji="0" lang="en-GB" sz="6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3" y="5658788"/>
            <a:ext cx="1080120" cy="101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43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 these questions have in common?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9552" y="2132856"/>
                <a:ext cx="172842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=36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132856"/>
                <a:ext cx="1728422" cy="400110"/>
              </a:xfrm>
              <a:prstGeom prst="rect">
                <a:avLst/>
              </a:prstGeom>
              <a:blipFill>
                <a:blip r:embed="rId2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327844" y="4149080"/>
                <a:ext cx="21346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+4)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−1=80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7844" y="4149080"/>
                <a:ext cx="2134687" cy="400110"/>
              </a:xfrm>
              <a:prstGeom prst="rect">
                <a:avLst/>
              </a:prstGeom>
              <a:blipFill>
                <a:blip r:embed="rId3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348920" y="2953909"/>
                <a:ext cx="224869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2+(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−4)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=27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8920" y="2953909"/>
                <a:ext cx="2248693" cy="400110"/>
              </a:xfrm>
              <a:prstGeom prst="rect">
                <a:avLst/>
              </a:prstGeom>
              <a:blipFill>
                <a:blip r:embed="rId4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385792" y="4149080"/>
                <a:ext cx="194232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2(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−4)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=50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5792" y="4149080"/>
                <a:ext cx="1942327" cy="400110"/>
              </a:xfrm>
              <a:prstGeom prst="rect">
                <a:avLst/>
              </a:prstGeom>
              <a:blipFill>
                <a:blip r:embed="rId5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352158" y="2128070"/>
                <a:ext cx="253402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2(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−3)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+18=50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2158" y="2128070"/>
                <a:ext cx="2534027" cy="400110"/>
              </a:xfrm>
              <a:prstGeom prst="rect">
                <a:avLst/>
              </a:prstGeom>
              <a:blipFill>
                <a:blip r:embed="rId6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/>
          <p:cNvSpPr txBox="1">
            <a:spLocks/>
          </p:cNvSpPr>
          <p:nvPr/>
        </p:nvSpPr>
        <p:spPr bwMode="auto">
          <a:xfrm>
            <a:off x="546117" y="5344251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/>
              <a:t>We can use completing the square to help solve quadratic equations</a:t>
            </a:r>
            <a:endParaRPr lang="en-GB" sz="3200" kern="0" dirty="0"/>
          </a:p>
        </p:txBody>
      </p:sp>
    </p:spTree>
    <p:extLst>
      <p:ext uri="{BB962C8B-B14F-4D97-AF65-F5344CB8AC3E}">
        <p14:creationId xmlns:p14="http://schemas.microsoft.com/office/powerpoint/2010/main" val="28241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 smtClean="0"/>
              <a:t>Title: Solving Quadratic Equations by Completing the Square </a:t>
            </a:r>
            <a:endParaRPr lang="en-GB" sz="3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6"/>
                <a:ext cx="4042792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b="1" dirty="0" smtClean="0"/>
                  <a:t>Worked Example</a:t>
                </a:r>
              </a:p>
              <a:p>
                <a:pPr marL="0" indent="0">
                  <a:buNone/>
                </a:pPr>
                <a:r>
                  <a:rPr lang="en-GB" dirty="0" smtClean="0"/>
                  <a:t>Solve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+1=13</m:t>
                    </m:r>
                  </m:oMath>
                </a14:m>
                <a:r>
                  <a:rPr lang="en-GB" dirty="0" smtClean="0"/>
                  <a:t> 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  <m:sup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−4+1=13</m:t>
                      </m:r>
                    </m:oMath>
                  </m:oMathPara>
                </a14:m>
                <a:endParaRPr lang="en-GB" sz="1800" b="0" dirty="0" smtClean="0"/>
              </a:p>
              <a:p>
                <a:pPr marL="0" indent="0">
                  <a:buNone/>
                </a:pPr>
                <a:endParaRPr lang="en-GB" sz="1800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  <m:sup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800" i="1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sz="1800" dirty="0" smtClean="0"/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  <m:sup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800" i="1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800" dirty="0" smtClean="0"/>
              </a:p>
              <a:p>
                <a:pPr marL="0" indent="0">
                  <a:buNone/>
                </a:pPr>
                <a:endParaRPr lang="en-GB" sz="18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+2=±4</m:t>
                      </m:r>
                    </m:oMath>
                  </m:oMathPara>
                </a14:m>
                <a:endParaRPr lang="en-GB" sz="18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sz="18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=2 </m:t>
                      </m:r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GB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6"/>
                <a:ext cx="4042792" cy="4525963"/>
              </a:xfrm>
              <a:blipFill>
                <a:blip r:embed="rId3"/>
                <a:stretch>
                  <a:fillRect l="-3771" t="-1752" b="-106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 bwMode="auto">
              <a:xfrm>
                <a:off x="4572000" y="1600206"/>
                <a:ext cx="4042792" cy="4525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:r>
                  <a:rPr lang="en-GB" b="1" kern="0" dirty="0" smtClean="0"/>
                  <a:t>Your Turn</a:t>
                </a:r>
              </a:p>
              <a:p>
                <a:pPr marL="0" indent="0">
                  <a:buFontTx/>
                  <a:buNone/>
                </a:pPr>
                <a:r>
                  <a:rPr lang="en-GB" kern="0" dirty="0" smtClean="0"/>
                  <a:t>Solve</a:t>
                </a:r>
              </a:p>
              <a:p>
                <a:pPr marL="0" indent="0">
                  <a:buFontTx/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i="1" kern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i="1" kern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 kern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kern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i="1" kern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kern="0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kern="0" smtClean="0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r>
                  <a:rPr lang="en-GB" kern="0" dirty="0" smtClean="0"/>
                  <a:t> </a:t>
                </a:r>
              </a:p>
              <a:p>
                <a:pPr marL="0" indent="0">
                  <a:buFontTx/>
                  <a:buNone/>
                </a:pPr>
                <a:endParaRPr lang="en-GB" kern="0" dirty="0"/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1600206"/>
                <a:ext cx="4042792" cy="4525963"/>
              </a:xfrm>
              <a:prstGeom prst="rect">
                <a:avLst/>
              </a:prstGeom>
              <a:blipFill>
                <a:blip r:embed="rId4"/>
                <a:stretch>
                  <a:fillRect l="-3771" t="-17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386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 your books: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Solve the following equations by completing the square. </a:t>
            </a:r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81192769"/>
                  </p:ext>
                </p:extLst>
              </p:nvPr>
            </p:nvGraphicFramePr>
            <p:xfrm>
              <a:off x="431822" y="2924944"/>
              <a:ext cx="3492106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08556">
                      <a:extLst>
                        <a:ext uri="{9D8B030D-6E8A-4147-A177-3AD203B41FA5}">
                          <a16:colId xmlns:a16="http://schemas.microsoft.com/office/drawing/2014/main" xmlns="" val="3193844410"/>
                        </a:ext>
                      </a:extLst>
                    </a:gridCol>
                    <a:gridCol w="2983550">
                      <a:extLst>
                        <a:ext uri="{9D8B030D-6E8A-4147-A177-3AD203B41FA5}">
                          <a16:colId xmlns:a16="http://schemas.microsoft.com/office/drawing/2014/main" xmlns="" val="23071167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b="0" dirty="0" smtClean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  <a:r>
                            <a:rPr lang="en-GB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en-GB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+8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+9=42</m:t>
                                </m:r>
                              </m:oMath>
                            </m:oMathPara>
                          </a14:m>
                          <a:endParaRPr lang="en-GB" b="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GB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5317004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2.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+9=42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3271367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3.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+8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−9=24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54539619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4.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−9=24</m:t>
                                </m:r>
                              </m:oMath>
                            </m:oMathPara>
                          </a14:m>
                          <a:endParaRPr lang="en-GB" b="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0438690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5.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−9=−26</m:t>
                                </m:r>
                              </m:oMath>
                            </m:oMathPara>
                          </a14:m>
                          <a:endParaRPr lang="en-GB" b="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9467007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81192769"/>
                  </p:ext>
                </p:extLst>
              </p:nvPr>
            </p:nvGraphicFramePr>
            <p:xfrm>
              <a:off x="431822" y="2924944"/>
              <a:ext cx="3492106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08556">
                      <a:extLst>
                        <a:ext uri="{9D8B030D-6E8A-4147-A177-3AD203B41FA5}">
                          <a16:colId xmlns:a16="http://schemas.microsoft.com/office/drawing/2014/main" val="3193844410"/>
                        </a:ext>
                      </a:extLst>
                    </a:gridCol>
                    <a:gridCol w="2983550">
                      <a:extLst>
                        <a:ext uri="{9D8B030D-6E8A-4147-A177-3AD203B41FA5}">
                          <a16:colId xmlns:a16="http://schemas.microsoft.com/office/drawing/2014/main" val="2307116729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b="0" dirty="0" smtClean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  <a:r>
                            <a:rPr lang="en-GB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en-GB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347" t="-4762" r="-816" b="-40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1700483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2.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347" t="-104762" r="-816" b="-30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713678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3.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347" t="-202830" r="-816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5396198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4.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347" t="-305714" r="-816" b="-101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43869075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5.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347" t="-405714" r="-816" b="-1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670079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3" y="5996948"/>
            <a:ext cx="720079" cy="6763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56747891"/>
                  </p:ext>
                </p:extLst>
              </p:nvPr>
            </p:nvGraphicFramePr>
            <p:xfrm>
              <a:off x="4572000" y="2924944"/>
              <a:ext cx="3492106" cy="293116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08556">
                      <a:extLst>
                        <a:ext uri="{9D8B030D-6E8A-4147-A177-3AD203B41FA5}">
                          <a16:colId xmlns:a16="http://schemas.microsoft.com/office/drawing/2014/main" xmlns="" val="3193844410"/>
                        </a:ext>
                      </a:extLst>
                    </a:gridCol>
                    <a:gridCol w="2983550">
                      <a:extLst>
                        <a:ext uri="{9D8B030D-6E8A-4147-A177-3AD203B41FA5}">
                          <a16:colId xmlns:a16="http://schemas.microsoft.com/office/drawing/2014/main" xmlns="" val="23071167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b="0" dirty="0" smtClean="0">
                              <a:solidFill>
                                <a:schemeClr val="tx1"/>
                              </a:solidFill>
                            </a:rPr>
                            <a:t>6.</a:t>
                          </a:r>
                          <a:r>
                            <a:rPr lang="en-GB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en-GB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+8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+9=9</m:t>
                                </m:r>
                              </m:oMath>
                            </m:oMathPara>
                          </a14:m>
                          <a:endParaRPr lang="en-GB" b="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GB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5317004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7.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+9=9</m:t>
                                </m:r>
                              </m:oMath>
                            </m:oMathPara>
                          </a14:m>
                          <a:endParaRPr lang="en-GB" b="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3271367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8.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−0.75=6</m:t>
                                </m:r>
                              </m:oMath>
                            </m:oMathPara>
                          </a14:m>
                          <a:endParaRPr lang="en-GB" b="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54539619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9.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+0.25=30</m:t>
                                </m:r>
                              </m:oMath>
                            </m:oMathPara>
                          </a14:m>
                          <a:endParaRPr lang="en-GB" b="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0438690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10.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−10=4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9467007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56747891"/>
                  </p:ext>
                </p:extLst>
              </p:nvPr>
            </p:nvGraphicFramePr>
            <p:xfrm>
              <a:off x="4572000" y="2924944"/>
              <a:ext cx="3492106" cy="293116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08556">
                      <a:extLst>
                        <a:ext uri="{9D8B030D-6E8A-4147-A177-3AD203B41FA5}">
                          <a16:colId xmlns:a16="http://schemas.microsoft.com/office/drawing/2014/main" val="3193844410"/>
                        </a:ext>
                      </a:extLst>
                    </a:gridCol>
                    <a:gridCol w="2983550">
                      <a:extLst>
                        <a:ext uri="{9D8B030D-6E8A-4147-A177-3AD203B41FA5}">
                          <a16:colId xmlns:a16="http://schemas.microsoft.com/office/drawing/2014/main" val="2307116729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b="0" dirty="0" smtClean="0">
                              <a:solidFill>
                                <a:schemeClr val="tx1"/>
                              </a:solidFill>
                            </a:rPr>
                            <a:t>6.</a:t>
                          </a:r>
                          <a:r>
                            <a:rPr lang="en-GB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en-GB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7347" t="-4762" r="-1020" b="-37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1700483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7.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7347" t="-103774" r="-1020" b="-2698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713678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8.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7347" t="-205714" r="-1020" b="-1723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5396198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9.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7347" t="-305714" r="-1020" b="-723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438690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10.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7347" t="-698361" r="-1020" b="-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670079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7435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51449400"/>
                  </p:ext>
                </p:extLst>
              </p:nvPr>
            </p:nvGraphicFramePr>
            <p:xfrm>
              <a:off x="431822" y="2924944"/>
              <a:ext cx="3492106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08556">
                      <a:extLst>
                        <a:ext uri="{9D8B030D-6E8A-4147-A177-3AD203B41FA5}">
                          <a16:colId xmlns:a16="http://schemas.microsoft.com/office/drawing/2014/main" xmlns="" val="3193844410"/>
                        </a:ext>
                      </a:extLst>
                    </a:gridCol>
                    <a:gridCol w="2983550">
                      <a:extLst>
                        <a:ext uri="{9D8B030D-6E8A-4147-A177-3AD203B41FA5}">
                          <a16:colId xmlns:a16="http://schemas.microsoft.com/office/drawing/2014/main" xmlns="" val="23071167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b="0" dirty="0" smtClean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  <a:r>
                            <a:rPr lang="en-GB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en-GB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+8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+9=42</m:t>
                                </m:r>
                              </m:oMath>
                            </m:oMathPara>
                          </a14:m>
                          <a:endParaRPr lang="en-GB" b="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=−11, 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=3 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5317004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2.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+9=42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=11, 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=−3 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3271367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3.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+8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−9=24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=−11, 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=3 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54539619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4.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−9=24</m:t>
                                </m:r>
                              </m:oMath>
                            </m:oMathPara>
                          </a14:m>
                          <a:endParaRPr lang="en-GB" b="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=11, 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=−3 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0438690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5.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−9=−26</m:t>
                                </m:r>
                              </m:oMath>
                            </m:oMathPara>
                          </a14:m>
                          <a:endParaRPr lang="en-GB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 smtClean="0">
                              <a:solidFill>
                                <a:srgbClr val="FF0000"/>
                              </a:solidFill>
                            </a:rPr>
                            <a:t>No solutions</a:t>
                          </a:r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9467007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51449400"/>
                  </p:ext>
                </p:extLst>
              </p:nvPr>
            </p:nvGraphicFramePr>
            <p:xfrm>
              <a:off x="431822" y="2924944"/>
              <a:ext cx="3492106" cy="32004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08556">
                      <a:extLst>
                        <a:ext uri="{9D8B030D-6E8A-4147-A177-3AD203B41FA5}">
                          <a16:colId xmlns:a16="http://schemas.microsoft.com/office/drawing/2014/main" val="3193844410"/>
                        </a:ext>
                      </a:extLst>
                    </a:gridCol>
                    <a:gridCol w="2983550">
                      <a:extLst>
                        <a:ext uri="{9D8B030D-6E8A-4147-A177-3AD203B41FA5}">
                          <a16:colId xmlns:a16="http://schemas.microsoft.com/office/drawing/2014/main" val="2307116729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b="0" dirty="0" smtClean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  <a:r>
                            <a:rPr lang="en-GB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en-GB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347" t="-4762" r="-816" b="-4161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1700483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2.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347" t="-104762" r="-816" b="-3161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713678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3.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347" t="-202830" r="-816" b="-2132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5396198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4.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347" t="-305714" r="-816" b="-1152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43869075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5.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347" t="-405714" r="-816" b="-152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670079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3" y="5996948"/>
            <a:ext cx="720079" cy="6763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06231262"/>
                  </p:ext>
                </p:extLst>
              </p:nvPr>
            </p:nvGraphicFramePr>
            <p:xfrm>
              <a:off x="4572000" y="2924944"/>
              <a:ext cx="3492106" cy="347472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08556">
                      <a:extLst>
                        <a:ext uri="{9D8B030D-6E8A-4147-A177-3AD203B41FA5}">
                          <a16:colId xmlns:a16="http://schemas.microsoft.com/office/drawing/2014/main" xmlns="" val="3193844410"/>
                        </a:ext>
                      </a:extLst>
                    </a:gridCol>
                    <a:gridCol w="2983550">
                      <a:extLst>
                        <a:ext uri="{9D8B030D-6E8A-4147-A177-3AD203B41FA5}">
                          <a16:colId xmlns:a16="http://schemas.microsoft.com/office/drawing/2014/main" xmlns="" val="23071167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b="0" dirty="0" smtClean="0">
                              <a:solidFill>
                                <a:schemeClr val="tx1"/>
                              </a:solidFill>
                            </a:rPr>
                            <a:t>6.</a:t>
                          </a:r>
                          <a:r>
                            <a:rPr lang="en-GB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en-GB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+8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+9=9</m:t>
                                </m:r>
                              </m:oMath>
                            </m:oMathPara>
                          </a14:m>
                          <a:endParaRPr lang="en-GB" b="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=−8, 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=0 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5317004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7.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+9=9</m:t>
                                </m:r>
                              </m:oMath>
                            </m:oMathPara>
                          </a14:m>
                          <a:endParaRPr lang="en-GB" b="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=8, 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=0 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3271367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8.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−0.75=6</m:t>
                                </m:r>
                              </m:oMath>
                            </m:oMathPara>
                          </a14:m>
                          <a:endParaRPr lang="en-GB" b="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=−4.5, 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=1.5 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54539619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9.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+0.25=30</m:t>
                                </m:r>
                              </m:oMath>
                            </m:oMathPara>
                          </a14:m>
                          <a:endParaRPr lang="en-GB" b="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=−3.5, 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=8.5 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0438690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10.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−14=4</m:t>
                                </m:r>
                              </m:oMath>
                            </m:oMathPara>
                          </a14:m>
                          <a:endParaRPr lang="en-GB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=−1, 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=5 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9467007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06231262"/>
                  </p:ext>
                </p:extLst>
              </p:nvPr>
            </p:nvGraphicFramePr>
            <p:xfrm>
              <a:off x="4572000" y="2924944"/>
              <a:ext cx="3492106" cy="347472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508556">
                      <a:extLst>
                        <a:ext uri="{9D8B030D-6E8A-4147-A177-3AD203B41FA5}">
                          <a16:colId xmlns:a16="http://schemas.microsoft.com/office/drawing/2014/main" val="3193844410"/>
                        </a:ext>
                      </a:extLst>
                    </a:gridCol>
                    <a:gridCol w="2983550">
                      <a:extLst>
                        <a:ext uri="{9D8B030D-6E8A-4147-A177-3AD203B41FA5}">
                          <a16:colId xmlns:a16="http://schemas.microsoft.com/office/drawing/2014/main" val="2307116729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b="0" dirty="0" smtClean="0">
                              <a:solidFill>
                                <a:schemeClr val="tx1"/>
                              </a:solidFill>
                            </a:rPr>
                            <a:t>6.</a:t>
                          </a:r>
                          <a:r>
                            <a:rPr lang="en-GB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en-GB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7347" t="-4762" r="-1020" b="-44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1700483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7.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7347" t="-104762" r="-1020" b="-34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713678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8.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7347" t="-202830" r="-1020" b="-2424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5396198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9.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7347" t="-305714" r="-1020" b="-1447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43869075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r>
                            <a:rPr lang="en-GB" dirty="0" smtClean="0">
                              <a:solidFill>
                                <a:schemeClr val="tx1"/>
                              </a:solidFill>
                            </a:rPr>
                            <a:t>10. </a:t>
                          </a:r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7347" t="-284000" r="-1020" b="-1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670079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0915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By completing the square show that the solution to the equation: 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can be written as: </a:t>
                </a:r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</m:t>
                        </m:r>
                        <m:rad>
                          <m:radPr>
                            <m:degHide m:val="on"/>
                            <m:ctrlPr>
                              <a:rPr lang="en-GB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GB" b="0" i="1" smtClean="0"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−4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</m:rad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852" t="-1752" b="-6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953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158</TotalTime>
  <Words>650</Words>
  <Application>Microsoft Office PowerPoint</Application>
  <PresentationFormat>On-screen Show (4:3)</PresentationFormat>
  <Paragraphs>134</Paragraphs>
  <Slides>14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 In pairs, on your whiteboards:   Solve x^2+1=5</vt:lpstr>
      <vt:lpstr> In pairs, on your whiteboards:   Solve 〖4x〗^2=16</vt:lpstr>
      <vt:lpstr> Two possible methods…  Solve 〖4x〗^2=16</vt:lpstr>
      <vt:lpstr> In your pairs, on your whiteboards:   Solve 〖(x+2)〗^2=36</vt:lpstr>
      <vt:lpstr> Two different methods…  Solve 〖(x+2)〗^2=36</vt:lpstr>
      <vt:lpstr> In your pairs, on your whiteboards:   Solve 〖(x+4)〗^2-1=80</vt:lpstr>
      <vt:lpstr> In your pairs, on your whiteboards:   Solve 〖2+(x-4)〗^2=27</vt:lpstr>
      <vt:lpstr> In your pairs, on your whiteboards:   Solve 〖2(x-4)〗^2=50</vt:lpstr>
      <vt:lpstr> In your pairs, on your whiteboards:   Solve 〖2(x-3)〗^2+18=50</vt:lpstr>
      <vt:lpstr>What do these questions have in common? </vt:lpstr>
      <vt:lpstr>Title: Solving Quadratic Equations by Completing the Square </vt:lpstr>
      <vt:lpstr>In your books: </vt:lpstr>
      <vt:lpstr>Mark your work 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 your whiteboards:   Write x^2-4x+9 in the form 〖(x-p)〗^2+ q</dc:title>
  <dc:creator>Elder, L</dc:creator>
  <cp:lastModifiedBy>Elder, L</cp:lastModifiedBy>
  <cp:revision>19</cp:revision>
  <dcterms:created xsi:type="dcterms:W3CDTF">2019-03-24T18:38:27Z</dcterms:created>
  <dcterms:modified xsi:type="dcterms:W3CDTF">2019-05-14T12:07:29Z</dcterms:modified>
</cp:coreProperties>
</file>