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</p:sldMasterIdLst>
  <p:notesMasterIdLst>
    <p:notesMasterId r:id="rId33"/>
  </p:notesMasterIdLst>
  <p:sldIdLst>
    <p:sldId id="256" r:id="rId14"/>
    <p:sldId id="257" r:id="rId15"/>
    <p:sldId id="258" r:id="rId16"/>
    <p:sldId id="259" r:id="rId17"/>
    <p:sldId id="260" r:id="rId18"/>
    <p:sldId id="261" r:id="rId19"/>
    <p:sldId id="263" r:id="rId20"/>
    <p:sldId id="262" r:id="rId21"/>
    <p:sldId id="264" r:id="rId22"/>
    <p:sldId id="266" r:id="rId23"/>
    <p:sldId id="267" r:id="rId24"/>
    <p:sldId id="269" r:id="rId25"/>
    <p:sldId id="268" r:id="rId26"/>
    <p:sldId id="270" r:id="rId27"/>
    <p:sldId id="271" r:id="rId28"/>
    <p:sldId id="272" r:id="rId29"/>
    <p:sldId id="276" r:id="rId30"/>
    <p:sldId id="273" r:id="rId31"/>
    <p:sldId id="274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086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21" Type="http://schemas.openxmlformats.org/officeDocument/2006/relationships/slide" Target="slides/slide8.xml"/><Relationship Id="rId34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473906-7E52-4595-B5CF-86D16F2DCA5F}" type="datetimeFigureOut">
              <a:rPr lang="en-GB" smtClean="0"/>
              <a:t>08/05/2019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9DA7F5-6E24-4343-8E71-6F7F9ECDCE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68004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9DA7F5-6E24-4343-8E71-6F7F9ECDCE26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81066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9DA7F5-6E24-4343-8E71-6F7F9ECDCE26}" type="slidenum">
              <a:rPr lang="en-GB">
                <a:solidFill>
                  <a:prstClr val="black"/>
                </a:solidFill>
              </a:rPr>
              <a:pPr/>
              <a:t>8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81066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9DA7F5-6E24-4343-8E71-6F7F9ECDCE26}" type="slidenum">
              <a:rPr lang="en-GB">
                <a:solidFill>
                  <a:prstClr val="black"/>
                </a:solidFill>
              </a:rPr>
              <a:pPr/>
              <a:t>9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81066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9DA7F5-6E24-4343-8E71-6F7F9ECDCE26}" type="slidenum">
              <a:rPr lang="en-GB">
                <a:solidFill>
                  <a:prstClr val="black"/>
                </a:solidFill>
              </a:rPr>
              <a:pPr/>
              <a:t>10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81066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9DA7F5-6E24-4343-8E71-6F7F9ECDCE26}" type="slidenum">
              <a:rPr lang="en-GB">
                <a:solidFill>
                  <a:prstClr val="black"/>
                </a:solidFill>
              </a:rPr>
              <a:pPr/>
              <a:t>11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81066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9DA7F5-6E24-4343-8E71-6F7F9ECDCE26}" type="slidenum">
              <a:rPr lang="en-GB">
                <a:solidFill>
                  <a:prstClr val="black"/>
                </a:solidFill>
              </a:rPr>
              <a:pPr/>
              <a:t>12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81066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9DA7F5-6E24-4343-8E71-6F7F9ECDCE26}" type="slidenum">
              <a:rPr lang="en-GB">
                <a:solidFill>
                  <a:prstClr val="black"/>
                </a:solidFill>
              </a:rPr>
              <a:pPr/>
              <a:t>13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81066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Acknowledgements</a:t>
            </a:r>
            <a:r>
              <a:rPr lang="en-GB" baseline="0" dirty="0" smtClean="0"/>
              <a:t>: NCETM </a:t>
            </a:r>
          </a:p>
          <a:p>
            <a:r>
              <a:rPr lang="en-GB" baseline="0" dirty="0" smtClean="0"/>
              <a:t>Instructions for the puzzle are also in the puzzle itself! Print out this slide to allow students to mark off each clue as they use it.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9DA7F5-6E24-4343-8E71-6F7F9ECDCE26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02060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5A84D9-5E4F-4380-87D5-CC21ECDFAAD9}" type="datetimeFigureOut">
              <a:rPr lang="en-GB" smtClean="0"/>
              <a:t>08/05/2019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5CF527-A8DF-4C35-A48A-1F63C48FB2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5A84D9-5E4F-4380-87D5-CC21ECDFAAD9}" type="datetimeFigureOut">
              <a:rPr lang="en-GB" smtClean="0"/>
              <a:t>08/05/2019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5CF527-A8DF-4C35-A48A-1F63C48FB2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5A84D9-5E4F-4380-87D5-CC21ECDFAAD9}" type="datetimeFigureOut">
              <a:rPr lang="en-GB" smtClean="0"/>
              <a:t>08/05/2019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5CF527-A8DF-4C35-A48A-1F63C48FB2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5A84D9-5E4F-4380-87D5-CC21ECDFAAD9}" type="datetimeFigureOut">
              <a:rPr lang="en-GB" smtClean="0"/>
              <a:t>08/05/2019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5CF527-A8DF-4C35-A48A-1F63C48FB2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5A84D9-5E4F-4380-87D5-CC21ECDFAAD9}" type="datetimeFigureOut">
              <a:rPr lang="en-GB" smtClean="0"/>
              <a:t>08/05/2019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5CF527-A8DF-4C35-A48A-1F63C48FB2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5A84D9-5E4F-4380-87D5-CC21ECDFAAD9}" type="datetimeFigureOut">
              <a:rPr lang="en-GB" smtClean="0"/>
              <a:t>08/05/2019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5CF527-A8DF-4C35-A48A-1F63C48FB2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5A84D9-5E4F-4380-87D5-CC21ECDFAAD9}" type="datetimeFigureOut">
              <a:rPr lang="en-GB" smtClean="0"/>
              <a:t>08/05/2019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5CF527-A8DF-4C35-A48A-1F63C48FB2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5A84D9-5E4F-4380-87D5-CC21ECDFAAD9}" type="datetimeFigureOut">
              <a:rPr lang="en-GB" smtClean="0"/>
              <a:t>08/05/2019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5CF527-A8DF-4C35-A48A-1F63C48FB2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5A84D9-5E4F-4380-87D5-CC21ECDFAAD9}" type="datetimeFigureOut">
              <a:rPr lang="en-GB" smtClean="0"/>
              <a:t>08/05/2019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5CF527-A8DF-4C35-A48A-1F63C48FB2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5A84D9-5E4F-4380-87D5-CC21ECDFAAD9}" type="datetimeFigureOut">
              <a:rPr lang="en-GB" smtClean="0"/>
              <a:t>08/05/2019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5CF527-A8DF-4C35-A48A-1F63C48FB2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5A84D9-5E4F-4380-87D5-CC21ECDFAAD9}" type="datetimeFigureOut">
              <a:rPr lang="en-GB" smtClean="0"/>
              <a:t>08/05/2019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5CF527-A8DF-4C35-A48A-1F63C48FB2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5/8/2019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5/8/2019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5/8/2019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5/8/2019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5/8/2019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5/8/2019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5/8/2019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5/8/2019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5/8/2019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5/8/2019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5/8/2019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5/8/2019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5/8/2019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5/8/2019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5/8/2019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5/8/2019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5/8/2019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5/8/2019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5/8/2019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5/8/2019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5/8/2019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5/8/2019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5/8/2019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5/8/2019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5/8/2019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5/8/2019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5/8/2019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5/8/2019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5/8/2019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5/8/2019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5/8/2019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5/8/2019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5/8/2019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F65A84D9-5E4F-4380-87D5-CC21ECDFAAD9}" type="datetimeFigureOut">
              <a:rPr lang="en-GB" smtClean="0"/>
              <a:t>08/05/2019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F5CF527-A8DF-4C35-A48A-1F63C48FB2F7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5/8/2019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5/8/2019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5/8/2019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ctrTitle"/>
              </p:nvPr>
            </p:nvSpPr>
            <p:spPr>
              <a:xfrm>
                <a:off x="467544" y="476672"/>
                <a:ext cx="8064896" cy="1470025"/>
              </a:xfrm>
            </p:spPr>
            <p:txBody>
              <a:bodyPr/>
              <a:lstStyle/>
              <a:p>
                <a:r>
                  <a:rPr lang="en-GB" dirty="0" smtClean="0"/>
                  <a:t/>
                </a:r>
                <a:br>
                  <a:rPr lang="en-GB" dirty="0" smtClean="0"/>
                </a:br>
                <a:r>
                  <a:rPr lang="en-GB" sz="4000" dirty="0" smtClean="0"/>
                  <a:t>On your whiteboards: </a:t>
                </a:r>
                <a:br>
                  <a:rPr lang="en-GB" sz="4000" dirty="0" smtClean="0"/>
                </a:br>
                <a:r>
                  <a:rPr lang="en-GB" sz="4000" dirty="0"/>
                  <a:t/>
                </a:r>
                <a:br>
                  <a:rPr lang="en-GB" sz="4000" dirty="0"/>
                </a:br>
                <a:r>
                  <a:rPr lang="en-GB" sz="4000" dirty="0" smtClean="0"/>
                  <a:t>Write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sz="40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4000" b="0" i="1" smtClean="0">
                        <a:latin typeface="Cambria Math"/>
                      </a:rPr>
                      <m:t>−4</m:t>
                    </m:r>
                    <m:r>
                      <a:rPr lang="en-GB" sz="4000" b="0" i="1" smtClean="0">
                        <a:latin typeface="Cambria Math"/>
                      </a:rPr>
                      <m:t>𝑥</m:t>
                    </m:r>
                    <m:r>
                      <a:rPr lang="en-GB" sz="4000" b="0" i="1" smtClean="0">
                        <a:latin typeface="Cambria Math"/>
                      </a:rPr>
                      <m:t>+9</m:t>
                    </m:r>
                  </m:oMath>
                </a14:m>
                <a:r>
                  <a:rPr lang="en-GB" sz="4000" dirty="0" smtClean="0"/>
                  <a:t> in the form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/>
                          </a:rPr>
                          <m:t>(</m:t>
                        </m:r>
                        <m:r>
                          <a:rPr lang="en-GB" sz="4000" b="0" i="1" smtClean="0">
                            <a:latin typeface="Cambria Math"/>
                          </a:rPr>
                          <m:t>𝑥</m:t>
                        </m:r>
                        <m:r>
                          <a:rPr lang="en-GB" sz="4000" b="0" i="1" smtClean="0">
                            <a:latin typeface="Cambria Math"/>
                          </a:rPr>
                          <m:t>−</m:t>
                        </m:r>
                        <m:r>
                          <a:rPr lang="en-GB" sz="4000" b="0" i="1" smtClean="0">
                            <a:latin typeface="Cambria Math"/>
                          </a:rPr>
                          <m:t>𝑝</m:t>
                        </m:r>
                        <m:r>
                          <a:rPr lang="en-GB" sz="4000" b="0" i="1" smtClean="0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GB" sz="40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4000" b="0" i="1" smtClean="0">
                        <a:latin typeface="Cambria Math"/>
                      </a:rPr>
                      <m:t>+ </m:t>
                    </m:r>
                    <m:r>
                      <a:rPr lang="en-GB" sz="4000" b="0" i="1" smtClean="0">
                        <a:latin typeface="Cambria Math"/>
                      </a:rPr>
                      <m:t>𝑞</m:t>
                    </m:r>
                  </m:oMath>
                </a14:m>
                <a:endParaRPr lang="en-GB" sz="4000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xfrm>
                <a:off x="467544" y="476672"/>
                <a:ext cx="8064896" cy="1470025"/>
              </a:xfrm>
              <a:blipFill rotWithShape="1">
                <a:blip r:embed="rId3"/>
                <a:stretch>
                  <a:fillRect t="-20747" b="-560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2627783" y="3800407"/>
                <a:ext cx="3848233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40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4000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GB" sz="40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GB" sz="4000" b="0" i="1" smtClean="0">
                              <a:latin typeface="Cambria Math"/>
                            </a:rPr>
                            <m:t>−2)</m:t>
                          </m:r>
                        </m:e>
                        <m:sup>
                          <m:r>
                            <a:rPr lang="en-GB" sz="40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4000" b="0" i="1" smtClean="0">
                          <a:latin typeface="Cambria Math"/>
                        </a:rPr>
                        <m:t>− 4+9</m:t>
                      </m:r>
                    </m:oMath>
                  </m:oMathPara>
                </a14:m>
                <a:endParaRPr lang="en-GB" sz="40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7783" y="3800407"/>
                <a:ext cx="3848233" cy="70788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3075211" y="4727192"/>
                <a:ext cx="2953373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40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4000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GB" sz="40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GB" sz="4000" b="0" i="1" smtClean="0">
                              <a:latin typeface="Cambria Math"/>
                            </a:rPr>
                            <m:t>−2)</m:t>
                          </m:r>
                        </m:e>
                        <m:sup>
                          <m:r>
                            <a:rPr lang="en-GB" sz="40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4000" b="0" i="1" smtClean="0">
                          <a:latin typeface="Cambria Math"/>
                        </a:rPr>
                        <m:t>+ 5</m:t>
                      </m:r>
                    </m:oMath>
                  </m:oMathPara>
                </a14:m>
                <a:endParaRPr lang="en-GB" sz="40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5211" y="4727192"/>
                <a:ext cx="2953373" cy="707886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1292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22242" y="1484784"/>
                <a:ext cx="3024336" cy="2188834"/>
              </a:xfrm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en-GB" sz="2800" dirty="0" smtClean="0"/>
                  <a:t>On your whiteboards: </a:t>
                </a:r>
              </a:p>
              <a:p>
                <a:pPr marL="0" indent="0" algn="ctr">
                  <a:buNone/>
                </a:pPr>
                <a:endParaRPr lang="en-GB" sz="2800" dirty="0"/>
              </a:p>
              <a:p>
                <a:pPr marL="0" indent="0" algn="ctr">
                  <a:buNone/>
                </a:pPr>
                <a:r>
                  <a:rPr lang="en-GB" sz="2800" dirty="0" smtClean="0"/>
                  <a:t>What is the value of </a:t>
                </a:r>
                <a14:m>
                  <m:oMath xmlns:m="http://schemas.openxmlformats.org/officeDocument/2006/math">
                    <m:r>
                      <a:rPr lang="en-GB" sz="2800" i="1" dirty="0" smtClean="0">
                        <a:latin typeface="Cambria Math"/>
                      </a:rPr>
                      <m:t>𝑦</m:t>
                    </m:r>
                  </m:oMath>
                </a14:m>
                <a:r>
                  <a:rPr lang="en-GB" sz="2800" dirty="0" smtClean="0"/>
                  <a:t> when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𝑥</m:t>
                    </m:r>
                    <m:r>
                      <a:rPr lang="en-GB" sz="2800" b="0" i="1" smtClean="0">
                        <a:latin typeface="Cambria Math"/>
                      </a:rPr>
                      <m:t>=3? </m:t>
                    </m:r>
                  </m:oMath>
                </a14:m>
                <a:endParaRPr lang="en-GB" sz="2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2242" y="1484784"/>
                <a:ext cx="3024336" cy="2188834"/>
              </a:xfrm>
              <a:blipFill rotWithShape="1">
                <a:blip r:embed="rId2"/>
                <a:stretch>
                  <a:fillRect l="-2419" t="-2786" r="-5847" b="-172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79512" y="188640"/>
                <a:ext cx="842493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200" dirty="0" smtClean="0"/>
                  <a:t>Here is the graph of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/>
                      </a:rPr>
                      <m:t>𝑦</m:t>
                    </m:r>
                    <m:r>
                      <a:rPr lang="en-GB" sz="32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GB" sz="32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/>
                          </a:rPr>
                          <m:t>(</m:t>
                        </m:r>
                        <m:r>
                          <a:rPr lang="en-GB" sz="3200" b="0" i="1" smtClean="0">
                            <a:latin typeface="Cambria Math"/>
                          </a:rPr>
                          <m:t>𝑥</m:t>
                        </m:r>
                        <m:r>
                          <a:rPr lang="en-GB" sz="3200" b="0" i="1" smtClean="0">
                            <a:latin typeface="Cambria Math"/>
                          </a:rPr>
                          <m:t>−2)</m:t>
                        </m:r>
                      </m:e>
                      <m:sup>
                        <m:r>
                          <a:rPr lang="en-GB" sz="32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3200" b="0" i="1" smtClean="0">
                        <a:latin typeface="Cambria Math"/>
                      </a:rPr>
                      <m:t>+5</m:t>
                    </m:r>
                  </m:oMath>
                </a14:m>
                <a:endParaRPr lang="en-GB" sz="32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188640"/>
                <a:ext cx="8424936" cy="584775"/>
              </a:xfrm>
              <a:prstGeom prst="rect">
                <a:avLst/>
              </a:prstGeom>
              <a:blipFill rotWithShape="1">
                <a:blip r:embed="rId3"/>
                <a:stretch>
                  <a:fillRect t="-13542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5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124744"/>
            <a:ext cx="5870905" cy="5560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Multiply 6"/>
          <p:cNvSpPr/>
          <p:nvPr/>
        </p:nvSpPr>
        <p:spPr>
          <a:xfrm>
            <a:off x="6588224" y="4401790"/>
            <a:ext cx="288032" cy="288032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8064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22242" y="1484784"/>
                <a:ext cx="3024336" cy="2188834"/>
              </a:xfrm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en-GB" sz="2800" dirty="0" smtClean="0"/>
                  <a:t>On your whiteboards: </a:t>
                </a:r>
              </a:p>
              <a:p>
                <a:pPr marL="0" indent="0" algn="ctr">
                  <a:buNone/>
                </a:pPr>
                <a:endParaRPr lang="en-GB" sz="2800" dirty="0"/>
              </a:p>
              <a:p>
                <a:pPr marL="0" indent="0" algn="ctr">
                  <a:buNone/>
                </a:pPr>
                <a:r>
                  <a:rPr lang="en-GB" sz="2800" dirty="0" smtClean="0"/>
                  <a:t>What is the value of </a:t>
                </a:r>
                <a14:m>
                  <m:oMath xmlns:m="http://schemas.openxmlformats.org/officeDocument/2006/math">
                    <m:r>
                      <a:rPr lang="en-GB" sz="2800" i="1" dirty="0" smtClean="0">
                        <a:latin typeface="Cambria Math"/>
                      </a:rPr>
                      <m:t>𝑦</m:t>
                    </m:r>
                  </m:oMath>
                </a14:m>
                <a:r>
                  <a:rPr lang="en-GB" sz="2800" dirty="0" smtClean="0"/>
                  <a:t> when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𝑥</m:t>
                    </m:r>
                    <m:r>
                      <a:rPr lang="en-GB" sz="2800" b="0" i="1" smtClean="0">
                        <a:latin typeface="Cambria Math"/>
                      </a:rPr>
                      <m:t>=0? </m:t>
                    </m:r>
                  </m:oMath>
                </a14:m>
                <a:endParaRPr lang="en-GB" sz="2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2242" y="1484784"/>
                <a:ext cx="3024336" cy="2188834"/>
              </a:xfrm>
              <a:blipFill rotWithShape="1">
                <a:blip r:embed="rId2"/>
                <a:stretch>
                  <a:fillRect l="-2419" t="-2786" r="-5847" b="-172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79512" y="188640"/>
                <a:ext cx="842493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200" dirty="0">
                    <a:solidFill>
                      <a:srgbClr val="000000"/>
                    </a:solidFill>
                  </a:rPr>
                  <a:t>Here is the graph of </a:t>
                </a:r>
                <a14:m>
                  <m:oMath xmlns:m="http://schemas.openxmlformats.org/officeDocument/2006/math">
                    <m:r>
                      <a:rPr lang="en-GB" sz="3200" i="1">
                        <a:solidFill>
                          <a:srgbClr val="000000"/>
                        </a:solidFill>
                        <a:latin typeface="Cambria Math"/>
                      </a:rPr>
                      <m:t>𝑦</m:t>
                    </m:r>
                    <m:r>
                      <a:rPr lang="en-GB" sz="3200" i="1">
                        <a:solidFill>
                          <a:srgbClr val="000000"/>
                        </a:solidFill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GB" sz="3200" i="1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32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en-GB" sz="32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en-GB" sz="32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−2)</m:t>
                        </m:r>
                      </m:e>
                      <m:sup>
                        <m:r>
                          <a:rPr lang="en-GB" sz="32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3200" i="1">
                        <a:solidFill>
                          <a:srgbClr val="000000"/>
                        </a:solidFill>
                        <a:latin typeface="Cambria Math"/>
                      </a:rPr>
                      <m:t>+5</m:t>
                    </m:r>
                  </m:oMath>
                </a14:m>
                <a:endParaRPr lang="en-GB" sz="32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188640"/>
                <a:ext cx="8424936" cy="584775"/>
              </a:xfrm>
              <a:prstGeom prst="rect">
                <a:avLst/>
              </a:prstGeom>
              <a:blipFill rotWithShape="1">
                <a:blip r:embed="rId3"/>
                <a:stretch>
                  <a:fillRect t="-13542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5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124744"/>
            <a:ext cx="5870905" cy="5560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Multiply 6"/>
          <p:cNvSpPr/>
          <p:nvPr/>
        </p:nvSpPr>
        <p:spPr>
          <a:xfrm>
            <a:off x="4624420" y="3429000"/>
            <a:ext cx="288032" cy="288032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4819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22242" y="1484784"/>
                <a:ext cx="3024336" cy="2188834"/>
              </a:xfrm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en-GB" sz="2800" dirty="0" smtClean="0"/>
                  <a:t>On your whiteboards: </a:t>
                </a:r>
              </a:p>
              <a:p>
                <a:pPr marL="0" indent="0" algn="ctr">
                  <a:buNone/>
                </a:pPr>
                <a:endParaRPr lang="en-GB" sz="2800" dirty="0"/>
              </a:p>
              <a:p>
                <a:pPr marL="0" indent="0" algn="ctr">
                  <a:buNone/>
                </a:pPr>
                <a:r>
                  <a:rPr lang="en-GB" sz="2800" dirty="0" smtClean="0"/>
                  <a:t>What is the value of </a:t>
                </a:r>
                <a14:m>
                  <m:oMath xmlns:m="http://schemas.openxmlformats.org/officeDocument/2006/math">
                    <m:r>
                      <a:rPr lang="en-GB" sz="2800" i="1" dirty="0" smtClean="0">
                        <a:latin typeface="Cambria Math"/>
                      </a:rPr>
                      <m:t>𝑦</m:t>
                    </m:r>
                  </m:oMath>
                </a14:m>
                <a:r>
                  <a:rPr lang="en-GB" sz="2800" dirty="0" smtClean="0"/>
                  <a:t> when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𝑥</m:t>
                    </m:r>
                    <m:r>
                      <a:rPr lang="en-GB" sz="2800" b="0" i="1" smtClean="0">
                        <a:latin typeface="Cambria Math"/>
                      </a:rPr>
                      <m:t>=−1? </m:t>
                    </m:r>
                  </m:oMath>
                </a14:m>
                <a:endParaRPr lang="en-GB" sz="2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2242" y="1484784"/>
                <a:ext cx="3024336" cy="2188834"/>
              </a:xfrm>
              <a:blipFill rotWithShape="1">
                <a:blip r:embed="rId2"/>
                <a:stretch>
                  <a:fillRect l="-2016" t="-2786" r="-5847" b="-2339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79512" y="188640"/>
                <a:ext cx="842493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200" dirty="0">
                    <a:solidFill>
                      <a:srgbClr val="000000"/>
                    </a:solidFill>
                  </a:rPr>
                  <a:t>Here is the graph of </a:t>
                </a:r>
                <a14:m>
                  <m:oMath xmlns:m="http://schemas.openxmlformats.org/officeDocument/2006/math">
                    <m:r>
                      <a:rPr lang="en-GB" sz="3200" i="1">
                        <a:solidFill>
                          <a:srgbClr val="000000"/>
                        </a:solidFill>
                        <a:latin typeface="Cambria Math"/>
                      </a:rPr>
                      <m:t>𝑦</m:t>
                    </m:r>
                    <m:r>
                      <a:rPr lang="en-GB" sz="3200" i="1">
                        <a:solidFill>
                          <a:srgbClr val="000000"/>
                        </a:solidFill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GB" sz="3200" i="1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32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en-GB" sz="32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en-GB" sz="32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−2)</m:t>
                        </m:r>
                      </m:e>
                      <m:sup>
                        <m:r>
                          <a:rPr lang="en-GB" sz="32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3200" i="1">
                        <a:solidFill>
                          <a:srgbClr val="000000"/>
                        </a:solidFill>
                        <a:latin typeface="Cambria Math"/>
                      </a:rPr>
                      <m:t>+5</m:t>
                    </m:r>
                  </m:oMath>
                </a14:m>
                <a:endParaRPr lang="en-GB" sz="32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188640"/>
                <a:ext cx="8424936" cy="584775"/>
              </a:xfrm>
              <a:prstGeom prst="rect">
                <a:avLst/>
              </a:prstGeom>
              <a:blipFill rotWithShape="1">
                <a:blip r:embed="rId3"/>
                <a:stretch>
                  <a:fillRect t="-13542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5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124744"/>
            <a:ext cx="5870905" cy="5560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Multiply 6"/>
          <p:cNvSpPr/>
          <p:nvPr/>
        </p:nvSpPr>
        <p:spPr>
          <a:xfrm>
            <a:off x="3957350" y="1797053"/>
            <a:ext cx="288032" cy="288032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5787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22242" y="1484784"/>
                <a:ext cx="3024336" cy="2188834"/>
              </a:xfrm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en-GB" sz="2800" dirty="0" smtClean="0"/>
                  <a:t>On your whiteboards: </a:t>
                </a:r>
              </a:p>
              <a:p>
                <a:pPr marL="0" indent="0" algn="ctr">
                  <a:buNone/>
                </a:pPr>
                <a:endParaRPr lang="en-GB" sz="2800" dirty="0"/>
              </a:p>
              <a:p>
                <a:pPr marL="0" indent="0" algn="ctr">
                  <a:buNone/>
                </a:pPr>
                <a:r>
                  <a:rPr lang="en-GB" sz="2400" dirty="0" smtClean="0"/>
                  <a:t>What is the value of </a:t>
                </a:r>
                <a14:m>
                  <m:oMath xmlns:m="http://schemas.openxmlformats.org/officeDocument/2006/math">
                    <m:r>
                      <a:rPr lang="en-GB" sz="2400" b="0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GB" sz="2400" dirty="0" smtClean="0"/>
                  <a:t> that will give the smallest possible value of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/>
                      </a:rPr>
                      <m:t>𝑦</m:t>
                    </m:r>
                  </m:oMath>
                </a14:m>
                <a:r>
                  <a:rPr lang="en-GB" sz="2400" dirty="0" smtClean="0"/>
                  <a:t>?</a:t>
                </a:r>
                <a:endParaRPr lang="en-GB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2242" y="1484784"/>
                <a:ext cx="3024336" cy="2188834"/>
              </a:xfrm>
              <a:blipFill rotWithShape="1">
                <a:blip r:embed="rId2"/>
                <a:stretch>
                  <a:fillRect l="-403" t="-2786" r="-3226" b="-434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79512" y="188640"/>
                <a:ext cx="842493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200" dirty="0">
                    <a:solidFill>
                      <a:srgbClr val="000000"/>
                    </a:solidFill>
                  </a:rPr>
                  <a:t>Here is the graph of </a:t>
                </a:r>
                <a14:m>
                  <m:oMath xmlns:m="http://schemas.openxmlformats.org/officeDocument/2006/math">
                    <m:r>
                      <a:rPr lang="en-GB" sz="3200" i="1">
                        <a:solidFill>
                          <a:srgbClr val="000000"/>
                        </a:solidFill>
                        <a:latin typeface="Cambria Math"/>
                      </a:rPr>
                      <m:t>𝑦</m:t>
                    </m:r>
                    <m:r>
                      <a:rPr lang="en-GB" sz="3200" i="1">
                        <a:solidFill>
                          <a:srgbClr val="000000"/>
                        </a:solidFill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GB" sz="3200" i="1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32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en-GB" sz="32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en-GB" sz="32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−2)</m:t>
                        </m:r>
                      </m:e>
                      <m:sup>
                        <m:r>
                          <a:rPr lang="en-GB" sz="32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3200" i="1">
                        <a:solidFill>
                          <a:srgbClr val="000000"/>
                        </a:solidFill>
                        <a:latin typeface="Cambria Math"/>
                      </a:rPr>
                      <m:t>+5</m:t>
                    </m:r>
                  </m:oMath>
                </a14:m>
                <a:endParaRPr lang="en-GB" sz="32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188640"/>
                <a:ext cx="8424936" cy="584775"/>
              </a:xfrm>
              <a:prstGeom prst="rect">
                <a:avLst/>
              </a:prstGeom>
              <a:blipFill rotWithShape="1">
                <a:blip r:embed="rId3"/>
                <a:stretch>
                  <a:fillRect t="-13542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5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124744"/>
            <a:ext cx="5870905" cy="5560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Multiply 6"/>
          <p:cNvSpPr/>
          <p:nvPr/>
        </p:nvSpPr>
        <p:spPr>
          <a:xfrm>
            <a:off x="5923276" y="4756490"/>
            <a:ext cx="288032" cy="288032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5050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45859" y="773415"/>
                <a:ext cx="3024336" cy="2188834"/>
              </a:xfrm>
            </p:spPr>
            <p:txBody>
              <a:bodyPr/>
              <a:lstStyle/>
              <a:p>
                <a:pPr marL="0" indent="0" algn="ctr">
                  <a:buNone/>
                </a:pPr>
                <a:endParaRPr lang="en-GB" sz="2800" dirty="0"/>
              </a:p>
              <a:p>
                <a:pPr marL="0" indent="0" algn="ctr">
                  <a:buNone/>
                </a:pPr>
                <a:r>
                  <a:rPr lang="en-GB" sz="2400" dirty="0" smtClean="0"/>
                  <a:t>When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/>
                      </a:rPr>
                      <m:t>𝑥</m:t>
                    </m:r>
                    <m:r>
                      <a:rPr lang="en-GB" sz="2400" b="0" i="1" smtClean="0">
                        <a:latin typeface="Cambria Math"/>
                      </a:rPr>
                      <m:t>=2, </m:t>
                    </m:r>
                    <m:r>
                      <a:rPr lang="en-GB" sz="2400" b="0" i="1" smtClean="0">
                        <a:latin typeface="Cambria Math"/>
                      </a:rPr>
                      <m:t>𝑦</m:t>
                    </m:r>
                    <m:r>
                      <a:rPr lang="en-GB" sz="2400" b="0" i="1" smtClean="0">
                        <a:latin typeface="Cambria Math"/>
                      </a:rPr>
                      <m:t>=5</m:t>
                    </m:r>
                  </m:oMath>
                </a14:m>
                <a:r>
                  <a:rPr lang="en-GB" sz="2400" dirty="0" smtClean="0"/>
                  <a:t>..</a:t>
                </a:r>
              </a:p>
              <a:p>
                <a:pPr marL="0" indent="0" algn="ctr">
                  <a:buNone/>
                </a:pPr>
                <a:r>
                  <a:rPr lang="en-GB" sz="2400" dirty="0"/>
                  <a:t>t</a:t>
                </a:r>
                <a:r>
                  <a:rPr lang="en-GB" sz="2400" dirty="0" smtClean="0"/>
                  <a:t>his is the smallest possible value of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/>
                      </a:rPr>
                      <m:t>𝑦</m:t>
                    </m:r>
                  </m:oMath>
                </a14:m>
                <a:r>
                  <a:rPr lang="en-GB" sz="2400" dirty="0" smtClean="0"/>
                  <a:t>. </a:t>
                </a:r>
              </a:p>
              <a:p>
                <a:pPr marL="0" indent="0" algn="ctr">
                  <a:buNone/>
                </a:pPr>
                <a:endParaRPr lang="en-GB" sz="2400" dirty="0"/>
              </a:p>
              <a:p>
                <a:pPr marL="0" indent="0" algn="ctr">
                  <a:buNone/>
                </a:pPr>
                <a:r>
                  <a:rPr lang="en-GB" sz="2400" dirty="0" smtClean="0"/>
                  <a:t>This value is sometimes known as the </a:t>
                </a:r>
                <a:r>
                  <a:rPr lang="en-GB" sz="2400" b="1" dirty="0" smtClean="0">
                    <a:solidFill>
                      <a:srgbClr val="FF0000"/>
                    </a:solidFill>
                  </a:rPr>
                  <a:t>MINIMUM </a:t>
                </a:r>
                <a:r>
                  <a:rPr lang="en-GB" sz="2400" dirty="0" smtClean="0"/>
                  <a:t>value. </a:t>
                </a:r>
              </a:p>
              <a:p>
                <a:pPr marL="0" indent="0" algn="ctr">
                  <a:buNone/>
                </a:pPr>
                <a:endParaRPr lang="en-GB" sz="2400" dirty="0"/>
              </a:p>
              <a:p>
                <a:pPr marL="0" indent="0" algn="ctr">
                  <a:buNone/>
                </a:pPr>
                <a:r>
                  <a:rPr lang="en-GB" sz="2400" dirty="0" smtClean="0"/>
                  <a:t>This minimum point is also known as the </a:t>
                </a:r>
                <a:r>
                  <a:rPr lang="en-GB" sz="2400" b="1" dirty="0" smtClean="0">
                    <a:solidFill>
                      <a:srgbClr val="FF0000"/>
                    </a:solidFill>
                  </a:rPr>
                  <a:t>VERTEX</a:t>
                </a:r>
                <a:r>
                  <a:rPr lang="en-GB" sz="2400" dirty="0" smtClean="0"/>
                  <a:t> or </a:t>
                </a:r>
                <a:r>
                  <a:rPr lang="en-GB" sz="2400" b="1" dirty="0" smtClean="0">
                    <a:solidFill>
                      <a:srgbClr val="FF0000"/>
                    </a:solidFill>
                  </a:rPr>
                  <a:t>TURNING POINT</a:t>
                </a:r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5859" y="773415"/>
                <a:ext cx="3024336" cy="2188834"/>
              </a:xfrm>
              <a:blipFill rotWithShape="1">
                <a:blip r:embed="rId2"/>
                <a:stretch>
                  <a:fillRect l="-1613" r="-4234" b="-1676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79512" y="188640"/>
                <a:ext cx="842493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200" dirty="0" smtClean="0">
                    <a:solidFill>
                      <a:srgbClr val="000000"/>
                    </a:solidFill>
                  </a:rPr>
                  <a:t>Here is the graph of </a:t>
                </a:r>
                <a14:m>
                  <m:oMath xmlns:m="http://schemas.openxmlformats.org/officeDocument/2006/math">
                    <m:r>
                      <a:rPr lang="en-GB" sz="3200" i="1">
                        <a:solidFill>
                          <a:srgbClr val="000000"/>
                        </a:solidFill>
                        <a:latin typeface="Cambria Math"/>
                      </a:rPr>
                      <m:t>𝑦</m:t>
                    </m:r>
                    <m:r>
                      <a:rPr lang="en-GB" sz="3200" i="1">
                        <a:solidFill>
                          <a:srgbClr val="000000"/>
                        </a:solidFill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GB" sz="3200" i="1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32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en-GB" sz="32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en-GB" sz="32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−2)</m:t>
                        </m:r>
                      </m:e>
                      <m:sup>
                        <m:r>
                          <a:rPr lang="en-GB" sz="32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3200" i="1">
                        <a:solidFill>
                          <a:srgbClr val="000000"/>
                        </a:solidFill>
                        <a:latin typeface="Cambria Math"/>
                      </a:rPr>
                      <m:t>+</m:t>
                    </m:r>
                    <m:r>
                      <a:rPr lang="en-GB" sz="3200" b="0" i="1" smtClean="0">
                        <a:solidFill>
                          <a:srgbClr val="000000"/>
                        </a:solidFill>
                        <a:latin typeface="Cambria Math"/>
                      </a:rPr>
                      <m:t> </m:t>
                    </m:r>
                    <m:r>
                      <a:rPr lang="en-GB" sz="3200" i="1">
                        <a:solidFill>
                          <a:srgbClr val="000000"/>
                        </a:solidFill>
                        <a:latin typeface="Cambria Math"/>
                      </a:rPr>
                      <m:t>5</m:t>
                    </m:r>
                  </m:oMath>
                </a14:m>
                <a:endParaRPr lang="en-GB" sz="32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188640"/>
                <a:ext cx="8424936" cy="584775"/>
              </a:xfrm>
              <a:prstGeom prst="rect">
                <a:avLst/>
              </a:prstGeom>
              <a:blipFill rotWithShape="1">
                <a:blip r:embed="rId3"/>
                <a:stretch>
                  <a:fillRect t="-13542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5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124744"/>
            <a:ext cx="5870905" cy="5560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Multiply 6"/>
          <p:cNvSpPr/>
          <p:nvPr/>
        </p:nvSpPr>
        <p:spPr>
          <a:xfrm>
            <a:off x="5923276" y="4756490"/>
            <a:ext cx="288032" cy="288032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7573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859" y="773415"/>
            <a:ext cx="3024336" cy="2188834"/>
          </a:xfrm>
        </p:spPr>
        <p:txBody>
          <a:bodyPr/>
          <a:lstStyle/>
          <a:p>
            <a:pPr marL="0" indent="0" algn="ctr">
              <a:buNone/>
            </a:pPr>
            <a:endParaRPr lang="en-GB" sz="2800" dirty="0" smtClean="0"/>
          </a:p>
          <a:p>
            <a:pPr marL="0" indent="0" algn="ctr">
              <a:buNone/>
            </a:pPr>
            <a:r>
              <a:rPr lang="en-GB" sz="2800" dirty="0" smtClean="0"/>
              <a:t>The coordinates of the vertex are (2, 5) </a:t>
            </a:r>
          </a:p>
          <a:p>
            <a:pPr marL="0" indent="0" algn="ctr">
              <a:buNone/>
            </a:pPr>
            <a:endParaRPr lang="en-GB" sz="2800" dirty="0"/>
          </a:p>
          <a:p>
            <a:pPr marL="0" indent="0" algn="ctr">
              <a:buNone/>
            </a:pPr>
            <a:endParaRPr lang="en-GB" sz="2800" dirty="0" smtClean="0"/>
          </a:p>
          <a:p>
            <a:pPr marL="0" indent="0" algn="ctr">
              <a:buNone/>
            </a:pPr>
            <a:r>
              <a:rPr lang="en-GB" sz="2800" dirty="0" smtClean="0"/>
              <a:t>What do you notice? </a:t>
            </a:r>
            <a:endParaRPr lang="en-GB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79512" y="188640"/>
                <a:ext cx="842493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200" dirty="0">
                    <a:solidFill>
                      <a:srgbClr val="000000"/>
                    </a:solidFill>
                  </a:rPr>
                  <a:t>Here is the graph of </a:t>
                </a:r>
                <a14:m>
                  <m:oMath xmlns:m="http://schemas.openxmlformats.org/officeDocument/2006/math">
                    <m:r>
                      <a:rPr lang="en-GB" sz="3200" i="1">
                        <a:solidFill>
                          <a:srgbClr val="000000"/>
                        </a:solidFill>
                        <a:latin typeface="Cambria Math"/>
                      </a:rPr>
                      <m:t>𝑦</m:t>
                    </m:r>
                    <m:r>
                      <a:rPr lang="en-GB" sz="3200" i="1">
                        <a:solidFill>
                          <a:srgbClr val="000000"/>
                        </a:solidFill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GB" sz="3200" i="1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32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en-GB" sz="32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en-GB" sz="32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−2)</m:t>
                        </m:r>
                      </m:e>
                      <m:sup>
                        <m:r>
                          <a:rPr lang="en-GB" sz="32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3200" i="1">
                        <a:solidFill>
                          <a:srgbClr val="000000"/>
                        </a:solidFill>
                        <a:latin typeface="Cambria Math"/>
                      </a:rPr>
                      <m:t>+ 5</m:t>
                    </m:r>
                  </m:oMath>
                </a14:m>
                <a:endParaRPr lang="en-GB" sz="32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188640"/>
                <a:ext cx="8424936" cy="584775"/>
              </a:xfrm>
              <a:prstGeom prst="rect">
                <a:avLst/>
              </a:prstGeom>
              <a:blipFill rotWithShape="1">
                <a:blip r:embed="rId2"/>
                <a:stretch>
                  <a:fillRect t="-13542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5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124744"/>
            <a:ext cx="5870905" cy="5560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Multiply 6"/>
          <p:cNvSpPr/>
          <p:nvPr/>
        </p:nvSpPr>
        <p:spPr>
          <a:xfrm>
            <a:off x="5923276" y="4756490"/>
            <a:ext cx="288032" cy="288032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8713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ctrTitle"/>
              </p:nvPr>
            </p:nvSpPr>
            <p:spPr>
              <a:xfrm>
                <a:off x="467544" y="476672"/>
                <a:ext cx="8064896" cy="1470025"/>
              </a:xfrm>
            </p:spPr>
            <p:txBody>
              <a:bodyPr/>
              <a:lstStyle/>
              <a:p>
                <a:r>
                  <a:rPr lang="en-GB" dirty="0" smtClean="0"/>
                  <a:t/>
                </a:r>
                <a:br>
                  <a:rPr lang="en-GB" dirty="0" smtClean="0"/>
                </a:br>
                <a:r>
                  <a:rPr lang="en-GB" sz="4000" dirty="0" smtClean="0"/>
                  <a:t>On your whiteboards: </a:t>
                </a:r>
                <a:br>
                  <a:rPr lang="en-GB" sz="4000" dirty="0" smtClean="0"/>
                </a:br>
                <a:r>
                  <a:rPr lang="en-GB" sz="4000" dirty="0"/>
                  <a:t/>
                </a:r>
                <a:br>
                  <a:rPr lang="en-GB" sz="4000" dirty="0"/>
                </a:br>
                <a:r>
                  <a:rPr lang="en-GB" sz="4000" dirty="0" smtClean="0"/>
                  <a:t>Write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sz="40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4000" b="0" i="1" smtClean="0">
                        <a:latin typeface="Cambria Math"/>
                      </a:rPr>
                      <m:t>+6</m:t>
                    </m:r>
                    <m:r>
                      <a:rPr lang="en-GB" sz="4000" b="0" i="1" smtClean="0">
                        <a:latin typeface="Cambria Math"/>
                      </a:rPr>
                      <m:t>𝑥</m:t>
                    </m:r>
                    <m:r>
                      <a:rPr lang="en-GB" sz="4000" b="0" i="1" smtClean="0">
                        <a:latin typeface="Cambria Math"/>
                      </a:rPr>
                      <m:t>+4</m:t>
                    </m:r>
                  </m:oMath>
                </a14:m>
                <a:r>
                  <a:rPr lang="en-GB" sz="4000" dirty="0" smtClean="0"/>
                  <a:t> in the form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/>
                          </a:rPr>
                          <m:t>(</m:t>
                        </m:r>
                        <m:r>
                          <a:rPr lang="en-GB" sz="4000" b="0" i="1" smtClean="0">
                            <a:latin typeface="Cambria Math"/>
                          </a:rPr>
                          <m:t>𝑥</m:t>
                        </m:r>
                        <m:r>
                          <a:rPr lang="en-GB" sz="4000" b="0" i="1" smtClean="0">
                            <a:latin typeface="Cambria Math"/>
                          </a:rPr>
                          <m:t>+</m:t>
                        </m:r>
                        <m:r>
                          <a:rPr lang="en-GB" sz="4000" b="0" i="1" smtClean="0">
                            <a:latin typeface="Cambria Math"/>
                          </a:rPr>
                          <m:t>𝑝</m:t>
                        </m:r>
                        <m:r>
                          <a:rPr lang="en-GB" sz="4000" b="0" i="1" smtClean="0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GB" sz="40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4000" b="0" i="1" smtClean="0">
                        <a:latin typeface="Cambria Math"/>
                      </a:rPr>
                      <m:t>+ </m:t>
                    </m:r>
                    <m:r>
                      <a:rPr lang="en-GB" sz="4000" b="0" i="1" smtClean="0">
                        <a:latin typeface="Cambria Math"/>
                      </a:rPr>
                      <m:t>𝑞</m:t>
                    </m:r>
                  </m:oMath>
                </a14:m>
                <a:endParaRPr lang="en-GB" sz="4000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xfrm>
                <a:off x="467544" y="476672"/>
                <a:ext cx="8064896" cy="1470025"/>
              </a:xfrm>
              <a:blipFill rotWithShape="1">
                <a:blip r:embed="rId3"/>
                <a:stretch>
                  <a:fillRect t="-20747" b="-560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2627783" y="3800407"/>
                <a:ext cx="3848233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40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40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(</m:t>
                          </m:r>
                          <m:r>
                            <a:rPr lang="en-GB" sz="40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  <m:r>
                            <a:rPr lang="en-GB" sz="40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+3</m:t>
                          </m:r>
                          <m:r>
                            <a:rPr lang="en-GB" sz="40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)</m:t>
                          </m:r>
                        </m:e>
                        <m:sup>
                          <m:r>
                            <a:rPr lang="en-GB" sz="40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−9+4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7783" y="3800407"/>
                <a:ext cx="3848233" cy="70788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/>
              <p:cNvSpPr/>
              <p:nvPr/>
            </p:nvSpPr>
            <p:spPr>
              <a:xfrm>
                <a:off x="3075211" y="4727192"/>
                <a:ext cx="2953373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40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40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(</m:t>
                          </m:r>
                          <m:r>
                            <a:rPr lang="en-GB" sz="40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  <m:r>
                            <a:rPr lang="en-GB" sz="40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+3</m:t>
                          </m:r>
                          <m:r>
                            <a:rPr lang="en-GB" sz="40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)</m:t>
                          </m:r>
                        </m:e>
                        <m:sup>
                          <m:r>
                            <a:rPr lang="en-GB" sz="40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−</m:t>
                      </m:r>
                      <m:r>
                        <a:rPr lang="en-GB" sz="4000" i="1">
                          <a:solidFill>
                            <a:srgbClr val="000000"/>
                          </a:solidFill>
                          <a:latin typeface="Cambria Math"/>
                        </a:rPr>
                        <m:t> 5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5211" y="4727192"/>
                <a:ext cx="2953373" cy="707886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3300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476672"/>
            <a:ext cx="8064896" cy="1470025"/>
          </a:xfrm>
        </p:spPr>
        <p:txBody>
          <a:bodyPr/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sz="4000" dirty="0" smtClean="0"/>
              <a:t/>
            </a:r>
            <a:br>
              <a:rPr lang="en-GB" sz="4000" dirty="0" smtClean="0"/>
            </a:br>
            <a:r>
              <a:rPr lang="en-GB" sz="4000" dirty="0"/>
              <a:t/>
            </a:r>
            <a:br>
              <a:rPr lang="en-GB" sz="4000" dirty="0"/>
            </a:br>
            <a:endParaRPr lang="en-GB" sz="40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/>
              <p:cNvSpPr/>
              <p:nvPr/>
            </p:nvSpPr>
            <p:spPr>
              <a:xfrm>
                <a:off x="2479310" y="1484784"/>
                <a:ext cx="4145174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40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40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𝑦</m:t>
                          </m:r>
                          <m:r>
                            <a:rPr lang="en-GB" sz="40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=(</m:t>
                          </m:r>
                          <m:r>
                            <a:rPr lang="en-GB" sz="40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  <m:r>
                            <a:rPr lang="en-GB" sz="40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+3)</m:t>
                          </m:r>
                        </m:e>
                        <m:sup>
                          <m:r>
                            <a:rPr lang="en-GB" sz="40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−</m:t>
                      </m:r>
                      <m:r>
                        <a:rPr lang="en-GB" sz="4000" i="1">
                          <a:solidFill>
                            <a:srgbClr val="000000"/>
                          </a:solidFill>
                          <a:latin typeface="Cambria Math"/>
                        </a:rPr>
                        <m:t> 5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9310" y="1484784"/>
                <a:ext cx="4145174" cy="70788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1095513" y="3549697"/>
            <a:ext cx="691276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 smtClean="0"/>
              <a:t>Without drawing the graph… </a:t>
            </a:r>
          </a:p>
          <a:p>
            <a:pPr algn="ctr"/>
            <a:endParaRPr lang="en-GB" sz="4000" dirty="0"/>
          </a:p>
          <a:p>
            <a:pPr algn="ctr"/>
            <a:r>
              <a:rPr lang="en-GB" sz="4000" dirty="0" smtClean="0"/>
              <a:t>What do you think the coordinates of the vertex are? 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1142954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476672"/>
            <a:ext cx="8064896" cy="1470025"/>
          </a:xfrm>
        </p:spPr>
        <p:txBody>
          <a:bodyPr/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sz="4000" dirty="0" smtClean="0"/>
              <a:t/>
            </a:r>
            <a:br>
              <a:rPr lang="en-GB" sz="4000" dirty="0" smtClean="0"/>
            </a:br>
            <a:r>
              <a:rPr lang="en-GB" sz="4000" dirty="0"/>
              <a:t/>
            </a:r>
            <a:br>
              <a:rPr lang="en-GB" sz="4000" dirty="0"/>
            </a:br>
            <a:endParaRPr lang="en-GB" sz="4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4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532" y="255482"/>
            <a:ext cx="6296025" cy="641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/>
              <p:cNvSpPr/>
              <p:nvPr/>
            </p:nvSpPr>
            <p:spPr>
              <a:xfrm>
                <a:off x="321622" y="255482"/>
                <a:ext cx="8320739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6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6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𝐻𝑒𝑟𝑒</m:t>
                          </m:r>
                          <m:r>
                            <a:rPr lang="en-GB" sz="36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 </m:t>
                          </m:r>
                          <m:r>
                            <a:rPr lang="en-GB" sz="36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𝑖𝑠</m:t>
                          </m:r>
                          <m:r>
                            <a:rPr lang="en-GB" sz="36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 </m:t>
                          </m:r>
                          <m:r>
                            <a:rPr lang="en-GB" sz="36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𝑡h𝑒</m:t>
                          </m:r>
                          <m:r>
                            <a:rPr lang="en-GB" sz="36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 </m:t>
                          </m:r>
                          <m:r>
                            <a:rPr lang="en-GB" sz="36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𝑔𝑟𝑎𝑝h</m:t>
                          </m:r>
                          <m:r>
                            <a:rPr lang="en-GB" sz="36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 </m:t>
                          </m:r>
                          <m:r>
                            <a:rPr lang="en-GB" sz="36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𝑜𝑓</m:t>
                          </m:r>
                          <m:r>
                            <a:rPr lang="en-GB" sz="36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   </m:t>
                          </m:r>
                          <m:r>
                            <a:rPr lang="en-GB" sz="36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𝑦</m:t>
                          </m:r>
                          <m:r>
                            <a:rPr lang="en-GB" sz="36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=(</m:t>
                          </m:r>
                          <m:r>
                            <a:rPr lang="en-GB" sz="36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  <m:r>
                            <a:rPr lang="en-GB" sz="36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+3)</m:t>
                          </m:r>
                        </m:e>
                        <m:sup>
                          <m:r>
                            <a:rPr lang="en-GB" sz="36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36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−</m:t>
                      </m:r>
                      <m:r>
                        <a:rPr lang="en-GB" sz="3600" i="1">
                          <a:solidFill>
                            <a:srgbClr val="000000"/>
                          </a:solidFill>
                          <a:latin typeface="Cambria Math"/>
                        </a:rPr>
                        <m:t> 5</m:t>
                      </m:r>
                    </m:oMath>
                  </m:oMathPara>
                </a14:m>
                <a:endParaRPr lang="en-GB" sz="36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622" y="255482"/>
                <a:ext cx="8320739" cy="646331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Multiply 6"/>
          <p:cNvSpPr/>
          <p:nvPr/>
        </p:nvSpPr>
        <p:spPr>
          <a:xfrm>
            <a:off x="2627784" y="6165304"/>
            <a:ext cx="288032" cy="288032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321622" y="1628800"/>
                <a:ext cx="8211863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/>
                        </a:rPr>
                        <m:t>𝑇h𝑒</m:t>
                      </m:r>
                      <m:r>
                        <a:rPr lang="en-GB" sz="3200" b="0" i="1" smtClean="0">
                          <a:latin typeface="Cambria Math"/>
                        </a:rPr>
                        <m:t> </m:t>
                      </m:r>
                      <m:r>
                        <a:rPr lang="en-GB" sz="3200" b="0" i="1" smtClean="0">
                          <a:latin typeface="Cambria Math"/>
                        </a:rPr>
                        <m:t>𝑐𝑜𝑜𝑟𝑑𝑖𝑛𝑎𝑡𝑒𝑠</m:t>
                      </m:r>
                      <m:r>
                        <a:rPr lang="en-GB" sz="3200" b="0" i="1" smtClean="0">
                          <a:latin typeface="Cambria Math"/>
                        </a:rPr>
                        <m:t> </m:t>
                      </m:r>
                      <m:r>
                        <a:rPr lang="en-GB" sz="3200" b="0" i="1" smtClean="0">
                          <a:latin typeface="Cambria Math"/>
                        </a:rPr>
                        <m:t>𝑜𝑓</m:t>
                      </m:r>
                      <m:r>
                        <a:rPr lang="en-GB" sz="3200" b="0" i="1" smtClean="0">
                          <a:latin typeface="Cambria Math"/>
                        </a:rPr>
                        <m:t> </m:t>
                      </m:r>
                      <m:r>
                        <a:rPr lang="en-GB" sz="3200" b="0" i="1" smtClean="0">
                          <a:latin typeface="Cambria Math"/>
                        </a:rPr>
                        <m:t>𝑡h𝑒</m:t>
                      </m:r>
                      <m:r>
                        <a:rPr lang="en-GB" sz="3200" b="0" i="1" smtClean="0">
                          <a:latin typeface="Cambria Math"/>
                        </a:rPr>
                        <m:t> </m:t>
                      </m:r>
                      <m:r>
                        <a:rPr lang="en-GB" sz="3200" b="0" i="1" smtClean="0">
                          <a:latin typeface="Cambria Math"/>
                        </a:rPr>
                        <m:t>𝑣𝑒𝑟𝑡𝑒𝑥</m:t>
                      </m:r>
                      <m:r>
                        <a:rPr lang="en-GB" sz="3200" b="0" i="1" smtClean="0">
                          <a:latin typeface="Cambria Math"/>
                        </a:rPr>
                        <m:t> </m:t>
                      </m:r>
                      <m:r>
                        <a:rPr lang="en-GB" sz="3200" b="0" i="1" smtClean="0">
                          <a:latin typeface="Cambria Math"/>
                        </a:rPr>
                        <m:t>𝑎𝑟𝑒</m:t>
                      </m:r>
                      <m:r>
                        <a:rPr lang="en-GB" sz="3200" b="0" i="1" smtClean="0">
                          <a:latin typeface="Cambria Math"/>
                        </a:rPr>
                        <m:t> </m:t>
                      </m:r>
                      <m:d>
                        <m:dPr>
                          <m:ctrlPr>
                            <a:rPr lang="en-GB" sz="32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3200" b="0" i="1" smtClean="0">
                              <a:latin typeface="Cambria Math"/>
                            </a:rPr>
                            <m:t>−3, </m:t>
                          </m:r>
                          <m:r>
                            <a:rPr lang="en-GB" sz="32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GB" sz="3200" b="0" i="1" smtClean="0">
                              <a:latin typeface="Cambria Math"/>
                            </a:rPr>
                            <m:t>5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622" y="1628800"/>
                <a:ext cx="8211863" cy="58477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52404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ctrTitle"/>
              </p:nvPr>
            </p:nvSpPr>
            <p:spPr>
              <a:xfrm>
                <a:off x="436308" y="188640"/>
                <a:ext cx="8064896" cy="1470025"/>
              </a:xfrm>
            </p:spPr>
            <p:txBody>
              <a:bodyPr/>
              <a:lstStyle/>
              <a:p>
                <a:r>
                  <a:rPr lang="en-GB" dirty="0" smtClean="0"/>
                  <a:t/>
                </a:r>
                <a:br>
                  <a:rPr lang="en-GB" dirty="0" smtClean="0"/>
                </a:br>
                <a:r>
                  <a:rPr lang="en-GB" sz="4000" dirty="0" smtClean="0"/>
                  <a:t>On your whiteboards: </a:t>
                </a:r>
                <a:br>
                  <a:rPr lang="en-GB" sz="4000" dirty="0" smtClean="0"/>
                </a:br>
                <a:r>
                  <a:rPr lang="en-GB" sz="4000" dirty="0"/>
                  <a:t/>
                </a:r>
                <a:br>
                  <a:rPr lang="en-GB" sz="4000" dirty="0"/>
                </a:br>
                <a:r>
                  <a:rPr lang="en-GB" sz="4000" dirty="0" smtClean="0"/>
                  <a:t>Write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/>
                          </a:rPr>
                          <m:t>−</m:t>
                        </m:r>
                        <m:r>
                          <a:rPr lang="en-GB" sz="40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sz="40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4000" b="0" i="1" smtClean="0">
                        <a:latin typeface="Cambria Math"/>
                      </a:rPr>
                      <m:t>+6</m:t>
                    </m:r>
                    <m:r>
                      <a:rPr lang="en-GB" sz="4000" b="0" i="1" smtClean="0">
                        <a:latin typeface="Cambria Math"/>
                      </a:rPr>
                      <m:t>𝑥</m:t>
                    </m:r>
                    <m:r>
                      <a:rPr lang="en-GB" sz="4000" b="0" i="1" smtClean="0">
                        <a:latin typeface="Cambria Math"/>
                      </a:rPr>
                      <m:t>+4</m:t>
                    </m:r>
                  </m:oMath>
                </a14:m>
                <a:r>
                  <a:rPr lang="en-GB" sz="4000" dirty="0" smtClean="0"/>
                  <a:t> in the form </a:t>
                </a:r>
                <a14:m>
                  <m:oMath xmlns:m="http://schemas.openxmlformats.org/officeDocument/2006/math">
                    <m:r>
                      <a:rPr lang="en-GB" sz="4000" b="0" i="0" smtClean="0">
                        <a:latin typeface="Cambria Math"/>
                      </a:rPr>
                      <m:t>−</m:t>
                    </m:r>
                    <m:sSup>
                      <m:sSupPr>
                        <m:ctrlPr>
                          <a:rPr lang="en-GB" sz="40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/>
                          </a:rPr>
                          <m:t>(</m:t>
                        </m:r>
                        <m:r>
                          <a:rPr lang="en-GB" sz="4000" b="0" i="1" smtClean="0">
                            <a:latin typeface="Cambria Math"/>
                          </a:rPr>
                          <m:t>𝑥</m:t>
                        </m:r>
                        <m:r>
                          <a:rPr lang="en-GB" sz="4000" b="0" i="1" smtClean="0">
                            <a:latin typeface="Cambria Math"/>
                          </a:rPr>
                          <m:t>−</m:t>
                        </m:r>
                        <m:r>
                          <a:rPr lang="en-GB" sz="4000" b="0" i="1" smtClean="0">
                            <a:latin typeface="Cambria Math"/>
                          </a:rPr>
                          <m:t>𝑝</m:t>
                        </m:r>
                        <m:r>
                          <a:rPr lang="en-GB" sz="4000" b="0" i="1" smtClean="0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GB" sz="40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4000" b="0" i="1" smtClean="0">
                        <a:latin typeface="Cambria Math"/>
                      </a:rPr>
                      <m:t>+ </m:t>
                    </m:r>
                    <m:r>
                      <a:rPr lang="en-GB" sz="4000" b="0" i="1" smtClean="0">
                        <a:latin typeface="Cambria Math"/>
                      </a:rPr>
                      <m:t>𝑞</m:t>
                    </m:r>
                  </m:oMath>
                </a14:m>
                <a:endParaRPr lang="en-GB" sz="4000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xfrm>
                <a:off x="436308" y="188640"/>
                <a:ext cx="8064896" cy="1470025"/>
              </a:xfrm>
              <a:blipFill rotWithShape="1">
                <a:blip r:embed="rId3"/>
                <a:stretch>
                  <a:fillRect t="-20747" b="-556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2483768" y="3082966"/>
                <a:ext cx="3714478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−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40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GB" sz="400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40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40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4000" b="0" i="1" smtClean="0">
                              <a:latin typeface="Cambria Math"/>
                            </a:rPr>
                            <m:t>−6</m:t>
                          </m:r>
                          <m:r>
                            <a:rPr lang="en-GB" sz="40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GB" sz="4000" b="0" i="1" smtClean="0">
                              <a:latin typeface="Cambria Math"/>
                            </a:rPr>
                            <m:t>−4</m:t>
                          </m:r>
                        </m:e>
                      </m:d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3768" y="3082966"/>
                <a:ext cx="3714478" cy="70788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2503641" y="4005064"/>
                <a:ext cx="4478342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−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40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GB" sz="4000" b="0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4000" b="0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(</m:t>
                              </m:r>
                              <m:r>
                                <a:rPr lang="en-GB" sz="4000" b="0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GB" sz="4000" b="0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−3)</m:t>
                              </m:r>
                            </m:e>
                            <m:sup>
                              <m:r>
                                <a:rPr lang="en-GB" sz="4000" b="0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4000" b="0" i="1" smtClean="0">
                              <a:latin typeface="Cambria Math"/>
                            </a:rPr>
                            <m:t>−9−4</m:t>
                          </m:r>
                        </m:e>
                      </m:d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3641" y="4005064"/>
                <a:ext cx="4478342" cy="707886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2522047" y="4869160"/>
                <a:ext cx="3867213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−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40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GB" sz="4000" b="0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4000" b="0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(</m:t>
                              </m:r>
                              <m:r>
                                <a:rPr lang="en-GB" sz="4000" b="0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GB" sz="4000" b="0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−3)</m:t>
                              </m:r>
                            </m:e>
                            <m:sup>
                              <m:r>
                                <a:rPr lang="en-GB" sz="4000" b="0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4000" b="0" i="1" smtClean="0">
                              <a:latin typeface="Cambria Math"/>
                            </a:rPr>
                            <m:t>−13</m:t>
                          </m:r>
                        </m:e>
                      </m:d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2047" y="4869160"/>
                <a:ext cx="3867213" cy="707886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2587641" y="5745134"/>
                <a:ext cx="3736023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−(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−3</m:t>
                      </m:r>
                      <m:sSup>
                        <m:sSupPr>
                          <m:ctrlPr>
                            <a:rPr lang="en-GB" sz="40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40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)</m:t>
                          </m:r>
                        </m:e>
                        <m:sup>
                          <m:r>
                            <a:rPr lang="en-GB" sz="40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+13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7641" y="5745134"/>
                <a:ext cx="3736023" cy="707886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71244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476672"/>
            <a:ext cx="8064896" cy="1470025"/>
          </a:xfrm>
        </p:spPr>
        <p:txBody>
          <a:bodyPr/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sz="4000" dirty="0" smtClean="0"/>
              <a:t/>
            </a:r>
            <a:br>
              <a:rPr lang="en-GB" sz="4000" dirty="0" smtClean="0"/>
            </a:br>
            <a:r>
              <a:rPr lang="en-GB" sz="4000" dirty="0"/>
              <a:t/>
            </a:r>
            <a:br>
              <a:rPr lang="en-GB" sz="4000" dirty="0"/>
            </a:br>
            <a:endParaRPr lang="en-GB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095513" y="3549697"/>
                <a:ext cx="6912768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4000" dirty="0" smtClean="0">
                    <a:solidFill>
                      <a:srgbClr val="000000"/>
                    </a:solidFill>
                  </a:rPr>
                  <a:t>Which value of </a:t>
                </a:r>
                <a14:m>
                  <m:oMath xmlns:m="http://schemas.openxmlformats.org/officeDocument/2006/math">
                    <m:r>
                      <a:rPr lang="en-GB" sz="40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</m:oMath>
                </a14:m>
                <a:r>
                  <a:rPr lang="en-GB" sz="4000" dirty="0" smtClean="0">
                    <a:solidFill>
                      <a:srgbClr val="000000"/>
                    </a:solidFill>
                  </a:rPr>
                  <a:t> gives the </a:t>
                </a:r>
                <a:r>
                  <a:rPr lang="en-GB" sz="4000" b="1" dirty="0" smtClean="0">
                    <a:solidFill>
                      <a:srgbClr val="000000"/>
                    </a:solidFill>
                  </a:rPr>
                  <a:t>greatest</a:t>
                </a:r>
                <a:r>
                  <a:rPr lang="en-GB" sz="4000" dirty="0" smtClean="0">
                    <a:solidFill>
                      <a:srgbClr val="000000"/>
                    </a:solidFill>
                  </a:rPr>
                  <a:t> possible value of </a:t>
                </a:r>
                <a14:m>
                  <m:oMath xmlns:m="http://schemas.openxmlformats.org/officeDocument/2006/math">
                    <m:r>
                      <a:rPr lang="en-GB" sz="40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𝑦</m:t>
                    </m:r>
                  </m:oMath>
                </a14:m>
                <a:r>
                  <a:rPr lang="en-GB" sz="4000" dirty="0" smtClean="0">
                    <a:solidFill>
                      <a:srgbClr val="000000"/>
                    </a:solidFill>
                  </a:rPr>
                  <a:t>? </a:t>
                </a:r>
                <a:endParaRPr lang="en-GB" sz="4000" dirty="0">
                  <a:solidFill>
                    <a:srgbClr val="000000"/>
                  </a:solidFill>
                </a:endParaRPr>
              </a:p>
              <a:p>
                <a:pPr algn="ctr"/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5513" y="3549697"/>
                <a:ext cx="6912768" cy="1938992"/>
              </a:xfrm>
              <a:prstGeom prst="rect">
                <a:avLst/>
              </a:prstGeom>
              <a:blipFill rotWithShape="1">
                <a:blip r:embed="rId3"/>
                <a:stretch>
                  <a:fillRect l="-2381" t="-5660" r="-43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2339752" y="1412776"/>
                <a:ext cx="4247638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3600" i="1">
                          <a:solidFill>
                            <a:srgbClr val="000000"/>
                          </a:solidFill>
                          <a:latin typeface="Cambria Math"/>
                        </a:rPr>
                        <m:t>=−(</m:t>
                      </m:r>
                      <m:r>
                        <a:rPr lang="en-GB" sz="3600" i="1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sz="3600" i="1">
                          <a:solidFill>
                            <a:srgbClr val="000000"/>
                          </a:solidFill>
                          <a:latin typeface="Cambria Math"/>
                        </a:rPr>
                        <m:t>−3</m:t>
                      </m:r>
                      <m:sSup>
                        <m:sSupPr>
                          <m:ctrlPr>
                            <a:rPr lang="en-GB" sz="36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6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)</m:t>
                          </m:r>
                        </m:e>
                        <m:sup>
                          <m:r>
                            <a:rPr lang="en-GB" sz="36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3600" i="1">
                          <a:solidFill>
                            <a:srgbClr val="000000"/>
                          </a:solidFill>
                          <a:latin typeface="Cambria Math"/>
                        </a:rPr>
                        <m:t>+13</m:t>
                      </m:r>
                    </m:oMath>
                  </m:oMathPara>
                </a14:m>
                <a:endParaRPr lang="en-GB" sz="36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9752" y="1412776"/>
                <a:ext cx="4247638" cy="64633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13501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476672"/>
            <a:ext cx="8064896" cy="1470025"/>
          </a:xfrm>
        </p:spPr>
        <p:txBody>
          <a:bodyPr/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sz="4000" dirty="0" smtClean="0"/>
              <a:t/>
            </a:r>
            <a:br>
              <a:rPr lang="en-GB" sz="4000" dirty="0" smtClean="0"/>
            </a:br>
            <a:r>
              <a:rPr lang="en-GB" sz="4000" dirty="0"/>
              <a:t/>
            </a:r>
            <a:br>
              <a:rPr lang="en-GB" sz="4000" dirty="0"/>
            </a:br>
            <a:endParaRPr lang="en-GB" sz="4000" dirty="0"/>
          </a:p>
        </p:txBody>
      </p:sp>
      <p:sp>
        <p:nvSpPr>
          <p:cNvPr id="6" name="TextBox 5"/>
          <p:cNvSpPr txBox="1"/>
          <p:nvPr/>
        </p:nvSpPr>
        <p:spPr>
          <a:xfrm>
            <a:off x="1095513" y="3549697"/>
            <a:ext cx="691276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>
                <a:solidFill>
                  <a:srgbClr val="000000"/>
                </a:solidFill>
              </a:rPr>
              <a:t>Without drawing the graph… </a:t>
            </a:r>
          </a:p>
          <a:p>
            <a:pPr algn="ctr"/>
            <a:endParaRPr lang="en-GB" sz="4000" dirty="0">
              <a:solidFill>
                <a:srgbClr val="000000"/>
              </a:solidFill>
            </a:endParaRPr>
          </a:p>
          <a:p>
            <a:pPr algn="ctr"/>
            <a:r>
              <a:rPr lang="en-GB" sz="4000" dirty="0">
                <a:solidFill>
                  <a:srgbClr val="000000"/>
                </a:solidFill>
              </a:rPr>
              <a:t>What do you think the coordinates of the vertex are?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2339752" y="1412776"/>
                <a:ext cx="4247638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36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=−(</m:t>
                      </m:r>
                      <m:r>
                        <a:rPr lang="en-GB" sz="3600" i="1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sz="3600" i="1">
                          <a:solidFill>
                            <a:srgbClr val="000000"/>
                          </a:solidFill>
                          <a:latin typeface="Cambria Math"/>
                        </a:rPr>
                        <m:t>−3</m:t>
                      </m:r>
                      <m:sSup>
                        <m:sSupPr>
                          <m:ctrlPr>
                            <a:rPr lang="en-GB" sz="36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6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)</m:t>
                          </m:r>
                        </m:e>
                        <m:sup>
                          <m:r>
                            <a:rPr lang="en-GB" sz="36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3600" i="1">
                          <a:solidFill>
                            <a:srgbClr val="000000"/>
                          </a:solidFill>
                          <a:latin typeface="Cambria Math"/>
                        </a:rPr>
                        <m:t>+13</m:t>
                      </m:r>
                    </m:oMath>
                  </m:oMathPara>
                </a14:m>
                <a:endParaRPr lang="en-GB" sz="36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9752" y="1412776"/>
                <a:ext cx="4247638" cy="646331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15481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1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268760"/>
            <a:ext cx="5114925" cy="544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23528" y="188640"/>
                <a:ext cx="842493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dirty="0" smtClean="0">
                    <a:solidFill>
                      <a:srgbClr val="000000"/>
                    </a:solidFill>
                  </a:rPr>
                  <a:t>Here is the graph of</a:t>
                </a:r>
                <a14:m>
                  <m:oMath xmlns:m="http://schemas.openxmlformats.org/officeDocument/2006/math">
                    <m:r>
                      <a:rPr lang="en-GB" sz="3200" b="0" i="0" smtClean="0">
                        <a:solidFill>
                          <a:srgbClr val="000000"/>
                        </a:solidFill>
                        <a:latin typeface="Cambria Math"/>
                      </a:rPr>
                      <m:t> </m:t>
                    </m:r>
                    <m:r>
                      <a:rPr lang="en-GB" sz="3200" i="1">
                        <a:solidFill>
                          <a:srgbClr val="000000"/>
                        </a:solidFill>
                        <a:latin typeface="Cambria Math"/>
                      </a:rPr>
                      <m:t>𝑦</m:t>
                    </m:r>
                    <m:r>
                      <a:rPr lang="en-GB" sz="3200" i="1">
                        <a:solidFill>
                          <a:srgbClr val="000000"/>
                        </a:solidFill>
                        <a:latin typeface="Cambria Math"/>
                      </a:rPr>
                      <m:t>=−(</m:t>
                    </m:r>
                    <m:r>
                      <a:rPr lang="en-GB" sz="3200" i="1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  <m:r>
                      <a:rPr lang="en-GB" sz="3200" i="1">
                        <a:solidFill>
                          <a:srgbClr val="000000"/>
                        </a:solidFill>
                        <a:latin typeface="Cambria Math"/>
                      </a:rPr>
                      <m:t>−3</m:t>
                    </m:r>
                    <m:sSup>
                      <m:sSupPr>
                        <m:ctrlPr>
                          <a:rPr lang="en-GB" sz="3200" i="1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32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GB" sz="32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3200" i="1">
                        <a:solidFill>
                          <a:srgbClr val="000000"/>
                        </a:solidFill>
                        <a:latin typeface="Cambria Math"/>
                      </a:rPr>
                      <m:t>+13</m:t>
                    </m:r>
                  </m:oMath>
                </a14:m>
                <a:endParaRPr lang="en-GB" sz="32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188640"/>
                <a:ext cx="8424936" cy="584775"/>
              </a:xfrm>
              <a:prstGeom prst="rect">
                <a:avLst/>
              </a:prstGeom>
              <a:blipFill rotWithShape="1">
                <a:blip r:embed="rId4"/>
                <a:stretch>
                  <a:fillRect l="-1809" t="-13542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Multiply 5"/>
          <p:cNvSpPr/>
          <p:nvPr/>
        </p:nvSpPr>
        <p:spPr>
          <a:xfrm>
            <a:off x="6561219" y="1672941"/>
            <a:ext cx="288032" cy="288032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323528" y="1263536"/>
                <a:ext cx="3384376" cy="45243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2400" dirty="0" smtClean="0"/>
                  <a:t>When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/>
                      </a:rPr>
                      <m:t>𝑥</m:t>
                    </m:r>
                    <m:r>
                      <a:rPr lang="en-GB" sz="2400" b="0" i="1" smtClean="0">
                        <a:latin typeface="Cambria Math"/>
                      </a:rPr>
                      <m:t>=3, </m:t>
                    </m:r>
                    <m:r>
                      <a:rPr lang="en-GB" sz="2400" b="0" i="1" smtClean="0">
                        <a:latin typeface="Cambria Math"/>
                      </a:rPr>
                      <m:t>𝑦</m:t>
                    </m:r>
                    <m:r>
                      <a:rPr lang="en-GB" sz="2400" b="0" i="1" smtClean="0">
                        <a:latin typeface="Cambria Math"/>
                      </a:rPr>
                      <m:t>=13</m:t>
                    </m:r>
                  </m:oMath>
                </a14:m>
                <a:r>
                  <a:rPr lang="en-GB" sz="2400" dirty="0" smtClean="0"/>
                  <a:t>..</a:t>
                </a:r>
              </a:p>
              <a:p>
                <a:pPr algn="ctr"/>
                <a:r>
                  <a:rPr lang="en-GB" sz="2400" dirty="0"/>
                  <a:t>t</a:t>
                </a:r>
                <a:r>
                  <a:rPr lang="en-GB" sz="2400" dirty="0" smtClean="0"/>
                  <a:t>his is the biggest possible value of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/>
                      </a:rPr>
                      <m:t>𝑦</m:t>
                    </m:r>
                  </m:oMath>
                </a14:m>
                <a:r>
                  <a:rPr lang="en-GB" sz="2400" dirty="0" smtClean="0"/>
                  <a:t>. </a:t>
                </a:r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 smtClean="0"/>
                  <a:t>This value is sometimes known as the </a:t>
                </a:r>
                <a:r>
                  <a:rPr lang="en-GB" sz="2400" b="1" dirty="0" smtClean="0">
                    <a:solidFill>
                      <a:srgbClr val="FF0000"/>
                    </a:solidFill>
                  </a:rPr>
                  <a:t>MAXIMUM </a:t>
                </a:r>
                <a:r>
                  <a:rPr lang="en-GB" sz="2400" dirty="0" smtClean="0"/>
                  <a:t>value. </a:t>
                </a:r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 smtClean="0"/>
                  <a:t>A maximum point is also known as the </a:t>
                </a:r>
                <a:r>
                  <a:rPr lang="en-GB" sz="2400" b="1" dirty="0" smtClean="0">
                    <a:solidFill>
                      <a:srgbClr val="FF0000"/>
                    </a:solidFill>
                  </a:rPr>
                  <a:t>VERTEX</a:t>
                </a:r>
                <a:r>
                  <a:rPr lang="en-GB" sz="2400" dirty="0" smtClean="0"/>
                  <a:t> or </a:t>
                </a:r>
                <a:r>
                  <a:rPr lang="en-GB" sz="2400" b="1" dirty="0" smtClean="0">
                    <a:solidFill>
                      <a:srgbClr val="FF0000"/>
                    </a:solidFill>
                  </a:rPr>
                  <a:t>TURNING POINT</a:t>
                </a:r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1263536"/>
                <a:ext cx="3384376" cy="4524315"/>
              </a:xfrm>
              <a:prstGeom prst="rect">
                <a:avLst/>
              </a:prstGeom>
              <a:blipFill rotWithShape="1">
                <a:blip r:embed="rId5"/>
                <a:stretch>
                  <a:fillRect l="-541" t="-943" r="-3063" b="-22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84941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 smtClean="0"/>
              <a:t>Title – </a:t>
            </a:r>
            <a:r>
              <a:rPr lang="en-GB" sz="4000" b="1" u="sng" dirty="0" smtClean="0"/>
              <a:t>The Vertex of a Quadratic </a:t>
            </a:r>
            <a:endParaRPr lang="en-GB" sz="4000" b="1" u="sn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GB" sz="2800" dirty="0" smtClean="0"/>
                  <a:t>The vertex of a quadratic is also known as the turning point. </a:t>
                </a:r>
              </a:p>
              <a:p>
                <a:pPr marL="0" indent="0">
                  <a:buNone/>
                </a:pPr>
                <a:endParaRPr lang="en-GB" sz="2800" dirty="0"/>
              </a:p>
              <a:p>
                <a:pPr marL="0" indent="0">
                  <a:buNone/>
                </a:pPr>
                <a:r>
                  <a:rPr lang="en-GB" sz="2800" dirty="0" smtClean="0"/>
                  <a:t>Completing the square can be used to work out the coordinates of the vertex without plotting the graph. </a:t>
                </a:r>
              </a:p>
              <a:p>
                <a:pPr marL="0" indent="0">
                  <a:buNone/>
                </a:pPr>
                <a:endParaRPr lang="en-GB" sz="2800" dirty="0"/>
              </a:p>
              <a:p>
                <a:pPr marL="0" indent="0">
                  <a:buNone/>
                </a:pPr>
                <a:r>
                  <a:rPr lang="en-GB" sz="2800" dirty="0" smtClean="0"/>
                  <a:t>The graph of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𝑦</m:t>
                    </m:r>
                    <m:r>
                      <a:rPr lang="en-GB" sz="2800" b="0" i="1" smtClean="0">
                        <a:latin typeface="Cambria Math"/>
                      </a:rPr>
                      <m:t>=(</m:t>
                    </m:r>
                    <m:r>
                      <a:rPr lang="en-GB" sz="2800" b="0" i="1" smtClean="0">
                        <a:latin typeface="Cambria Math"/>
                      </a:rPr>
                      <m:t>𝑥</m:t>
                    </m:r>
                    <m:r>
                      <a:rPr lang="en-GB" sz="2800" b="0" i="1" smtClean="0">
                        <a:latin typeface="Cambria Math"/>
                      </a:rPr>
                      <m:t>+</m:t>
                    </m:r>
                    <m:r>
                      <a:rPr lang="en-GB" sz="2800" b="0" i="1" smtClean="0">
                        <a:latin typeface="Cambria Math"/>
                      </a:rPr>
                      <m:t>𝑎</m:t>
                    </m:r>
                    <m:sSup>
                      <m:sSupPr>
                        <m:ctrlPr>
                          <a:rPr lang="en-GB" sz="28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800" b="0" i="1" smtClean="0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GB" sz="28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800" b="0" i="1" smtClean="0">
                        <a:latin typeface="Cambria Math"/>
                      </a:rPr>
                      <m:t>+</m:t>
                    </m:r>
                    <m:r>
                      <a:rPr lang="en-GB" sz="2800" b="0" i="1" smtClean="0">
                        <a:latin typeface="Cambria Math"/>
                      </a:rPr>
                      <m:t>𝑏</m:t>
                    </m:r>
                    <m:r>
                      <a:rPr lang="en-GB" sz="28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GB" sz="2800" dirty="0" smtClean="0"/>
                  <a:t>has a minimum value of </a:t>
                </a:r>
                <a14:m>
                  <m:oMath xmlns:m="http://schemas.openxmlformats.org/officeDocument/2006/math">
                    <m:r>
                      <a:rPr lang="en-GB" sz="2800" i="1" dirty="0" smtClean="0">
                        <a:latin typeface="Cambria Math"/>
                      </a:rPr>
                      <m:t>𝑏</m:t>
                    </m:r>
                  </m:oMath>
                </a14:m>
                <a:r>
                  <a:rPr lang="en-GB" sz="2800" dirty="0" smtClean="0"/>
                  <a:t> and the turning point is </a:t>
                </a:r>
                <a14:m>
                  <m:oMath xmlns:m="http://schemas.openxmlformats.org/officeDocument/2006/math">
                    <m:r>
                      <a:rPr lang="en-GB" sz="2800" i="1" dirty="0" smtClean="0">
                        <a:latin typeface="Cambria Math"/>
                      </a:rPr>
                      <m:t>(−</m:t>
                    </m:r>
                    <m:r>
                      <a:rPr lang="en-GB" sz="2800" i="1" dirty="0" smtClean="0">
                        <a:latin typeface="Cambria Math"/>
                      </a:rPr>
                      <m:t>𝑎</m:t>
                    </m:r>
                    <m:r>
                      <a:rPr lang="en-GB" sz="2800" i="1" dirty="0" smtClean="0">
                        <a:latin typeface="Cambria Math"/>
                      </a:rPr>
                      <m:t>, </m:t>
                    </m:r>
                    <m:r>
                      <a:rPr lang="en-GB" sz="2800" i="1" dirty="0" smtClean="0">
                        <a:latin typeface="Cambria Math"/>
                      </a:rPr>
                      <m:t>𝑏</m:t>
                    </m:r>
                    <m:r>
                      <a:rPr lang="en-GB" sz="2800" i="1" dirty="0" smtClean="0">
                        <a:latin typeface="Cambria Math"/>
                      </a:rPr>
                      <m:t>) </m:t>
                    </m:r>
                  </m:oMath>
                </a14:m>
                <a:endParaRPr lang="en-GB" sz="2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481" t="-13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467544" y="2132856"/>
            <a:ext cx="2232248" cy="36004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1115616" y="3573016"/>
            <a:ext cx="1872208" cy="36004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1835696" y="5445224"/>
            <a:ext cx="360040" cy="36004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5940152" y="5445224"/>
            <a:ext cx="1152128" cy="36004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60997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Your turn: 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Content Placeholder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865892847"/>
                  </p:ext>
                </p:extLst>
              </p:nvPr>
            </p:nvGraphicFramePr>
            <p:xfrm>
              <a:off x="457200" y="1600200"/>
              <a:ext cx="8229600" cy="4942840"/>
            </p:xfrm>
            <a:graphic>
              <a:graphicData uri="http://schemas.openxmlformats.org/drawingml/2006/table">
                <a:tbl>
                  <a:tblPr firstRow="1" bandRow="1">
                    <a:tableStyleId>{C083E6E3-FA7D-4D7B-A595-EF9225AFEA82}</a:tableStyleId>
                  </a:tblPr>
                  <a:tblGrid>
                    <a:gridCol w="4114800"/>
                    <a:gridCol w="4114800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 smtClean="0"/>
                            <a:t>Work out the coordinates of the vertex for each quadratic graph</a:t>
                          </a:r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b="0" dirty="0" smtClean="0"/>
                            <a:t>What is the equation of the curve in the form </a:t>
                          </a:r>
                          <a14:m>
                            <m:oMath xmlns:m="http://schemas.openxmlformats.org/officeDocument/2006/math">
                              <m:r>
                                <a:rPr lang="en-GB" b="0" i="1" dirty="0" smtClean="0">
                                  <a:latin typeface="Cambria Math"/>
                                </a:rPr>
                                <m:t>𝑦</m:t>
                              </m:r>
                              <m:r>
                                <a:rPr lang="en-GB" b="0" i="1" dirty="0" smtClean="0">
                                  <a:latin typeface="Cambria Math"/>
                                </a:rPr>
                                <m:t>=</m:t>
                              </m:r>
                              <m:sSup>
                                <m:sSupPr>
                                  <m:ctrlPr>
                                    <a:rPr lang="en-GB" b="0" i="1" dirty="0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GB" b="0" i="1" dirty="0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GB" b="0" i="1" dirty="0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b="0" i="1" dirty="0" smtClean="0">
                                  <a:latin typeface="Cambria Math"/>
                                </a:rPr>
                                <m:t>+</m:t>
                              </m:r>
                              <m:r>
                                <a:rPr lang="en-GB" b="0" i="1" dirty="0" smtClean="0">
                                  <a:latin typeface="Cambria Math"/>
                                </a:rPr>
                                <m:t>𝑏𝑥</m:t>
                              </m:r>
                              <m:r>
                                <a:rPr lang="en-GB" b="0" i="1" dirty="0" smtClean="0">
                                  <a:latin typeface="Cambria Math"/>
                                </a:rPr>
                                <m:t>+</m:t>
                              </m:r>
                              <m:r>
                                <a:rPr lang="en-GB" b="0" i="1" dirty="0" smtClean="0">
                                  <a:latin typeface="Cambria Math"/>
                                </a:rPr>
                                <m:t>𝑐</m:t>
                              </m:r>
                              <m:r>
                                <a:rPr lang="en-GB" b="0" i="1" dirty="0" smtClean="0">
                                  <a:latin typeface="Cambria Math"/>
                                </a:rPr>
                                <m:t>  </m:t>
                              </m:r>
                            </m:oMath>
                          </a14:m>
                          <a:r>
                            <a:rPr lang="en-GB" b="0" dirty="0" smtClean="0"/>
                            <a:t>given the coordinates of the vertex below</a:t>
                          </a:r>
                          <a:endParaRPr lang="en-GB" b="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dirty="0" smtClean="0"/>
                            <a:t>a) </a:t>
                          </a:r>
                          <a14:m>
                            <m:oMath xmlns:m="http://schemas.openxmlformats.org/officeDocument/2006/math">
                              <m:r>
                                <a:rPr lang="en-GB" sz="2400" b="0" i="1" smtClean="0">
                                  <a:latin typeface="Cambria Math"/>
                                </a:rPr>
                                <m:t>𝑦</m:t>
                              </m:r>
                              <m:r>
                                <a:rPr lang="en-GB" sz="2400" b="0" i="1" smtClean="0">
                                  <a:latin typeface="Cambria Math"/>
                                </a:rPr>
                                <m:t>=(</m:t>
                              </m:r>
                              <m:r>
                                <a:rPr lang="en-GB" sz="2400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GB" sz="2400" b="0" i="1" smtClean="0">
                                  <a:latin typeface="Cambria Math"/>
                                </a:rPr>
                                <m:t>−7</m:t>
                              </m:r>
                              <m:sSup>
                                <m:sSupPr>
                                  <m:ctrlPr>
                                    <a:rPr lang="en-GB" sz="2400" b="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b="0" i="1" smtClean="0">
                                      <a:latin typeface="Cambria Math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en-GB" sz="2400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sz="2400" b="0" i="1" smtClean="0">
                                  <a:latin typeface="Cambria Math"/>
                                </a:rPr>
                                <m:t>+9</m:t>
                              </m:r>
                            </m:oMath>
                          </a14:m>
                          <a:endParaRPr lang="en-GB" sz="2400" dirty="0"/>
                        </a:p>
                        <a:p>
                          <a:pPr algn="ctr"/>
                          <a:endParaRPr lang="en-GB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dirty="0" smtClean="0"/>
                            <a:t>e) </a:t>
                          </a:r>
                          <a14:m>
                            <m:oMath xmlns:m="http://schemas.openxmlformats.org/officeDocument/2006/math">
                              <m:r>
                                <a:rPr lang="en-GB" sz="2400" i="1" dirty="0" smtClean="0">
                                  <a:latin typeface="Cambria Math"/>
                                </a:rPr>
                                <m:t>(−2,</m:t>
                              </m:r>
                              <m:r>
                                <a:rPr lang="en-GB" sz="2400" b="0" i="1" dirty="0" smtClean="0">
                                  <a:latin typeface="Cambria Math"/>
                                </a:rPr>
                                <m:t> </m:t>
                              </m:r>
                              <m:r>
                                <a:rPr lang="en-GB" sz="2400" i="1" dirty="0" smtClean="0">
                                  <a:latin typeface="Cambria Math"/>
                                </a:rPr>
                                <m:t> 3) </m:t>
                              </m:r>
                            </m:oMath>
                          </a14:m>
                          <a:endParaRPr lang="en-GB" sz="240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dirty="0" smtClean="0"/>
                            <a:t>b) </a:t>
                          </a:r>
                          <a14:m>
                            <m:oMath xmlns:m="http://schemas.openxmlformats.org/officeDocument/2006/math">
                              <m:r>
                                <a:rPr lang="en-GB" sz="2400" b="0" i="1" smtClean="0">
                                  <a:latin typeface="Cambria Math"/>
                                </a:rPr>
                                <m:t>𝑦</m:t>
                              </m:r>
                              <m:r>
                                <a:rPr lang="en-GB" sz="2400" b="0" i="1" smtClean="0">
                                  <a:latin typeface="Cambria Math"/>
                                </a:rPr>
                                <m:t>= </m:t>
                              </m:r>
                              <m:sSup>
                                <m:sSupPr>
                                  <m:ctrlPr>
                                    <a:rPr lang="en-GB" sz="2400" b="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GB" sz="2400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sz="2400" b="0" i="1" smtClean="0">
                                  <a:latin typeface="Cambria Math"/>
                                </a:rPr>
                                <m:t>+4</m:t>
                              </m:r>
                              <m:r>
                                <a:rPr lang="en-GB" sz="2400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GB" sz="2400" b="0" i="1" smtClean="0">
                                  <a:latin typeface="Cambria Math"/>
                                </a:rPr>
                                <m:t>−7 </m:t>
                              </m:r>
                            </m:oMath>
                          </a14:m>
                          <a:endParaRPr lang="en-GB" sz="2400" b="0" dirty="0" smtClean="0"/>
                        </a:p>
                        <a:p>
                          <a:pPr algn="ctr"/>
                          <a:endParaRPr lang="en-GB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dirty="0" smtClean="0"/>
                            <a:t>f)</a:t>
                          </a:r>
                          <a:r>
                            <a:rPr lang="en-GB" sz="2400" baseline="0" dirty="0" smtClean="0"/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GB" sz="2400" i="1" baseline="0" dirty="0" smtClean="0">
                                  <a:latin typeface="Cambria Math"/>
                                </a:rPr>
                                <m:t>(</m:t>
                              </m:r>
                              <m:r>
                                <a:rPr lang="en-GB" sz="2400" b="0" i="1" baseline="0" dirty="0" smtClean="0">
                                  <a:latin typeface="Cambria Math"/>
                                </a:rPr>
                                <m:t>  </m:t>
                              </m:r>
                              <m:r>
                                <a:rPr lang="en-GB" sz="2400" i="1" baseline="0" dirty="0" smtClean="0">
                                  <a:latin typeface="Cambria Math"/>
                                </a:rPr>
                                <m:t>2, </m:t>
                              </m:r>
                              <m:r>
                                <a:rPr lang="en-GB" sz="2400" b="0" i="1" baseline="0" dirty="0" smtClean="0">
                                  <a:latin typeface="Cambria Math"/>
                                </a:rPr>
                                <m:t> </m:t>
                              </m:r>
                              <m:r>
                                <a:rPr lang="en-GB" sz="2400" i="1" baseline="0" dirty="0" smtClean="0">
                                  <a:latin typeface="Cambria Math"/>
                                </a:rPr>
                                <m:t>3) </m:t>
                              </m:r>
                            </m:oMath>
                          </a14:m>
                          <a:endParaRPr lang="en-GB" sz="240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dirty="0" smtClean="0"/>
                            <a:t>c) </a:t>
                          </a:r>
                          <a14:m>
                            <m:oMath xmlns:m="http://schemas.openxmlformats.org/officeDocument/2006/math">
                              <m:r>
                                <a:rPr lang="en-GB" sz="2400" b="0" i="1" smtClean="0">
                                  <a:latin typeface="Cambria Math"/>
                                </a:rPr>
                                <m:t>𝑦</m:t>
                              </m:r>
                              <m:r>
                                <a:rPr lang="en-GB" sz="2400" b="0" i="1" smtClean="0">
                                  <a:latin typeface="Cambria Math"/>
                                </a:rPr>
                                <m:t>= </m:t>
                              </m:r>
                              <m:sSup>
                                <m:sSupPr>
                                  <m:ctrlPr>
                                    <a:rPr lang="en-GB" sz="2400" b="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GB" sz="2400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sz="2400" b="0" i="1" smtClean="0">
                                  <a:latin typeface="Cambria Math"/>
                                </a:rPr>
                                <m:t>−3</m:t>
                              </m:r>
                              <m:r>
                                <a:rPr lang="en-GB" sz="2400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GB" sz="2400" b="0" i="1" smtClean="0">
                                  <a:latin typeface="Cambria Math"/>
                                </a:rPr>
                                <m:t>−7 </m:t>
                              </m:r>
                            </m:oMath>
                          </a14:m>
                          <a:endParaRPr lang="en-GB" sz="2400" b="0" dirty="0" smtClean="0"/>
                        </a:p>
                        <a:p>
                          <a:pPr algn="ctr"/>
                          <a:endParaRPr lang="en-GB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dirty="0" smtClean="0"/>
                            <a:t>g)</a:t>
                          </a:r>
                          <a:r>
                            <a:rPr lang="en-GB" sz="2400" baseline="0" dirty="0" smtClean="0"/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GB" sz="2400" i="1" baseline="0" dirty="0" smtClean="0">
                                  <a:latin typeface="Cambria Math"/>
                                </a:rPr>
                                <m:t>(−4, −4) </m:t>
                              </m:r>
                            </m:oMath>
                          </a14:m>
                          <a:endParaRPr lang="en-GB" sz="240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dirty="0" smtClean="0"/>
                            <a:t>d) </a:t>
                          </a:r>
                          <a14:m>
                            <m:oMath xmlns:m="http://schemas.openxmlformats.org/officeDocument/2006/math">
                              <m:r>
                                <a:rPr lang="en-GB" sz="2400" b="0" i="1" smtClean="0">
                                  <a:latin typeface="Cambria Math"/>
                                </a:rPr>
                                <m:t>𝑦</m:t>
                              </m:r>
                              <m:r>
                                <a:rPr lang="en-GB" sz="2400" b="0" i="1" smtClean="0">
                                  <a:latin typeface="Cambria Math"/>
                                </a:rPr>
                                <m:t>= </m:t>
                              </m:r>
                              <m:sSup>
                                <m:sSupPr>
                                  <m:ctrlPr>
                                    <a:rPr lang="en-GB" sz="2400" b="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b="0" i="1" smtClean="0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n-GB" sz="2400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GB" sz="2400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sz="2400" b="0" i="1" smtClean="0">
                                  <a:latin typeface="Cambria Math"/>
                                </a:rPr>
                                <m:t>+4</m:t>
                              </m:r>
                              <m:r>
                                <a:rPr lang="en-GB" sz="2400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GB" sz="2400" b="0" i="1" smtClean="0">
                                  <a:latin typeface="Cambria Math"/>
                                </a:rPr>
                                <m:t>+7 </m:t>
                              </m:r>
                            </m:oMath>
                          </a14:m>
                          <a:endParaRPr lang="en-GB" sz="2400" b="0" dirty="0" smtClean="0"/>
                        </a:p>
                        <a:p>
                          <a:pPr algn="ctr"/>
                          <a:endParaRPr lang="en-GB" sz="2400" dirty="0" smtClean="0"/>
                        </a:p>
                        <a:p>
                          <a:pPr algn="ctr"/>
                          <a:endParaRPr lang="en-GB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Content Placeholder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865892847"/>
                  </p:ext>
                </p:extLst>
              </p:nvPr>
            </p:nvGraphicFramePr>
            <p:xfrm>
              <a:off x="457200" y="1600200"/>
              <a:ext cx="8229600" cy="4942840"/>
            </p:xfrm>
            <a:graphic>
              <a:graphicData uri="http://schemas.openxmlformats.org/drawingml/2006/table">
                <a:tbl>
                  <a:tblPr firstRow="1" bandRow="1">
                    <a:tableStyleId>{C083E6E3-FA7D-4D7B-A595-EF9225AFEA82}</a:tableStyleId>
                  </a:tblPr>
                  <a:tblGrid>
                    <a:gridCol w="4114800"/>
                    <a:gridCol w="4114800"/>
                  </a:tblGrid>
                  <a:tr h="9144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 smtClean="0"/>
                            <a:t>Work out the coordinates of the vertex for each quadratic graph</a:t>
                          </a:r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000" t="-3333" b="-440667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</a:tr>
                  <a:tr h="8229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t="-161194" r="-100000" b="-34776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000" t="-161194" b="-347761"/>
                          </a:stretch>
                        </a:blipFill>
                      </a:tcPr>
                    </a:tc>
                  </a:tr>
                  <a:tr h="8229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t="-259259" r="-100000" b="-2451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000" t="-259259" b="-245185"/>
                          </a:stretch>
                        </a:blipFill>
                      </a:tcPr>
                    </a:tc>
                  </a:tr>
                  <a:tr h="8229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t="-359259" r="-100000" b="-1451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000" t="-359259" b="-145185"/>
                          </a:stretch>
                        </a:blipFill>
                      </a:tcPr>
                    </a:tc>
                  </a:tr>
                  <a:tr h="11887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t="-317949" r="-100000" b="-5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447515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Content Placeholder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4257831109"/>
                  </p:ext>
                </p:extLst>
              </p:nvPr>
            </p:nvGraphicFramePr>
            <p:xfrm>
              <a:off x="251520" y="260648"/>
              <a:ext cx="8229600" cy="7137400"/>
            </p:xfrm>
            <a:graphic>
              <a:graphicData uri="http://schemas.openxmlformats.org/drawingml/2006/table">
                <a:tbl>
                  <a:tblPr firstRow="1" bandRow="1">
                    <a:tableStyleId>{C083E6E3-FA7D-4D7B-A595-EF9225AFEA82}</a:tableStyleId>
                  </a:tblPr>
                  <a:tblGrid>
                    <a:gridCol w="4114800"/>
                    <a:gridCol w="4114800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 smtClean="0"/>
                            <a:t>Work out the coordinates of the vertex for each quadratic graph</a:t>
                          </a:r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b="0" dirty="0" smtClean="0"/>
                            <a:t>What is the equation of the curve in the form </a:t>
                          </a:r>
                          <a14:m>
                            <m:oMath xmlns:m="http://schemas.openxmlformats.org/officeDocument/2006/math">
                              <m:r>
                                <a:rPr lang="en-GB" b="0" i="1" dirty="0" smtClean="0">
                                  <a:latin typeface="Cambria Math"/>
                                </a:rPr>
                                <m:t>𝑦</m:t>
                              </m:r>
                              <m:r>
                                <a:rPr lang="en-GB" b="0" i="1" dirty="0" smtClean="0">
                                  <a:latin typeface="Cambria Math"/>
                                </a:rPr>
                                <m:t>=</m:t>
                              </m:r>
                              <m:sSup>
                                <m:sSupPr>
                                  <m:ctrlPr>
                                    <a:rPr lang="en-GB" b="0" i="1" dirty="0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GB" b="0" i="1" dirty="0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GB" b="0" i="1" dirty="0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b="0" i="1" dirty="0" smtClean="0">
                                  <a:latin typeface="Cambria Math"/>
                                </a:rPr>
                                <m:t>+</m:t>
                              </m:r>
                              <m:r>
                                <a:rPr lang="en-GB" b="0" i="1" dirty="0" smtClean="0">
                                  <a:latin typeface="Cambria Math"/>
                                </a:rPr>
                                <m:t>𝑏𝑥</m:t>
                              </m:r>
                              <m:r>
                                <a:rPr lang="en-GB" b="0" i="1" dirty="0" smtClean="0">
                                  <a:latin typeface="Cambria Math"/>
                                </a:rPr>
                                <m:t>+</m:t>
                              </m:r>
                              <m:r>
                                <a:rPr lang="en-GB" b="0" i="1" dirty="0" smtClean="0">
                                  <a:latin typeface="Cambria Math"/>
                                </a:rPr>
                                <m:t>𝑐</m:t>
                              </m:r>
                              <m:r>
                                <a:rPr lang="en-GB" b="0" i="1" dirty="0" smtClean="0">
                                  <a:latin typeface="Cambria Math"/>
                                </a:rPr>
                                <m:t>  </m:t>
                              </m:r>
                            </m:oMath>
                          </a14:m>
                          <a:r>
                            <a:rPr lang="en-GB" b="0" dirty="0" smtClean="0"/>
                            <a:t>given the coordinates of the vertex below</a:t>
                          </a:r>
                          <a:endParaRPr lang="en-GB" b="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dirty="0" smtClean="0"/>
                            <a:t>a) </a:t>
                          </a:r>
                          <a14:m>
                            <m:oMath xmlns:m="http://schemas.openxmlformats.org/officeDocument/2006/math">
                              <m:r>
                                <a:rPr lang="en-GB" sz="2400" b="0" i="1" smtClean="0">
                                  <a:latin typeface="Cambria Math"/>
                                </a:rPr>
                                <m:t>𝑦</m:t>
                              </m:r>
                              <m:r>
                                <a:rPr lang="en-GB" sz="2400" b="0" i="1" smtClean="0">
                                  <a:latin typeface="Cambria Math"/>
                                </a:rPr>
                                <m:t>=(</m:t>
                              </m:r>
                              <m:r>
                                <a:rPr lang="en-GB" sz="2400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GB" sz="2400" b="0" i="1" smtClean="0">
                                  <a:latin typeface="Cambria Math"/>
                                </a:rPr>
                                <m:t>−7</m:t>
                              </m:r>
                              <m:sSup>
                                <m:sSupPr>
                                  <m:ctrlPr>
                                    <a:rPr lang="en-GB" sz="2400" b="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b="0" i="1" smtClean="0">
                                      <a:latin typeface="Cambria Math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en-GB" sz="2400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sz="2400" b="0" i="1" smtClean="0">
                                  <a:latin typeface="Cambria Math"/>
                                </a:rPr>
                                <m:t>+9</m:t>
                              </m:r>
                            </m:oMath>
                          </a14:m>
                          <a:endParaRPr lang="en-GB" sz="2400" dirty="0" smtClean="0"/>
                        </a:p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i="1" dirty="0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(7, 9) 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  <a:p>
                          <a:pPr algn="ctr"/>
                          <a:endParaRPr lang="en-GB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dirty="0" smtClean="0"/>
                            <a:t>e) </a:t>
                          </a:r>
                          <a14:m>
                            <m:oMath xmlns:m="http://schemas.openxmlformats.org/officeDocument/2006/math">
                              <m:r>
                                <a:rPr lang="en-GB" sz="2400" i="1" dirty="0" smtClean="0">
                                  <a:latin typeface="Cambria Math"/>
                                </a:rPr>
                                <m:t>(−2,</m:t>
                              </m:r>
                              <m:r>
                                <a:rPr lang="en-GB" sz="2400" b="0" i="1" dirty="0" smtClean="0">
                                  <a:latin typeface="Cambria Math"/>
                                </a:rPr>
                                <m:t> </m:t>
                              </m:r>
                              <m:r>
                                <a:rPr lang="en-GB" sz="2400" i="1" dirty="0" smtClean="0">
                                  <a:latin typeface="Cambria Math"/>
                                </a:rPr>
                                <m:t> 3) </m:t>
                              </m:r>
                            </m:oMath>
                          </a14:m>
                          <a:endParaRPr lang="en-GB" sz="2400" dirty="0" smtClean="0"/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𝑦</m:t>
                                </m:r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lang="en-GB" sz="2400" b="0" i="1" smtClean="0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b="0" i="1" smtClean="0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2400" b="0" i="1" smtClean="0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+4</m:t>
                                </m:r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+7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dirty="0" smtClean="0"/>
                            <a:t>b) </a:t>
                          </a:r>
                          <a14:m>
                            <m:oMath xmlns:m="http://schemas.openxmlformats.org/officeDocument/2006/math">
                              <m:r>
                                <a:rPr lang="en-GB" sz="2400" b="0" i="1" smtClean="0">
                                  <a:latin typeface="Cambria Math"/>
                                </a:rPr>
                                <m:t>𝑦</m:t>
                              </m:r>
                              <m:r>
                                <a:rPr lang="en-GB" sz="2400" b="0" i="1" smtClean="0">
                                  <a:latin typeface="Cambria Math"/>
                                </a:rPr>
                                <m:t>= </m:t>
                              </m:r>
                              <m:sSup>
                                <m:sSupPr>
                                  <m:ctrlPr>
                                    <a:rPr lang="en-GB" sz="2400" b="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GB" sz="2400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sz="2400" b="0" i="1" smtClean="0">
                                  <a:latin typeface="Cambria Math"/>
                                </a:rPr>
                                <m:t>+4</m:t>
                              </m:r>
                              <m:r>
                                <a:rPr lang="en-GB" sz="2400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GB" sz="2400" b="0" i="1" smtClean="0">
                                  <a:latin typeface="Cambria Math"/>
                                </a:rPr>
                                <m:t>−7 </m:t>
                              </m:r>
                            </m:oMath>
                          </a14:m>
                          <a:endParaRPr lang="en-GB" sz="2400" b="0" dirty="0" smtClean="0"/>
                        </a:p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i="1" dirty="0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en-GB" sz="2400" b="0" i="1" dirty="0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−2, −11</m:t>
                                </m:r>
                                <m:r>
                                  <a:rPr lang="en-GB" sz="2400" i="1" dirty="0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) 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  <a:p>
                          <a:pPr algn="ctr"/>
                          <a:endParaRPr lang="en-GB" sz="2400" b="0" dirty="0" smtClean="0"/>
                        </a:p>
                        <a:p>
                          <a:pPr algn="ctr"/>
                          <a:endParaRPr lang="en-GB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dirty="0" smtClean="0"/>
                            <a:t>f)</a:t>
                          </a:r>
                          <a:r>
                            <a:rPr lang="en-GB" sz="2400" baseline="0" dirty="0" smtClean="0"/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GB" sz="2400" i="1" baseline="0" dirty="0" smtClean="0">
                                  <a:latin typeface="Cambria Math"/>
                                </a:rPr>
                                <m:t>(</m:t>
                              </m:r>
                              <m:r>
                                <a:rPr lang="en-GB" sz="2400" b="0" i="1" baseline="0" dirty="0" smtClean="0">
                                  <a:latin typeface="Cambria Math"/>
                                </a:rPr>
                                <m:t>  </m:t>
                              </m:r>
                              <m:r>
                                <a:rPr lang="en-GB" sz="2400" i="1" baseline="0" dirty="0" smtClean="0">
                                  <a:latin typeface="Cambria Math"/>
                                </a:rPr>
                                <m:t>2, </m:t>
                              </m:r>
                              <m:r>
                                <a:rPr lang="en-GB" sz="2400" b="0" i="1" baseline="0" dirty="0" smtClean="0">
                                  <a:latin typeface="Cambria Math"/>
                                </a:rPr>
                                <m:t> </m:t>
                              </m:r>
                              <m:r>
                                <a:rPr lang="en-GB" sz="2400" i="1" baseline="0" dirty="0" smtClean="0">
                                  <a:latin typeface="Cambria Math"/>
                                </a:rPr>
                                <m:t>3) </m:t>
                              </m:r>
                            </m:oMath>
                          </a14:m>
                          <a:endParaRPr lang="en-GB" sz="2400" dirty="0" smtClean="0"/>
                        </a:p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𝑦</m:t>
                                </m:r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lang="en-GB" sz="2400" b="0" i="1" smtClean="0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b="0" i="1" smtClean="0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2400" b="0" i="1" smtClean="0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−4</m:t>
                                </m:r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+7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  <a:p>
                          <a:pPr algn="ctr"/>
                          <a:endParaRPr lang="en-GB" sz="240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dirty="0" smtClean="0"/>
                            <a:t>c) </a:t>
                          </a:r>
                          <a14:m>
                            <m:oMath xmlns:m="http://schemas.openxmlformats.org/officeDocument/2006/math">
                              <m:r>
                                <a:rPr lang="en-GB" sz="2400" b="0" i="1" smtClean="0">
                                  <a:latin typeface="Cambria Math"/>
                                </a:rPr>
                                <m:t>𝑦</m:t>
                              </m:r>
                              <m:r>
                                <a:rPr lang="en-GB" sz="2400" b="0" i="1" smtClean="0">
                                  <a:latin typeface="Cambria Math"/>
                                </a:rPr>
                                <m:t>= </m:t>
                              </m:r>
                              <m:sSup>
                                <m:sSupPr>
                                  <m:ctrlPr>
                                    <a:rPr lang="en-GB" sz="2400" b="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GB" sz="2400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sz="2400" b="0" i="1" smtClean="0">
                                  <a:latin typeface="Cambria Math"/>
                                </a:rPr>
                                <m:t>−3</m:t>
                              </m:r>
                              <m:r>
                                <a:rPr lang="en-GB" sz="2400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GB" sz="2400" b="0" i="1" smtClean="0">
                                  <a:latin typeface="Cambria Math"/>
                                </a:rPr>
                                <m:t>−7 </m:t>
                              </m:r>
                            </m:oMath>
                          </a14:m>
                          <a:endParaRPr lang="en-GB" sz="2400" b="0" dirty="0" smtClean="0"/>
                        </a:p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i="1" dirty="0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en-GB" sz="2400" b="0" i="1" dirty="0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1.5, −9.25</m:t>
                                </m:r>
                                <m:r>
                                  <a:rPr lang="en-GB" sz="2400" i="1" dirty="0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) 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b="0" dirty="0" smtClean="0"/>
                        </a:p>
                        <a:p>
                          <a:pPr algn="ctr"/>
                          <a:endParaRPr lang="en-GB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dirty="0" smtClean="0"/>
                            <a:t>g)</a:t>
                          </a:r>
                          <a:r>
                            <a:rPr lang="en-GB" sz="2400" baseline="0" dirty="0" smtClean="0"/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GB" sz="2400" i="1" baseline="0" dirty="0" smtClean="0">
                                  <a:latin typeface="Cambria Math"/>
                                </a:rPr>
                                <m:t>(−4, −4) </m:t>
                              </m:r>
                            </m:oMath>
                          </a14:m>
                          <a:endParaRPr lang="en-GB" sz="2400" dirty="0" smtClean="0"/>
                        </a:p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𝑦</m:t>
                                </m:r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lang="en-GB" sz="2400" b="0" i="1" smtClean="0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b="0" i="1" smtClean="0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2400" b="0" i="1" smtClean="0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+8</m:t>
                                </m:r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+12</m:t>
                                </m:r>
                              </m:oMath>
                            </m:oMathPara>
                          </a14:m>
                          <a:endParaRPr lang="en-GB" sz="240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dirty="0" smtClean="0"/>
                            <a:t>d) </a:t>
                          </a:r>
                          <a14:m>
                            <m:oMath xmlns:m="http://schemas.openxmlformats.org/officeDocument/2006/math">
                              <m:r>
                                <a:rPr lang="en-GB" sz="2400" b="0" i="1" smtClean="0">
                                  <a:latin typeface="Cambria Math"/>
                                </a:rPr>
                                <m:t>𝑦</m:t>
                              </m:r>
                              <m:r>
                                <a:rPr lang="en-GB" sz="2400" b="0" i="1" smtClean="0">
                                  <a:latin typeface="Cambria Math"/>
                                </a:rPr>
                                <m:t>= </m:t>
                              </m:r>
                              <m:sSup>
                                <m:sSupPr>
                                  <m:ctrlPr>
                                    <a:rPr lang="en-GB" sz="2400" b="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b="0" i="1" smtClean="0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n-GB" sz="2400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GB" sz="2400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sz="2400" b="0" i="1" smtClean="0">
                                  <a:latin typeface="Cambria Math"/>
                                </a:rPr>
                                <m:t>+4</m:t>
                              </m:r>
                              <m:r>
                                <a:rPr lang="en-GB" sz="2400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GB" sz="2400" b="0" i="1" smtClean="0">
                                  <a:latin typeface="Cambria Math"/>
                                </a:rPr>
                                <m:t>+7 </m:t>
                              </m:r>
                            </m:oMath>
                          </a14:m>
                          <a:endParaRPr lang="en-GB" sz="2400" b="0" dirty="0" smtClean="0"/>
                        </a:p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i="1" dirty="0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en-GB" sz="2400" b="0" i="1" dirty="0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2, 11</m:t>
                                </m:r>
                                <m:r>
                                  <a:rPr lang="en-GB" sz="2400" i="1" dirty="0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) 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  <a:p>
                          <a:pPr algn="ctr"/>
                          <a:endParaRPr lang="en-GB" sz="2400" dirty="0" smtClean="0"/>
                        </a:p>
                        <a:p>
                          <a:pPr algn="ctr"/>
                          <a:endParaRPr lang="en-GB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Content Placeholder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4257831109"/>
                  </p:ext>
                </p:extLst>
              </p:nvPr>
            </p:nvGraphicFramePr>
            <p:xfrm>
              <a:off x="251520" y="260648"/>
              <a:ext cx="8229600" cy="7137400"/>
            </p:xfrm>
            <a:graphic>
              <a:graphicData uri="http://schemas.openxmlformats.org/drawingml/2006/table">
                <a:tbl>
                  <a:tblPr firstRow="1" bandRow="1">
                    <a:tableStyleId>{C083E6E3-FA7D-4D7B-A595-EF9225AFEA82}</a:tableStyleId>
                  </a:tblPr>
                  <a:tblGrid>
                    <a:gridCol w="4114800"/>
                    <a:gridCol w="4114800"/>
                  </a:tblGrid>
                  <a:tr h="9144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 smtClean="0"/>
                            <a:t>Work out the coordinates of the vertex for each quadratic graph</a:t>
                          </a:r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000" t="-3333" r="-148" b="-680667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</a:tr>
                  <a:tr h="11887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t="-110769" r="-100148" b="-39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000" t="-110769" r="-148" b="-392308"/>
                          </a:stretch>
                        </a:blipFill>
                      </a:tcPr>
                    </a:tc>
                  </a:tr>
                  <a:tr h="15544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t="-161176" r="-100148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000" t="-161176" r="-148" b="-200000"/>
                          </a:stretch>
                        </a:blipFill>
                      </a:tcPr>
                    </a:tc>
                  </a:tr>
                  <a:tr h="15544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t="-261176" r="-100148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000" t="-261176" r="-148" b="-100000"/>
                          </a:stretch>
                        </a:blipFill>
                      </a:tcPr>
                    </a:tc>
                  </a:tr>
                  <a:tr h="15544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t="-361176" r="-1001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767957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Completing the Square Puzzle </a:t>
            </a:r>
            <a:endParaRPr lang="en-GB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412776"/>
            <a:ext cx="6408712" cy="4965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7606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Completing the Square Puzzle Solution</a:t>
            </a:r>
            <a:endParaRPr lang="en-GB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348880"/>
            <a:ext cx="7386526" cy="2736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4347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59</TotalTime>
  <Words>854</Words>
  <Application>Microsoft Office PowerPoint</Application>
  <PresentationFormat>On-screen Show (4:3)</PresentationFormat>
  <Paragraphs>108</Paragraphs>
  <Slides>19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13</vt:i4>
      </vt:variant>
      <vt:variant>
        <vt:lpstr>Slide Titles</vt:lpstr>
      </vt:variant>
      <vt:variant>
        <vt:i4>19</vt:i4>
      </vt:variant>
    </vt:vector>
  </HeadingPairs>
  <TitlesOfParts>
    <vt:vector size="32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 On your whiteboards:   Write x^2-4x+9 in the form 〖(x-p)〗^2+ q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On your whiteboards:   Write x^2+6x+4 in the form 〖(x+p)〗^2+ q</vt:lpstr>
      <vt:lpstr>   </vt:lpstr>
      <vt:lpstr>   </vt:lpstr>
      <vt:lpstr> On your whiteboards:   Write 〖-x〗^2+6x+4 in the form -〖(x-p)〗^2+ q</vt:lpstr>
      <vt:lpstr>   </vt:lpstr>
      <vt:lpstr>   </vt:lpstr>
      <vt:lpstr>PowerPoint Presentation</vt:lpstr>
      <vt:lpstr>Title – The Vertex of a Quadratic </vt:lpstr>
      <vt:lpstr>Your turn: </vt:lpstr>
      <vt:lpstr>PowerPoint Presentation</vt:lpstr>
      <vt:lpstr>Completing the Square Puzzle </vt:lpstr>
      <vt:lpstr>Completing the Square Puzzle Solution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 your whiteboards:   Write x^2-4x+9 in the form 〖(x-p)〗^2+ q</dc:title>
  <dc:creator>Elder, L</dc:creator>
  <cp:lastModifiedBy>Elder, L</cp:lastModifiedBy>
  <cp:revision>7</cp:revision>
  <dcterms:created xsi:type="dcterms:W3CDTF">2019-03-24T18:38:27Z</dcterms:created>
  <dcterms:modified xsi:type="dcterms:W3CDTF">2019-05-08T07:47:21Z</dcterms:modified>
</cp:coreProperties>
</file>