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44"/>
  </p:notesMasterIdLst>
  <p:sldIdLst>
    <p:sldId id="256" r:id="rId14"/>
    <p:sldId id="257" r:id="rId15"/>
    <p:sldId id="259" r:id="rId16"/>
    <p:sldId id="258" r:id="rId17"/>
    <p:sldId id="260" r:id="rId18"/>
    <p:sldId id="261" r:id="rId19"/>
    <p:sldId id="263" r:id="rId20"/>
    <p:sldId id="262" r:id="rId21"/>
    <p:sldId id="264" r:id="rId22"/>
    <p:sldId id="265" r:id="rId23"/>
    <p:sldId id="266" r:id="rId24"/>
    <p:sldId id="267" r:id="rId25"/>
    <p:sldId id="268" r:id="rId26"/>
    <p:sldId id="269" r:id="rId27"/>
    <p:sldId id="271" r:id="rId28"/>
    <p:sldId id="270" r:id="rId29"/>
    <p:sldId id="285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viewProps" Target="view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3632E-C289-48DD-B8D3-6AAC3C47D54C}" type="datetimeFigureOut">
              <a:rPr lang="en-GB" smtClean="0"/>
              <a:t>24/05/2019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F1ADB-3897-402A-A609-848BF78C7F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42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290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290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290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228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28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28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28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28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28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230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230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230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778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258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students</a:t>
            </a:r>
            <a:r>
              <a:rPr lang="en-GB" baseline="0" dirty="0" smtClean="0"/>
              <a:t> to test coordinates if they are unsure about matching a graph to its’ equation.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F1ADB-3897-402A-A609-848BF78C7F9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77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B6AA5DC5-FFDC-4B53-8702-2EC45F49AB59}" type="datetimeFigureOut">
              <a:rPr lang="en-GB" smtClean="0"/>
              <a:t>24/05/2019</a:t>
            </a:fld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B17DC02-3978-4BDD-A62D-1A84DC434AE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5/24/2019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5/24/2019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24/05/2019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427984" y="332656"/>
                <a:ext cx="453650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To draw the graph of:</a:t>
                </a:r>
                <a:endParaRPr lang="en-GB" sz="2400" b="0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/>
                        </a:rPr>
                        <m:t>+2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/>
                        </a:rPr>
                        <m:t>−3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 smtClean="0"/>
                  <a:t>we need some coordinates that lie on the curve. </a:t>
                </a:r>
                <a:endParaRPr lang="en-GB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32656"/>
                <a:ext cx="4536504" cy="1569660"/>
              </a:xfrm>
              <a:prstGeom prst="rect">
                <a:avLst/>
              </a:prstGeom>
              <a:blipFill rotWithShape="1">
                <a:blip r:embed="rId3"/>
                <a:stretch>
                  <a:fillRect l="-2013" t="-2724" r="-1342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449491" y="2228670"/>
                <a:ext cx="45365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How do we calculate the </a:t>
                </a:r>
                <a:endParaRPr lang="en-GB" sz="2400" i="1" dirty="0" smtClean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/>
                  <a:t> – coordinate when the </a:t>
                </a:r>
                <a:endParaRPr lang="en-GB" sz="2400" i="1" dirty="0" smtClean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/>
                  <a:t> – coordinate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? </a:t>
                </a:r>
                <a:endParaRPr lang="en-GB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491" y="2228670"/>
                <a:ext cx="4536504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3571" b="-11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449491" y="3889250"/>
                <a:ext cx="45365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Substitute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𝑥</m:t>
                    </m:r>
                    <m:r>
                      <a:rPr lang="en-GB" sz="2400" b="0" i="1" smtClean="0">
                        <a:latin typeface="Cambria Math"/>
                      </a:rPr>
                      <m:t>=0 </m:t>
                    </m:r>
                  </m:oMath>
                </a14:m>
                <a:r>
                  <a:rPr lang="en-GB" sz="2400" dirty="0" smtClean="0"/>
                  <a:t>into the equation of the curve</a:t>
                </a:r>
                <a:endParaRPr lang="en-GB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491" y="3889250"/>
                <a:ext cx="4536504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527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449490" y="2204864"/>
                <a:ext cx="453650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en-GB" sz="2400" b="0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              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+2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</a:rPr>
                      <m:t>−3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490" y="2204864"/>
                <a:ext cx="4536504" cy="1569660"/>
              </a:xfrm>
              <a:prstGeom prst="rect">
                <a:avLst/>
              </a:prstGeom>
              <a:blipFill rotWithShape="1">
                <a:blip r:embed="rId3"/>
                <a:stretch>
                  <a:fillRect l="-2151" t="-2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To draw the graph of:</a:t>
                </a:r>
                <a:endParaRPr lang="en-GB" sz="2400" b="0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/>
                        </a:rPr>
                        <m:t>+2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 smtClean="0"/>
                  <a:t>we need some coordinates that lie on the curve. </a:t>
                </a:r>
                <a:endParaRPr lang="en-GB" sz="24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2151" t="-2724" r="-1344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899182" y="4745260"/>
                <a:ext cx="3413627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800" b="0" dirty="0" smtClean="0"/>
                  <a:t>Therefore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(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/>
                      </a:rPr>
                      <m:t>0</m:t>
                    </m:r>
                    <m:r>
                      <a:rPr lang="en-GB" sz="2800" b="0" i="1" smtClean="0">
                        <a:latin typeface="Cambria Math"/>
                      </a:rPr>
                      <m:t>, </m:t>
                    </m:r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/>
                      </a:rPr>
                      <m:t>0</m:t>
                    </m:r>
                    <m:r>
                      <a:rPr lang="en-GB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 smtClean="0"/>
                  <a:t> lies </a:t>
                </a:r>
              </a:p>
              <a:p>
                <a:pPr algn="ctr"/>
                <a:r>
                  <a:rPr lang="en-GB" sz="2800" dirty="0" smtClean="0"/>
                  <a:t>on the curve.</a:t>
                </a:r>
                <a:endParaRPr lang="en-GB" sz="2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182" y="4745260"/>
                <a:ext cx="3413627" cy="954107"/>
              </a:xfrm>
              <a:prstGeom prst="rect">
                <a:avLst/>
              </a:prstGeom>
              <a:blipFill rotWithShape="1">
                <a:blip r:embed="rId5"/>
                <a:stretch>
                  <a:fillRect l="-3393" t="-6369" r="-3036" b="-165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491880" y="3780353"/>
                <a:ext cx="45365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780353"/>
                <a:ext cx="4536504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2137882" y="3337133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24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11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427984" y="332656"/>
                <a:ext cx="45365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000000"/>
                    </a:solidFill>
                  </a:rPr>
                  <a:t>To draw the graph of:</a:t>
                </a:r>
                <a:endParaRPr lang="en-GB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  <a:p>
                <a:r>
                  <a:rPr lang="en-GB" dirty="0">
                    <a:solidFill>
                      <a:srgbClr val="000000"/>
                    </a:solidFill>
                  </a:rPr>
                  <a:t>we need some coordinates that lie on </a:t>
                </a:r>
                <a:r>
                  <a:rPr lang="en-GB" dirty="0" smtClean="0">
                    <a:solidFill>
                      <a:srgbClr val="000000"/>
                    </a:solidFill>
                  </a:rPr>
                  <a:t>the </a:t>
                </a:r>
                <a:r>
                  <a:rPr lang="en-GB" dirty="0">
                    <a:solidFill>
                      <a:srgbClr val="000000"/>
                    </a:solidFill>
                  </a:rPr>
                  <a:t>curve. 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32656"/>
                <a:ext cx="4536504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074" t="-2551" b="-7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375132" y="1988840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Complete the table of values and plot the curve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2688620"/>
                  </p:ext>
                </p:extLst>
              </p:nvPr>
            </p:nvGraphicFramePr>
            <p:xfrm>
              <a:off x="4588196" y="2819837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2688620"/>
                  </p:ext>
                </p:extLst>
              </p:nvPr>
            </p:nvGraphicFramePr>
            <p:xfrm>
              <a:off x="4588196" y="2819837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90" t="-1639" r="-60198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990" t="-1639" r="-50198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990" t="-1639" r="-40198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98039" t="-1639" r="-298039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1980" t="-1639" r="-20099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01980" t="-1639" r="-10099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1980" t="-1639" r="-990" b="-104918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90" t="-103333" r="-60198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1980" t="-103333" r="-20099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463765" y="4149080"/>
                <a:ext cx="4536504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00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=−3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endParaRPr lang="en-GB" dirty="0">
                  <a:solidFill>
                    <a:srgbClr val="0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              </m:t>
                    </m:r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en-GB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(−3)</m:t>
                        </m:r>
                      </m:e>
                      <m:sup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+2</m:t>
                    </m:r>
                    <m:sSup>
                      <m:sSupPr>
                        <m:ctrlP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(−3)</m:t>
                        </m:r>
                      </m:e>
                      <m:sup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</a:rPr>
                      <m:t>−3</m:t>
                    </m:r>
                    <m:r>
                      <a:rPr lang="en-GB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  <a:ea typeface="Cambria Math"/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1400" dirty="0">
                    <a:solidFill>
                      <a:srgbClr val="000000"/>
                    </a:solidFill>
                  </a:rPr>
                  <a:t>Take care to use brackets when entering a negative value on your calculator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765" y="4149080"/>
                <a:ext cx="4536504" cy="1723549"/>
              </a:xfrm>
              <a:prstGeom prst="rect">
                <a:avLst/>
              </a:prstGeom>
              <a:blipFill rotWithShape="1">
                <a:blip r:embed="rId6"/>
                <a:stretch>
                  <a:fillRect l="-1075" t="-1773" b="-28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Multiply 10"/>
          <p:cNvSpPr/>
          <p:nvPr/>
        </p:nvSpPr>
        <p:spPr>
          <a:xfrm>
            <a:off x="2137882" y="3337133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10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427984" y="332656"/>
                <a:ext cx="45365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000000"/>
                    </a:solidFill>
                  </a:rPr>
                  <a:t>To draw the graph of:</a:t>
                </a:r>
                <a:endParaRPr lang="en-GB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  <a:p>
                <a:r>
                  <a:rPr lang="en-GB" dirty="0">
                    <a:solidFill>
                      <a:srgbClr val="000000"/>
                    </a:solidFill>
                  </a:rPr>
                  <a:t>we need some coordinates that lie on this curve. 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32656"/>
                <a:ext cx="4536504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074" t="-2551" b="-7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375132" y="198884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Complete the table of values and plot the curve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025629"/>
                  </p:ext>
                </p:extLst>
              </p:nvPr>
            </p:nvGraphicFramePr>
            <p:xfrm>
              <a:off x="4583064" y="3058159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025629"/>
                  </p:ext>
                </p:extLst>
              </p:nvPr>
            </p:nvGraphicFramePr>
            <p:xfrm>
              <a:off x="4583064" y="3058159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90" t="-1639" r="-60198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639" r="-496078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980" t="-1639" r="-40099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1980" t="-1639" r="-30099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1980" t="-1639" r="-20099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97059" t="-1639" r="-9902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2970" t="-1639" b="-104918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90" t="-103333" r="-60198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03333" r="-496078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980" t="-103333" r="-40099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1980" t="-103333" r="-30099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1980" t="-103333" r="-20099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97059" t="-103333" r="-9902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2970" t="-103333" b="-6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" name="Multiply 10"/>
          <p:cNvSpPr/>
          <p:nvPr/>
        </p:nvSpPr>
        <p:spPr>
          <a:xfrm>
            <a:off x="1798760" y="206084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ultiply 11"/>
          <p:cNvSpPr/>
          <p:nvPr/>
        </p:nvSpPr>
        <p:spPr>
          <a:xfrm>
            <a:off x="1187624" y="3326937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Multiply 13"/>
          <p:cNvSpPr/>
          <p:nvPr/>
        </p:nvSpPr>
        <p:spPr>
          <a:xfrm>
            <a:off x="1510728" y="148478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Multiply 14"/>
          <p:cNvSpPr/>
          <p:nvPr/>
        </p:nvSpPr>
        <p:spPr>
          <a:xfrm>
            <a:off x="2438113" y="3326937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Multiply 15"/>
          <p:cNvSpPr/>
          <p:nvPr/>
        </p:nvSpPr>
        <p:spPr>
          <a:xfrm>
            <a:off x="2740290" y="251626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Multiply 16"/>
          <p:cNvSpPr/>
          <p:nvPr/>
        </p:nvSpPr>
        <p:spPr>
          <a:xfrm>
            <a:off x="2137387" y="3324503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1319842" y="396815"/>
            <a:ext cx="1571886" cy="3101705"/>
          </a:xfrm>
          <a:custGeom>
            <a:avLst/>
            <a:gdLst>
              <a:gd name="connsiteX0" fmla="*/ 0 w 1571886"/>
              <a:gd name="connsiteY0" fmla="*/ 3088257 h 3101705"/>
              <a:gd name="connsiteX1" fmla="*/ 8626 w 1571886"/>
              <a:gd name="connsiteY1" fmla="*/ 3027872 h 3101705"/>
              <a:gd name="connsiteX2" fmla="*/ 69011 w 1571886"/>
              <a:gd name="connsiteY2" fmla="*/ 2838091 h 3101705"/>
              <a:gd name="connsiteX3" fmla="*/ 77637 w 1571886"/>
              <a:gd name="connsiteY3" fmla="*/ 2794959 h 3101705"/>
              <a:gd name="connsiteX4" fmla="*/ 86264 w 1571886"/>
              <a:gd name="connsiteY4" fmla="*/ 2769079 h 3101705"/>
              <a:gd name="connsiteX5" fmla="*/ 94890 w 1571886"/>
              <a:gd name="connsiteY5" fmla="*/ 2725947 h 3101705"/>
              <a:gd name="connsiteX6" fmla="*/ 112143 w 1571886"/>
              <a:gd name="connsiteY6" fmla="*/ 2674189 h 3101705"/>
              <a:gd name="connsiteX7" fmla="*/ 120769 w 1571886"/>
              <a:gd name="connsiteY7" fmla="*/ 2631057 h 3101705"/>
              <a:gd name="connsiteX8" fmla="*/ 138022 w 1571886"/>
              <a:gd name="connsiteY8" fmla="*/ 2579298 h 3101705"/>
              <a:gd name="connsiteX9" fmla="*/ 163901 w 1571886"/>
              <a:gd name="connsiteY9" fmla="*/ 2467155 h 3101705"/>
              <a:gd name="connsiteX10" fmla="*/ 198407 w 1571886"/>
              <a:gd name="connsiteY10" fmla="*/ 2372264 h 3101705"/>
              <a:gd name="connsiteX11" fmla="*/ 232913 w 1571886"/>
              <a:gd name="connsiteY11" fmla="*/ 2286000 h 3101705"/>
              <a:gd name="connsiteX12" fmla="*/ 241539 w 1571886"/>
              <a:gd name="connsiteY12" fmla="*/ 2251494 h 3101705"/>
              <a:gd name="connsiteX13" fmla="*/ 258792 w 1571886"/>
              <a:gd name="connsiteY13" fmla="*/ 2225615 h 3101705"/>
              <a:gd name="connsiteX14" fmla="*/ 267418 w 1571886"/>
              <a:gd name="connsiteY14" fmla="*/ 2182483 h 3101705"/>
              <a:gd name="connsiteX15" fmla="*/ 293298 w 1571886"/>
              <a:gd name="connsiteY15" fmla="*/ 2087593 h 3101705"/>
              <a:gd name="connsiteX16" fmla="*/ 301924 w 1571886"/>
              <a:gd name="connsiteY16" fmla="*/ 1992702 h 3101705"/>
              <a:gd name="connsiteX17" fmla="*/ 310550 w 1571886"/>
              <a:gd name="connsiteY17" fmla="*/ 1932317 h 3101705"/>
              <a:gd name="connsiteX18" fmla="*/ 319177 w 1571886"/>
              <a:gd name="connsiteY18" fmla="*/ 1846053 h 3101705"/>
              <a:gd name="connsiteX19" fmla="*/ 336430 w 1571886"/>
              <a:gd name="connsiteY19" fmla="*/ 1690777 h 3101705"/>
              <a:gd name="connsiteX20" fmla="*/ 353683 w 1571886"/>
              <a:gd name="connsiteY20" fmla="*/ 1604513 h 3101705"/>
              <a:gd name="connsiteX21" fmla="*/ 362309 w 1571886"/>
              <a:gd name="connsiteY21" fmla="*/ 1552755 h 3101705"/>
              <a:gd name="connsiteX22" fmla="*/ 362309 w 1571886"/>
              <a:gd name="connsiteY22" fmla="*/ 1259457 h 3101705"/>
              <a:gd name="connsiteX23" fmla="*/ 353683 w 1571886"/>
              <a:gd name="connsiteY23" fmla="*/ 1233577 h 3101705"/>
              <a:gd name="connsiteX24" fmla="*/ 370935 w 1571886"/>
              <a:gd name="connsiteY24" fmla="*/ 1259457 h 3101705"/>
              <a:gd name="connsiteX25" fmla="*/ 396815 w 1571886"/>
              <a:gd name="connsiteY25" fmla="*/ 1319842 h 3101705"/>
              <a:gd name="connsiteX26" fmla="*/ 414067 w 1571886"/>
              <a:gd name="connsiteY26" fmla="*/ 1345721 h 3101705"/>
              <a:gd name="connsiteX27" fmla="*/ 431320 w 1571886"/>
              <a:gd name="connsiteY27" fmla="*/ 1406106 h 3101705"/>
              <a:gd name="connsiteX28" fmla="*/ 465826 w 1571886"/>
              <a:gd name="connsiteY28" fmla="*/ 1466491 h 3101705"/>
              <a:gd name="connsiteX29" fmla="*/ 474452 w 1571886"/>
              <a:gd name="connsiteY29" fmla="*/ 1492370 h 3101705"/>
              <a:gd name="connsiteX30" fmla="*/ 508958 w 1571886"/>
              <a:gd name="connsiteY30" fmla="*/ 1544128 h 3101705"/>
              <a:gd name="connsiteX31" fmla="*/ 552090 w 1571886"/>
              <a:gd name="connsiteY31" fmla="*/ 1630393 h 3101705"/>
              <a:gd name="connsiteX32" fmla="*/ 569343 w 1571886"/>
              <a:gd name="connsiteY32" fmla="*/ 1656272 h 3101705"/>
              <a:gd name="connsiteX33" fmla="*/ 603849 w 1571886"/>
              <a:gd name="connsiteY33" fmla="*/ 1708030 h 3101705"/>
              <a:gd name="connsiteX34" fmla="*/ 612475 w 1571886"/>
              <a:gd name="connsiteY34" fmla="*/ 1733910 h 3101705"/>
              <a:gd name="connsiteX35" fmla="*/ 646981 w 1571886"/>
              <a:gd name="connsiteY35" fmla="*/ 1785668 h 3101705"/>
              <a:gd name="connsiteX36" fmla="*/ 664233 w 1571886"/>
              <a:gd name="connsiteY36" fmla="*/ 1966823 h 3101705"/>
              <a:gd name="connsiteX37" fmla="*/ 672860 w 1571886"/>
              <a:gd name="connsiteY37" fmla="*/ 1992702 h 3101705"/>
              <a:gd name="connsiteX38" fmla="*/ 681486 w 1571886"/>
              <a:gd name="connsiteY38" fmla="*/ 2035834 h 3101705"/>
              <a:gd name="connsiteX39" fmla="*/ 698739 w 1571886"/>
              <a:gd name="connsiteY39" fmla="*/ 2061713 h 3101705"/>
              <a:gd name="connsiteX40" fmla="*/ 715992 w 1571886"/>
              <a:gd name="connsiteY40" fmla="*/ 2147977 h 3101705"/>
              <a:gd name="connsiteX41" fmla="*/ 741871 w 1571886"/>
              <a:gd name="connsiteY41" fmla="*/ 2225615 h 3101705"/>
              <a:gd name="connsiteX42" fmla="*/ 759124 w 1571886"/>
              <a:gd name="connsiteY42" fmla="*/ 2277374 h 3101705"/>
              <a:gd name="connsiteX43" fmla="*/ 767750 w 1571886"/>
              <a:gd name="connsiteY43" fmla="*/ 2320506 h 3101705"/>
              <a:gd name="connsiteX44" fmla="*/ 785003 w 1571886"/>
              <a:gd name="connsiteY44" fmla="*/ 2363638 h 3101705"/>
              <a:gd name="connsiteX45" fmla="*/ 793630 w 1571886"/>
              <a:gd name="connsiteY45" fmla="*/ 2389517 h 3101705"/>
              <a:gd name="connsiteX46" fmla="*/ 802256 w 1571886"/>
              <a:gd name="connsiteY46" fmla="*/ 2458528 h 3101705"/>
              <a:gd name="connsiteX47" fmla="*/ 828135 w 1571886"/>
              <a:gd name="connsiteY47" fmla="*/ 2579298 h 3101705"/>
              <a:gd name="connsiteX48" fmla="*/ 845388 w 1571886"/>
              <a:gd name="connsiteY48" fmla="*/ 2648310 h 3101705"/>
              <a:gd name="connsiteX49" fmla="*/ 854015 w 1571886"/>
              <a:gd name="connsiteY49" fmla="*/ 2803585 h 3101705"/>
              <a:gd name="connsiteX50" fmla="*/ 871267 w 1571886"/>
              <a:gd name="connsiteY50" fmla="*/ 2863970 h 3101705"/>
              <a:gd name="connsiteX51" fmla="*/ 879894 w 1571886"/>
              <a:gd name="connsiteY51" fmla="*/ 2898476 h 3101705"/>
              <a:gd name="connsiteX52" fmla="*/ 897147 w 1571886"/>
              <a:gd name="connsiteY52" fmla="*/ 2950234 h 3101705"/>
              <a:gd name="connsiteX53" fmla="*/ 905773 w 1571886"/>
              <a:gd name="connsiteY53" fmla="*/ 2976113 h 3101705"/>
              <a:gd name="connsiteX54" fmla="*/ 931652 w 1571886"/>
              <a:gd name="connsiteY54" fmla="*/ 2993366 h 3101705"/>
              <a:gd name="connsiteX55" fmla="*/ 948905 w 1571886"/>
              <a:gd name="connsiteY55" fmla="*/ 3045125 h 3101705"/>
              <a:gd name="connsiteX56" fmla="*/ 957532 w 1571886"/>
              <a:gd name="connsiteY56" fmla="*/ 3079630 h 3101705"/>
              <a:gd name="connsiteX57" fmla="*/ 1026543 w 1571886"/>
              <a:gd name="connsiteY57" fmla="*/ 3088257 h 3101705"/>
              <a:gd name="connsiteX58" fmla="*/ 1268083 w 1571886"/>
              <a:gd name="connsiteY58" fmla="*/ 3079630 h 3101705"/>
              <a:gd name="connsiteX59" fmla="*/ 1276709 w 1571886"/>
              <a:gd name="connsiteY59" fmla="*/ 2915728 h 3101705"/>
              <a:gd name="connsiteX60" fmla="*/ 1285335 w 1571886"/>
              <a:gd name="connsiteY60" fmla="*/ 2872596 h 3101705"/>
              <a:gd name="connsiteX61" fmla="*/ 1293962 w 1571886"/>
              <a:gd name="connsiteY61" fmla="*/ 2812211 h 3101705"/>
              <a:gd name="connsiteX62" fmla="*/ 1311215 w 1571886"/>
              <a:gd name="connsiteY62" fmla="*/ 2725947 h 3101705"/>
              <a:gd name="connsiteX63" fmla="*/ 1328467 w 1571886"/>
              <a:gd name="connsiteY63" fmla="*/ 2613804 h 3101705"/>
              <a:gd name="connsiteX64" fmla="*/ 1337094 w 1571886"/>
              <a:gd name="connsiteY64" fmla="*/ 2587925 h 3101705"/>
              <a:gd name="connsiteX65" fmla="*/ 1354347 w 1571886"/>
              <a:gd name="connsiteY65" fmla="*/ 2493034 h 3101705"/>
              <a:gd name="connsiteX66" fmla="*/ 1362973 w 1571886"/>
              <a:gd name="connsiteY66" fmla="*/ 2458528 h 3101705"/>
              <a:gd name="connsiteX67" fmla="*/ 1371600 w 1571886"/>
              <a:gd name="connsiteY67" fmla="*/ 2415396 h 3101705"/>
              <a:gd name="connsiteX68" fmla="*/ 1380226 w 1571886"/>
              <a:gd name="connsiteY68" fmla="*/ 2303253 h 3101705"/>
              <a:gd name="connsiteX69" fmla="*/ 1388852 w 1571886"/>
              <a:gd name="connsiteY69" fmla="*/ 2268747 h 3101705"/>
              <a:gd name="connsiteX70" fmla="*/ 1397479 w 1571886"/>
              <a:gd name="connsiteY70" fmla="*/ 2216989 h 3101705"/>
              <a:gd name="connsiteX71" fmla="*/ 1406105 w 1571886"/>
              <a:gd name="connsiteY71" fmla="*/ 2053087 h 3101705"/>
              <a:gd name="connsiteX72" fmla="*/ 1423358 w 1571886"/>
              <a:gd name="connsiteY72" fmla="*/ 1897811 h 3101705"/>
              <a:gd name="connsiteX73" fmla="*/ 1431984 w 1571886"/>
              <a:gd name="connsiteY73" fmla="*/ 1708030 h 3101705"/>
              <a:gd name="connsiteX74" fmla="*/ 1440611 w 1571886"/>
              <a:gd name="connsiteY74" fmla="*/ 1639019 h 3101705"/>
              <a:gd name="connsiteX75" fmla="*/ 1457864 w 1571886"/>
              <a:gd name="connsiteY75" fmla="*/ 1406106 h 3101705"/>
              <a:gd name="connsiteX76" fmla="*/ 1475116 w 1571886"/>
              <a:gd name="connsiteY76" fmla="*/ 1181819 h 3101705"/>
              <a:gd name="connsiteX77" fmla="*/ 1492369 w 1571886"/>
              <a:gd name="connsiteY77" fmla="*/ 1009291 h 3101705"/>
              <a:gd name="connsiteX78" fmla="*/ 1509622 w 1571886"/>
              <a:gd name="connsiteY78" fmla="*/ 828136 h 3101705"/>
              <a:gd name="connsiteX79" fmla="*/ 1518249 w 1571886"/>
              <a:gd name="connsiteY79" fmla="*/ 793630 h 3101705"/>
              <a:gd name="connsiteX80" fmla="*/ 1526875 w 1571886"/>
              <a:gd name="connsiteY80" fmla="*/ 690113 h 3101705"/>
              <a:gd name="connsiteX81" fmla="*/ 1535501 w 1571886"/>
              <a:gd name="connsiteY81" fmla="*/ 612476 h 3101705"/>
              <a:gd name="connsiteX82" fmla="*/ 1544128 w 1571886"/>
              <a:gd name="connsiteY82" fmla="*/ 491706 h 3101705"/>
              <a:gd name="connsiteX83" fmla="*/ 1561381 w 1571886"/>
              <a:gd name="connsiteY83" fmla="*/ 388189 h 3101705"/>
              <a:gd name="connsiteX84" fmla="*/ 1570007 w 1571886"/>
              <a:gd name="connsiteY84" fmla="*/ 0 h 3101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571886" h="3101705">
                <a:moveTo>
                  <a:pt x="0" y="3088257"/>
                </a:moveTo>
                <a:cubicBezTo>
                  <a:pt x="2875" y="3068129"/>
                  <a:pt x="3219" y="3047473"/>
                  <a:pt x="8626" y="3027872"/>
                </a:cubicBezTo>
                <a:cubicBezTo>
                  <a:pt x="26280" y="2963877"/>
                  <a:pt x="55992" y="2903187"/>
                  <a:pt x="69011" y="2838091"/>
                </a:cubicBezTo>
                <a:cubicBezTo>
                  <a:pt x="71886" y="2823714"/>
                  <a:pt x="74081" y="2809183"/>
                  <a:pt x="77637" y="2794959"/>
                </a:cubicBezTo>
                <a:cubicBezTo>
                  <a:pt x="79842" y="2786137"/>
                  <a:pt x="84059" y="2777901"/>
                  <a:pt x="86264" y="2769079"/>
                </a:cubicBezTo>
                <a:cubicBezTo>
                  <a:pt x="89820" y="2754855"/>
                  <a:pt x="91032" y="2740092"/>
                  <a:pt x="94890" y="2725947"/>
                </a:cubicBezTo>
                <a:cubicBezTo>
                  <a:pt x="99675" y="2708402"/>
                  <a:pt x="107358" y="2691734"/>
                  <a:pt x="112143" y="2674189"/>
                </a:cubicBezTo>
                <a:cubicBezTo>
                  <a:pt x="116001" y="2660044"/>
                  <a:pt x="116911" y="2645202"/>
                  <a:pt x="120769" y="2631057"/>
                </a:cubicBezTo>
                <a:cubicBezTo>
                  <a:pt x="125554" y="2613512"/>
                  <a:pt x="134455" y="2597131"/>
                  <a:pt x="138022" y="2579298"/>
                </a:cubicBezTo>
                <a:cubicBezTo>
                  <a:pt x="144864" y="2545090"/>
                  <a:pt x="153501" y="2498356"/>
                  <a:pt x="163901" y="2467155"/>
                </a:cubicBezTo>
                <a:cubicBezTo>
                  <a:pt x="214240" y="2316139"/>
                  <a:pt x="150398" y="2504287"/>
                  <a:pt x="198407" y="2372264"/>
                </a:cubicBezTo>
                <a:cubicBezTo>
                  <a:pt x="226833" y="2294093"/>
                  <a:pt x="202502" y="2346822"/>
                  <a:pt x="232913" y="2286000"/>
                </a:cubicBezTo>
                <a:cubicBezTo>
                  <a:pt x="235788" y="2274498"/>
                  <a:pt x="236869" y="2262391"/>
                  <a:pt x="241539" y="2251494"/>
                </a:cubicBezTo>
                <a:cubicBezTo>
                  <a:pt x="245623" y="2241965"/>
                  <a:pt x="255152" y="2235323"/>
                  <a:pt x="258792" y="2225615"/>
                </a:cubicBezTo>
                <a:cubicBezTo>
                  <a:pt x="263940" y="2211887"/>
                  <a:pt x="263560" y="2196628"/>
                  <a:pt x="267418" y="2182483"/>
                </a:cubicBezTo>
                <a:cubicBezTo>
                  <a:pt x="300257" y="2062074"/>
                  <a:pt x="272277" y="2192692"/>
                  <a:pt x="293298" y="2087593"/>
                </a:cubicBezTo>
                <a:cubicBezTo>
                  <a:pt x="296173" y="2055963"/>
                  <a:pt x="298417" y="2024269"/>
                  <a:pt x="301924" y="1992702"/>
                </a:cubicBezTo>
                <a:cubicBezTo>
                  <a:pt x="304169" y="1972494"/>
                  <a:pt x="308174" y="1952510"/>
                  <a:pt x="310550" y="1932317"/>
                </a:cubicBezTo>
                <a:cubicBezTo>
                  <a:pt x="313927" y="1903617"/>
                  <a:pt x="316437" y="1874821"/>
                  <a:pt x="319177" y="1846053"/>
                </a:cubicBezTo>
                <a:cubicBezTo>
                  <a:pt x="325076" y="1784112"/>
                  <a:pt x="326235" y="1748546"/>
                  <a:pt x="336430" y="1690777"/>
                </a:cubicBezTo>
                <a:cubicBezTo>
                  <a:pt x="341526" y="1661899"/>
                  <a:pt x="348862" y="1633438"/>
                  <a:pt x="353683" y="1604513"/>
                </a:cubicBezTo>
                <a:lnTo>
                  <a:pt x="362309" y="1552755"/>
                </a:lnTo>
                <a:cubicBezTo>
                  <a:pt x="374031" y="1412078"/>
                  <a:pt x="376462" y="1436373"/>
                  <a:pt x="362309" y="1259457"/>
                </a:cubicBezTo>
                <a:cubicBezTo>
                  <a:pt x="361584" y="1250393"/>
                  <a:pt x="344590" y="1233577"/>
                  <a:pt x="353683" y="1233577"/>
                </a:cubicBezTo>
                <a:cubicBezTo>
                  <a:pt x="364051" y="1233577"/>
                  <a:pt x="365791" y="1250455"/>
                  <a:pt x="370935" y="1259457"/>
                </a:cubicBezTo>
                <a:cubicBezTo>
                  <a:pt x="442734" y="1385108"/>
                  <a:pt x="348425" y="1223061"/>
                  <a:pt x="396815" y="1319842"/>
                </a:cubicBezTo>
                <a:cubicBezTo>
                  <a:pt x="401451" y="1329115"/>
                  <a:pt x="408316" y="1337095"/>
                  <a:pt x="414067" y="1345721"/>
                </a:cubicBezTo>
                <a:cubicBezTo>
                  <a:pt x="418443" y="1363225"/>
                  <a:pt x="423897" y="1388785"/>
                  <a:pt x="431320" y="1406106"/>
                </a:cubicBezTo>
                <a:cubicBezTo>
                  <a:pt x="444452" y="1436748"/>
                  <a:pt x="448501" y="1440503"/>
                  <a:pt x="465826" y="1466491"/>
                </a:cubicBezTo>
                <a:cubicBezTo>
                  <a:pt x="468701" y="1475117"/>
                  <a:pt x="470036" y="1484421"/>
                  <a:pt x="474452" y="1492370"/>
                </a:cubicBezTo>
                <a:cubicBezTo>
                  <a:pt x="484522" y="1510496"/>
                  <a:pt x="508958" y="1544128"/>
                  <a:pt x="508958" y="1544128"/>
                </a:cubicBezTo>
                <a:cubicBezTo>
                  <a:pt x="522613" y="1598750"/>
                  <a:pt x="511008" y="1568770"/>
                  <a:pt x="552090" y="1630393"/>
                </a:cubicBezTo>
                <a:lnTo>
                  <a:pt x="569343" y="1656272"/>
                </a:lnTo>
                <a:cubicBezTo>
                  <a:pt x="589854" y="1717807"/>
                  <a:pt x="560769" y="1643410"/>
                  <a:pt x="603849" y="1708030"/>
                </a:cubicBezTo>
                <a:cubicBezTo>
                  <a:pt x="608893" y="1715596"/>
                  <a:pt x="608059" y="1725961"/>
                  <a:pt x="612475" y="1733910"/>
                </a:cubicBezTo>
                <a:cubicBezTo>
                  <a:pt x="622545" y="1752036"/>
                  <a:pt x="646981" y="1785668"/>
                  <a:pt x="646981" y="1785668"/>
                </a:cubicBezTo>
                <a:cubicBezTo>
                  <a:pt x="652732" y="1846053"/>
                  <a:pt x="645050" y="1909278"/>
                  <a:pt x="664233" y="1966823"/>
                </a:cubicBezTo>
                <a:cubicBezTo>
                  <a:pt x="667109" y="1975449"/>
                  <a:pt x="670655" y="1983880"/>
                  <a:pt x="672860" y="1992702"/>
                </a:cubicBezTo>
                <a:cubicBezTo>
                  <a:pt x="676416" y="2006926"/>
                  <a:pt x="676338" y="2022106"/>
                  <a:pt x="681486" y="2035834"/>
                </a:cubicBezTo>
                <a:cubicBezTo>
                  <a:pt x="685126" y="2045542"/>
                  <a:pt x="692988" y="2053087"/>
                  <a:pt x="698739" y="2061713"/>
                </a:cubicBezTo>
                <a:cubicBezTo>
                  <a:pt x="704568" y="2096683"/>
                  <a:pt x="706342" y="2115810"/>
                  <a:pt x="715992" y="2147977"/>
                </a:cubicBezTo>
                <a:cubicBezTo>
                  <a:pt x="723831" y="2174106"/>
                  <a:pt x="733245" y="2199736"/>
                  <a:pt x="741871" y="2225615"/>
                </a:cubicBezTo>
                <a:cubicBezTo>
                  <a:pt x="747622" y="2242868"/>
                  <a:pt x="755558" y="2259541"/>
                  <a:pt x="759124" y="2277374"/>
                </a:cubicBezTo>
                <a:cubicBezTo>
                  <a:pt x="761999" y="2291751"/>
                  <a:pt x="763537" y="2306462"/>
                  <a:pt x="767750" y="2320506"/>
                </a:cubicBezTo>
                <a:cubicBezTo>
                  <a:pt x="772200" y="2335338"/>
                  <a:pt x="779566" y="2349139"/>
                  <a:pt x="785003" y="2363638"/>
                </a:cubicBezTo>
                <a:cubicBezTo>
                  <a:pt x="788196" y="2372152"/>
                  <a:pt x="790754" y="2380891"/>
                  <a:pt x="793630" y="2389517"/>
                </a:cubicBezTo>
                <a:cubicBezTo>
                  <a:pt x="796505" y="2412521"/>
                  <a:pt x="798445" y="2435661"/>
                  <a:pt x="802256" y="2458528"/>
                </a:cubicBezTo>
                <a:cubicBezTo>
                  <a:pt x="821752" y="2575503"/>
                  <a:pt x="812430" y="2508628"/>
                  <a:pt x="828135" y="2579298"/>
                </a:cubicBezTo>
                <a:cubicBezTo>
                  <a:pt x="842015" y="2641755"/>
                  <a:pt x="829974" y="2602065"/>
                  <a:pt x="845388" y="2648310"/>
                </a:cubicBezTo>
                <a:cubicBezTo>
                  <a:pt x="848264" y="2700068"/>
                  <a:pt x="849322" y="2751960"/>
                  <a:pt x="854015" y="2803585"/>
                </a:cubicBezTo>
                <a:cubicBezTo>
                  <a:pt x="855813" y="2823361"/>
                  <a:pt x="865820" y="2844906"/>
                  <a:pt x="871267" y="2863970"/>
                </a:cubicBezTo>
                <a:cubicBezTo>
                  <a:pt x="874524" y="2875370"/>
                  <a:pt x="876487" y="2887120"/>
                  <a:pt x="879894" y="2898476"/>
                </a:cubicBezTo>
                <a:cubicBezTo>
                  <a:pt x="885120" y="2915895"/>
                  <a:pt x="891396" y="2932981"/>
                  <a:pt x="897147" y="2950234"/>
                </a:cubicBezTo>
                <a:cubicBezTo>
                  <a:pt x="900022" y="2958860"/>
                  <a:pt x="898207" y="2971069"/>
                  <a:pt x="905773" y="2976113"/>
                </a:cubicBezTo>
                <a:lnTo>
                  <a:pt x="931652" y="2993366"/>
                </a:lnTo>
                <a:cubicBezTo>
                  <a:pt x="937403" y="3010619"/>
                  <a:pt x="944494" y="3027482"/>
                  <a:pt x="948905" y="3045125"/>
                </a:cubicBezTo>
                <a:cubicBezTo>
                  <a:pt x="951781" y="3056627"/>
                  <a:pt x="947168" y="3073872"/>
                  <a:pt x="957532" y="3079630"/>
                </a:cubicBezTo>
                <a:cubicBezTo>
                  <a:pt x="977797" y="3090888"/>
                  <a:pt x="1003539" y="3085381"/>
                  <a:pt x="1026543" y="3088257"/>
                </a:cubicBezTo>
                <a:cubicBezTo>
                  <a:pt x="1107056" y="3085381"/>
                  <a:pt x="1201761" y="3125369"/>
                  <a:pt x="1268083" y="3079630"/>
                </a:cubicBezTo>
                <a:cubicBezTo>
                  <a:pt x="1313121" y="3048569"/>
                  <a:pt x="1272166" y="2970249"/>
                  <a:pt x="1276709" y="2915728"/>
                </a:cubicBezTo>
                <a:cubicBezTo>
                  <a:pt x="1277927" y="2901117"/>
                  <a:pt x="1282925" y="2887059"/>
                  <a:pt x="1285335" y="2872596"/>
                </a:cubicBezTo>
                <a:cubicBezTo>
                  <a:pt x="1288678" y="2852540"/>
                  <a:pt x="1290428" y="2832234"/>
                  <a:pt x="1293962" y="2812211"/>
                </a:cubicBezTo>
                <a:cubicBezTo>
                  <a:pt x="1299058" y="2783333"/>
                  <a:pt x="1307578" y="2755045"/>
                  <a:pt x="1311215" y="2725947"/>
                </a:cubicBezTo>
                <a:cubicBezTo>
                  <a:pt x="1316452" y="2684051"/>
                  <a:pt x="1318588" y="2653318"/>
                  <a:pt x="1328467" y="2613804"/>
                </a:cubicBezTo>
                <a:cubicBezTo>
                  <a:pt x="1330672" y="2604982"/>
                  <a:pt x="1334889" y="2596747"/>
                  <a:pt x="1337094" y="2587925"/>
                </a:cubicBezTo>
                <a:cubicBezTo>
                  <a:pt x="1346340" y="2550942"/>
                  <a:pt x="1346662" y="2531459"/>
                  <a:pt x="1354347" y="2493034"/>
                </a:cubicBezTo>
                <a:cubicBezTo>
                  <a:pt x="1356672" y="2481408"/>
                  <a:pt x="1360401" y="2470102"/>
                  <a:pt x="1362973" y="2458528"/>
                </a:cubicBezTo>
                <a:cubicBezTo>
                  <a:pt x="1366154" y="2444215"/>
                  <a:pt x="1368724" y="2429773"/>
                  <a:pt x="1371600" y="2415396"/>
                </a:cubicBezTo>
                <a:cubicBezTo>
                  <a:pt x="1374475" y="2378015"/>
                  <a:pt x="1375846" y="2340488"/>
                  <a:pt x="1380226" y="2303253"/>
                </a:cubicBezTo>
                <a:cubicBezTo>
                  <a:pt x="1381611" y="2291478"/>
                  <a:pt x="1386527" y="2280373"/>
                  <a:pt x="1388852" y="2268747"/>
                </a:cubicBezTo>
                <a:cubicBezTo>
                  <a:pt x="1392282" y="2251596"/>
                  <a:pt x="1394603" y="2234242"/>
                  <a:pt x="1397479" y="2216989"/>
                </a:cubicBezTo>
                <a:cubicBezTo>
                  <a:pt x="1400354" y="2162355"/>
                  <a:pt x="1402341" y="2107667"/>
                  <a:pt x="1406105" y="2053087"/>
                </a:cubicBezTo>
                <a:cubicBezTo>
                  <a:pt x="1409468" y="2004329"/>
                  <a:pt x="1417222" y="1946904"/>
                  <a:pt x="1423358" y="1897811"/>
                </a:cubicBezTo>
                <a:cubicBezTo>
                  <a:pt x="1426233" y="1834551"/>
                  <a:pt x="1427772" y="1771215"/>
                  <a:pt x="1431984" y="1708030"/>
                </a:cubicBezTo>
                <a:cubicBezTo>
                  <a:pt x="1433526" y="1684899"/>
                  <a:pt x="1439016" y="1662147"/>
                  <a:pt x="1440611" y="1639019"/>
                </a:cubicBezTo>
                <a:cubicBezTo>
                  <a:pt x="1457302" y="1396995"/>
                  <a:pt x="1437205" y="1530051"/>
                  <a:pt x="1457864" y="1406106"/>
                </a:cubicBezTo>
                <a:cubicBezTo>
                  <a:pt x="1463615" y="1331344"/>
                  <a:pt x="1467655" y="1256430"/>
                  <a:pt x="1475116" y="1181819"/>
                </a:cubicBezTo>
                <a:cubicBezTo>
                  <a:pt x="1480867" y="1124310"/>
                  <a:pt x="1487936" y="1066917"/>
                  <a:pt x="1492369" y="1009291"/>
                </a:cubicBezTo>
                <a:cubicBezTo>
                  <a:pt x="1496638" y="953800"/>
                  <a:pt x="1500140" y="885026"/>
                  <a:pt x="1509622" y="828136"/>
                </a:cubicBezTo>
                <a:cubicBezTo>
                  <a:pt x="1511571" y="816441"/>
                  <a:pt x="1515373" y="805132"/>
                  <a:pt x="1518249" y="793630"/>
                </a:cubicBezTo>
                <a:cubicBezTo>
                  <a:pt x="1521124" y="759124"/>
                  <a:pt x="1523592" y="724582"/>
                  <a:pt x="1526875" y="690113"/>
                </a:cubicBezTo>
                <a:cubicBezTo>
                  <a:pt x="1529344" y="664192"/>
                  <a:pt x="1533245" y="638416"/>
                  <a:pt x="1535501" y="612476"/>
                </a:cubicBezTo>
                <a:cubicBezTo>
                  <a:pt x="1538997" y="572268"/>
                  <a:pt x="1539502" y="531799"/>
                  <a:pt x="1544128" y="491706"/>
                </a:cubicBezTo>
                <a:cubicBezTo>
                  <a:pt x="1548138" y="456955"/>
                  <a:pt x="1561381" y="388189"/>
                  <a:pt x="1561381" y="388189"/>
                </a:cubicBezTo>
                <a:cubicBezTo>
                  <a:pt x="1577887" y="190109"/>
                  <a:pt x="1570007" y="319297"/>
                  <a:pt x="1570007" y="0"/>
                </a:cubicBezTo>
              </a:path>
            </a:pathLst>
          </a:cu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4449688" y="443711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Why shouldn’t we join the coordinates like this? 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97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6" grpId="0" animBg="1"/>
      <p:bldP spid="4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427984" y="332656"/>
                <a:ext cx="45365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000000"/>
                    </a:solidFill>
                  </a:rPr>
                  <a:t>To draw the graph of:</a:t>
                </a:r>
                <a:endParaRPr lang="en-GB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  <a:p>
                <a:r>
                  <a:rPr lang="en-GB" dirty="0">
                    <a:solidFill>
                      <a:srgbClr val="000000"/>
                    </a:solidFill>
                  </a:rPr>
                  <a:t>we need some coordinates that lie on this curve. 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32656"/>
                <a:ext cx="4536504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074" t="-2551" b="-7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375132" y="198884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Complete the table of values and plot the curve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1107528"/>
                  </p:ext>
                </p:extLst>
              </p:nvPr>
            </p:nvGraphicFramePr>
            <p:xfrm>
              <a:off x="4583064" y="3058159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1107528"/>
                  </p:ext>
                </p:extLst>
              </p:nvPr>
            </p:nvGraphicFramePr>
            <p:xfrm>
              <a:off x="4583064" y="3058159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90" t="-1639" r="-60198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639" r="-496078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980" t="-1639" r="-40099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1980" t="-1639" r="-30099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1980" t="-1639" r="-20099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97059" t="-1639" r="-99020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2970" t="-1639" b="-104918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90" t="-103333" r="-60198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03333" r="-496078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1980" t="-103333" r="-40099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1980" t="-103333" r="-30099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1980" t="-103333" r="-20099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97059" t="-103333" r="-99020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2970" t="-103333" b="-6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" name="Multiply 10"/>
          <p:cNvSpPr/>
          <p:nvPr/>
        </p:nvSpPr>
        <p:spPr>
          <a:xfrm>
            <a:off x="1798760" y="206084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1187624" y="3326937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1510728" y="148478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438113" y="3326937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2740290" y="251626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2137387" y="3324503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30060" y="-97496"/>
            <a:ext cx="1811548" cy="6573329"/>
          </a:xfrm>
          <a:custGeom>
            <a:avLst/>
            <a:gdLst>
              <a:gd name="connsiteX0" fmla="*/ 0 w 1811548"/>
              <a:gd name="connsiteY0" fmla="*/ 6573329 h 6573329"/>
              <a:gd name="connsiteX1" fmla="*/ 181155 w 1811548"/>
              <a:gd name="connsiteY1" fmla="*/ 3588589 h 6573329"/>
              <a:gd name="connsiteX2" fmla="*/ 500332 w 1811548"/>
              <a:gd name="connsiteY2" fmla="*/ 1733910 h 6573329"/>
              <a:gd name="connsiteX3" fmla="*/ 897148 w 1811548"/>
              <a:gd name="connsiteY3" fmla="*/ 2717321 h 6573329"/>
              <a:gd name="connsiteX4" fmla="*/ 1138687 w 1811548"/>
              <a:gd name="connsiteY4" fmla="*/ 3605842 h 6573329"/>
              <a:gd name="connsiteX5" fmla="*/ 1449238 w 1811548"/>
              <a:gd name="connsiteY5" fmla="*/ 3597215 h 6573329"/>
              <a:gd name="connsiteX6" fmla="*/ 1768415 w 1811548"/>
              <a:gd name="connsiteY6" fmla="*/ 508959 h 6573329"/>
              <a:gd name="connsiteX7" fmla="*/ 1768415 w 1811548"/>
              <a:gd name="connsiteY7" fmla="*/ 508959 h 6573329"/>
              <a:gd name="connsiteX8" fmla="*/ 1811548 w 1811548"/>
              <a:gd name="connsiteY8" fmla="*/ 0 h 6573329"/>
              <a:gd name="connsiteX9" fmla="*/ 1811548 w 1811548"/>
              <a:gd name="connsiteY9" fmla="*/ 0 h 6573329"/>
              <a:gd name="connsiteX10" fmla="*/ 1811548 w 1811548"/>
              <a:gd name="connsiteY10" fmla="*/ 0 h 6573329"/>
              <a:gd name="connsiteX11" fmla="*/ 1811548 w 1811548"/>
              <a:gd name="connsiteY11" fmla="*/ 0 h 6573329"/>
              <a:gd name="connsiteX12" fmla="*/ 1811548 w 1811548"/>
              <a:gd name="connsiteY12" fmla="*/ 0 h 657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11548" h="6573329">
                <a:moveTo>
                  <a:pt x="0" y="6573329"/>
                </a:moveTo>
                <a:cubicBezTo>
                  <a:pt x="48883" y="5484244"/>
                  <a:pt x="97766" y="4395159"/>
                  <a:pt x="181155" y="3588589"/>
                </a:cubicBezTo>
                <a:cubicBezTo>
                  <a:pt x="264544" y="2782019"/>
                  <a:pt x="381000" y="1879121"/>
                  <a:pt x="500332" y="1733910"/>
                </a:cubicBezTo>
                <a:cubicBezTo>
                  <a:pt x="619664" y="1588699"/>
                  <a:pt x="790756" y="2405332"/>
                  <a:pt x="897148" y="2717321"/>
                </a:cubicBezTo>
                <a:cubicBezTo>
                  <a:pt x="1003540" y="3029310"/>
                  <a:pt x="1046672" y="3459193"/>
                  <a:pt x="1138687" y="3605842"/>
                </a:cubicBezTo>
                <a:cubicBezTo>
                  <a:pt x="1230702" y="3752491"/>
                  <a:pt x="1344283" y="4113362"/>
                  <a:pt x="1449238" y="3597215"/>
                </a:cubicBezTo>
                <a:cubicBezTo>
                  <a:pt x="1554193" y="3081068"/>
                  <a:pt x="1768415" y="508959"/>
                  <a:pt x="1768415" y="508959"/>
                </a:cubicBezTo>
                <a:lnTo>
                  <a:pt x="1768415" y="508959"/>
                </a:lnTo>
                <a:lnTo>
                  <a:pt x="1811548" y="0"/>
                </a:lnTo>
                <a:lnTo>
                  <a:pt x="1811548" y="0"/>
                </a:lnTo>
                <a:lnTo>
                  <a:pt x="1811548" y="0"/>
                </a:lnTo>
                <a:lnTo>
                  <a:pt x="1811548" y="0"/>
                </a:lnTo>
                <a:lnTo>
                  <a:pt x="1811548" y="0"/>
                </a:lnTo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4449688" y="443711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The curve should look like this.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602088" y="5589240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This is a</a:t>
            </a:r>
            <a:r>
              <a:rPr lang="en-GB" sz="2400" b="1" dirty="0" smtClean="0">
                <a:solidFill>
                  <a:srgbClr val="FF0000"/>
                </a:solidFill>
              </a:rPr>
              <a:t> cubic </a:t>
            </a:r>
            <a:r>
              <a:rPr lang="en-GB" sz="2400" b="1" dirty="0" smtClean="0"/>
              <a:t>graph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98584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449490" y="1916617"/>
                <a:ext cx="4536504" cy="1891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When          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=1</m:t>
                    </m:r>
                  </m:oMath>
                </a14:m>
                <a:endParaRPr lang="en-GB" sz="2400" b="0" dirty="0" smtClean="0">
                  <a:solidFill>
                    <a:srgbClr val="FF0000"/>
                  </a:solidFill>
                </a:endParaRPr>
              </a:p>
              <a:p>
                <a:endParaRPr lang="en-GB" sz="2400" b="0" i="1" dirty="0" smtClean="0">
                  <a:solidFill>
                    <a:srgbClr val="FF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490" y="1916617"/>
                <a:ext cx="4536504" cy="1891800"/>
              </a:xfrm>
              <a:prstGeom prst="rect">
                <a:avLst/>
              </a:prstGeom>
              <a:blipFill rotWithShape="1">
                <a:blip r:embed="rId3"/>
                <a:stretch>
                  <a:fillRect l="-2151" t="-22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Now lets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blipFill rotWithShape="1">
                <a:blip r:embed="rId4"/>
                <a:stretch>
                  <a:fillRect l="-2151" t="-2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799796" y="4745260"/>
                <a:ext cx="361240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Therefore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/>
                      </a:rPr>
                      <m:t>1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, </m:t>
                    </m:r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/>
                      </a:rPr>
                      <m:t>10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</a:rPr>
                  <a:t> lies </a:t>
                </a: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on the curve.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796" y="4745260"/>
                <a:ext cx="3612400" cy="954107"/>
              </a:xfrm>
              <a:prstGeom prst="rect">
                <a:avLst/>
              </a:prstGeom>
              <a:blipFill rotWithShape="1">
                <a:blip r:embed="rId5"/>
                <a:stretch>
                  <a:fillRect l="-2867" t="-6369" r="-3035" b="-165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=10</m:t>
                      </m:r>
                    </m:oMath>
                  </m:oMathPara>
                </a14:m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2430438" y="24579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92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11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Now lets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blipFill rotWithShape="1">
                <a:blip r:embed="rId3"/>
                <a:stretch>
                  <a:fillRect l="-2151" t="-2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2430438" y="24579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5132" y="198884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Complete the table of values and plot the curve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0932765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0932765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r="-60198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9020" r="-496078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990" r="-4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300990" r="-3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990" r="-2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96078" r="-9902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01980" b="-10655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0000" r="-60198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00990" t="-100000" r="-2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1063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Now lets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blipFill rotWithShape="1">
                <a:blip r:embed="rId4"/>
                <a:stretch>
                  <a:fillRect l="-2151" t="-2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2430438" y="24579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5132" y="198884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Complete the table of values and plot the </a:t>
            </a:r>
            <a:r>
              <a:rPr lang="en-GB" sz="2400" dirty="0" smtClean="0">
                <a:solidFill>
                  <a:srgbClr val="000000"/>
                </a:solidFill>
              </a:rPr>
              <a:t>curve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6763186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6763186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60198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9020" r="-496078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990" r="-4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990" r="-3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0990" r="-2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6078" r="-9902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01980" b="-10655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60198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9020" t="-100000" r="-496078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990" t="-100000" r="-4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990" t="-100000" r="-3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0990" t="-100000" r="-2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6078" t="-100000" r="-9902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01980" t="-100000" b="-65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2" name="Multiply 11"/>
          <p:cNvSpPr/>
          <p:nvPr/>
        </p:nvSpPr>
        <p:spPr>
          <a:xfrm>
            <a:off x="611560" y="394786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1488778" y="482111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1835696" y="638132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732237" y="1748742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3635896" y="2695929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17585" y="396815"/>
            <a:ext cx="3321170" cy="6176513"/>
          </a:xfrm>
          <a:custGeom>
            <a:avLst/>
            <a:gdLst>
              <a:gd name="connsiteX0" fmla="*/ 0 w 3321170"/>
              <a:gd name="connsiteY0" fmla="*/ 3536830 h 6176513"/>
              <a:gd name="connsiteX1" fmla="*/ 43132 w 3321170"/>
              <a:gd name="connsiteY1" fmla="*/ 3562710 h 6176513"/>
              <a:gd name="connsiteX2" fmla="*/ 86264 w 3321170"/>
              <a:gd name="connsiteY2" fmla="*/ 3597215 h 6176513"/>
              <a:gd name="connsiteX3" fmla="*/ 189781 w 3321170"/>
              <a:gd name="connsiteY3" fmla="*/ 3666227 h 6176513"/>
              <a:gd name="connsiteX4" fmla="*/ 241540 w 3321170"/>
              <a:gd name="connsiteY4" fmla="*/ 3700732 h 6176513"/>
              <a:gd name="connsiteX5" fmla="*/ 319177 w 3321170"/>
              <a:gd name="connsiteY5" fmla="*/ 3761117 h 6176513"/>
              <a:gd name="connsiteX6" fmla="*/ 370936 w 3321170"/>
              <a:gd name="connsiteY6" fmla="*/ 3786996 h 6176513"/>
              <a:gd name="connsiteX7" fmla="*/ 448573 w 3321170"/>
              <a:gd name="connsiteY7" fmla="*/ 3847381 h 6176513"/>
              <a:gd name="connsiteX8" fmla="*/ 474453 w 3321170"/>
              <a:gd name="connsiteY8" fmla="*/ 3864634 h 6176513"/>
              <a:gd name="connsiteX9" fmla="*/ 517585 w 3321170"/>
              <a:gd name="connsiteY9" fmla="*/ 3899140 h 6176513"/>
              <a:gd name="connsiteX10" fmla="*/ 569343 w 3321170"/>
              <a:gd name="connsiteY10" fmla="*/ 3933645 h 6176513"/>
              <a:gd name="connsiteX11" fmla="*/ 638355 w 3321170"/>
              <a:gd name="connsiteY11" fmla="*/ 4011283 h 6176513"/>
              <a:gd name="connsiteX12" fmla="*/ 690113 w 3321170"/>
              <a:gd name="connsiteY12" fmla="*/ 4054415 h 6176513"/>
              <a:gd name="connsiteX13" fmla="*/ 698740 w 3321170"/>
              <a:gd name="connsiteY13" fmla="*/ 4080294 h 6176513"/>
              <a:gd name="connsiteX14" fmla="*/ 750498 w 3321170"/>
              <a:gd name="connsiteY14" fmla="*/ 4114800 h 6176513"/>
              <a:gd name="connsiteX15" fmla="*/ 802257 w 3321170"/>
              <a:gd name="connsiteY15" fmla="*/ 4157932 h 6176513"/>
              <a:gd name="connsiteX16" fmla="*/ 819509 w 3321170"/>
              <a:gd name="connsiteY16" fmla="*/ 4183811 h 6176513"/>
              <a:gd name="connsiteX17" fmla="*/ 845389 w 3321170"/>
              <a:gd name="connsiteY17" fmla="*/ 4201064 h 6176513"/>
              <a:gd name="connsiteX18" fmla="*/ 879894 w 3321170"/>
              <a:gd name="connsiteY18" fmla="*/ 4252823 h 6176513"/>
              <a:gd name="connsiteX19" fmla="*/ 931653 w 3321170"/>
              <a:gd name="connsiteY19" fmla="*/ 4295955 h 6176513"/>
              <a:gd name="connsiteX20" fmla="*/ 966158 w 3321170"/>
              <a:gd name="connsiteY20" fmla="*/ 4339087 h 6176513"/>
              <a:gd name="connsiteX21" fmla="*/ 1000664 w 3321170"/>
              <a:gd name="connsiteY21" fmla="*/ 4390845 h 6176513"/>
              <a:gd name="connsiteX22" fmla="*/ 1052423 w 3321170"/>
              <a:gd name="connsiteY22" fmla="*/ 4442604 h 6176513"/>
              <a:gd name="connsiteX23" fmla="*/ 1061049 w 3321170"/>
              <a:gd name="connsiteY23" fmla="*/ 4468483 h 6176513"/>
              <a:gd name="connsiteX24" fmla="*/ 1095555 w 3321170"/>
              <a:gd name="connsiteY24" fmla="*/ 4520242 h 6176513"/>
              <a:gd name="connsiteX25" fmla="*/ 1112807 w 3321170"/>
              <a:gd name="connsiteY25" fmla="*/ 4572000 h 6176513"/>
              <a:gd name="connsiteX26" fmla="*/ 1121434 w 3321170"/>
              <a:gd name="connsiteY26" fmla="*/ 4597879 h 6176513"/>
              <a:gd name="connsiteX27" fmla="*/ 1138687 w 3321170"/>
              <a:gd name="connsiteY27" fmla="*/ 4623759 h 6176513"/>
              <a:gd name="connsiteX28" fmla="*/ 1147313 w 3321170"/>
              <a:gd name="connsiteY28" fmla="*/ 4658264 h 6176513"/>
              <a:gd name="connsiteX29" fmla="*/ 1173192 w 3321170"/>
              <a:gd name="connsiteY29" fmla="*/ 4753155 h 6176513"/>
              <a:gd name="connsiteX30" fmla="*/ 1181819 w 3321170"/>
              <a:gd name="connsiteY30" fmla="*/ 4813540 h 6176513"/>
              <a:gd name="connsiteX31" fmla="*/ 1199072 w 3321170"/>
              <a:gd name="connsiteY31" fmla="*/ 4891177 h 6176513"/>
              <a:gd name="connsiteX32" fmla="*/ 1207698 w 3321170"/>
              <a:gd name="connsiteY32" fmla="*/ 4942936 h 6176513"/>
              <a:gd name="connsiteX33" fmla="*/ 1216324 w 3321170"/>
              <a:gd name="connsiteY33" fmla="*/ 5003321 h 6176513"/>
              <a:gd name="connsiteX34" fmla="*/ 1224951 w 3321170"/>
              <a:gd name="connsiteY34" fmla="*/ 5029200 h 6176513"/>
              <a:gd name="connsiteX35" fmla="*/ 1242204 w 3321170"/>
              <a:gd name="connsiteY35" fmla="*/ 5167223 h 6176513"/>
              <a:gd name="connsiteX36" fmla="*/ 1250830 w 3321170"/>
              <a:gd name="connsiteY36" fmla="*/ 5193102 h 6176513"/>
              <a:gd name="connsiteX37" fmla="*/ 1268083 w 3321170"/>
              <a:gd name="connsiteY37" fmla="*/ 5279366 h 6176513"/>
              <a:gd name="connsiteX38" fmla="*/ 1285336 w 3321170"/>
              <a:gd name="connsiteY38" fmla="*/ 5339751 h 6176513"/>
              <a:gd name="connsiteX39" fmla="*/ 1293962 w 3321170"/>
              <a:gd name="connsiteY39" fmla="*/ 5382883 h 6176513"/>
              <a:gd name="connsiteX40" fmla="*/ 1311215 w 3321170"/>
              <a:gd name="connsiteY40" fmla="*/ 5434642 h 6176513"/>
              <a:gd name="connsiteX41" fmla="*/ 1328468 w 3321170"/>
              <a:gd name="connsiteY41" fmla="*/ 5503653 h 6176513"/>
              <a:gd name="connsiteX42" fmla="*/ 1337094 w 3321170"/>
              <a:gd name="connsiteY42" fmla="*/ 5529532 h 6176513"/>
              <a:gd name="connsiteX43" fmla="*/ 1354347 w 3321170"/>
              <a:gd name="connsiteY43" fmla="*/ 5615796 h 6176513"/>
              <a:gd name="connsiteX44" fmla="*/ 1371600 w 3321170"/>
              <a:gd name="connsiteY44" fmla="*/ 5684808 h 6176513"/>
              <a:gd name="connsiteX45" fmla="*/ 1380226 w 3321170"/>
              <a:gd name="connsiteY45" fmla="*/ 5727940 h 6176513"/>
              <a:gd name="connsiteX46" fmla="*/ 1406106 w 3321170"/>
              <a:gd name="connsiteY46" fmla="*/ 5814204 h 6176513"/>
              <a:gd name="connsiteX47" fmla="*/ 1414732 w 3321170"/>
              <a:gd name="connsiteY47" fmla="*/ 5840083 h 6176513"/>
              <a:gd name="connsiteX48" fmla="*/ 1431985 w 3321170"/>
              <a:gd name="connsiteY48" fmla="*/ 5900468 h 6176513"/>
              <a:gd name="connsiteX49" fmla="*/ 1440611 w 3321170"/>
              <a:gd name="connsiteY49" fmla="*/ 5960853 h 6176513"/>
              <a:gd name="connsiteX50" fmla="*/ 1457864 w 3321170"/>
              <a:gd name="connsiteY50" fmla="*/ 6176513 h 6176513"/>
              <a:gd name="connsiteX51" fmla="*/ 1483743 w 3321170"/>
              <a:gd name="connsiteY51" fmla="*/ 6047117 h 6176513"/>
              <a:gd name="connsiteX52" fmla="*/ 1492370 w 3321170"/>
              <a:gd name="connsiteY52" fmla="*/ 5995359 h 6176513"/>
              <a:gd name="connsiteX53" fmla="*/ 1500996 w 3321170"/>
              <a:gd name="connsiteY53" fmla="*/ 5969479 h 6176513"/>
              <a:gd name="connsiteX54" fmla="*/ 1509623 w 3321170"/>
              <a:gd name="connsiteY54" fmla="*/ 5926347 h 6176513"/>
              <a:gd name="connsiteX55" fmla="*/ 1526875 w 3321170"/>
              <a:gd name="connsiteY55" fmla="*/ 5822830 h 6176513"/>
              <a:gd name="connsiteX56" fmla="*/ 1535502 w 3321170"/>
              <a:gd name="connsiteY56" fmla="*/ 5788325 h 6176513"/>
              <a:gd name="connsiteX57" fmla="*/ 1552755 w 3321170"/>
              <a:gd name="connsiteY57" fmla="*/ 5727940 h 6176513"/>
              <a:gd name="connsiteX58" fmla="*/ 1561381 w 3321170"/>
              <a:gd name="connsiteY58" fmla="*/ 5676181 h 6176513"/>
              <a:gd name="connsiteX59" fmla="*/ 1570007 w 3321170"/>
              <a:gd name="connsiteY59" fmla="*/ 5650302 h 6176513"/>
              <a:gd name="connsiteX60" fmla="*/ 1587260 w 3321170"/>
              <a:gd name="connsiteY60" fmla="*/ 5564038 h 6176513"/>
              <a:gd name="connsiteX61" fmla="*/ 1621766 w 3321170"/>
              <a:gd name="connsiteY61" fmla="*/ 5460521 h 6176513"/>
              <a:gd name="connsiteX62" fmla="*/ 1630392 w 3321170"/>
              <a:gd name="connsiteY62" fmla="*/ 5417389 h 6176513"/>
              <a:gd name="connsiteX63" fmla="*/ 1639019 w 3321170"/>
              <a:gd name="connsiteY63" fmla="*/ 5382883 h 6176513"/>
              <a:gd name="connsiteX64" fmla="*/ 1656272 w 3321170"/>
              <a:gd name="connsiteY64" fmla="*/ 5287993 h 6176513"/>
              <a:gd name="connsiteX65" fmla="*/ 1673524 w 3321170"/>
              <a:gd name="connsiteY65" fmla="*/ 5244860 h 6176513"/>
              <a:gd name="connsiteX66" fmla="*/ 1682151 w 3321170"/>
              <a:gd name="connsiteY66" fmla="*/ 5158596 h 6176513"/>
              <a:gd name="connsiteX67" fmla="*/ 1699404 w 3321170"/>
              <a:gd name="connsiteY67" fmla="*/ 5080959 h 6176513"/>
              <a:gd name="connsiteX68" fmla="*/ 1708030 w 3321170"/>
              <a:gd name="connsiteY68" fmla="*/ 4977442 h 6176513"/>
              <a:gd name="connsiteX69" fmla="*/ 1725283 w 3321170"/>
              <a:gd name="connsiteY69" fmla="*/ 4848045 h 6176513"/>
              <a:gd name="connsiteX70" fmla="*/ 1733909 w 3321170"/>
              <a:gd name="connsiteY70" fmla="*/ 4718649 h 6176513"/>
              <a:gd name="connsiteX71" fmla="*/ 1759789 w 3321170"/>
              <a:gd name="connsiteY71" fmla="*/ 4408098 h 6176513"/>
              <a:gd name="connsiteX72" fmla="*/ 1777041 w 3321170"/>
              <a:gd name="connsiteY72" fmla="*/ 4123427 h 6176513"/>
              <a:gd name="connsiteX73" fmla="*/ 1785668 w 3321170"/>
              <a:gd name="connsiteY73" fmla="*/ 4019910 h 6176513"/>
              <a:gd name="connsiteX74" fmla="*/ 1794294 w 3321170"/>
              <a:gd name="connsiteY74" fmla="*/ 3873260 h 6176513"/>
              <a:gd name="connsiteX75" fmla="*/ 1811547 w 3321170"/>
              <a:gd name="connsiteY75" fmla="*/ 3709359 h 6176513"/>
              <a:gd name="connsiteX76" fmla="*/ 1820173 w 3321170"/>
              <a:gd name="connsiteY76" fmla="*/ 3459193 h 6176513"/>
              <a:gd name="connsiteX77" fmla="*/ 1828800 w 3321170"/>
              <a:gd name="connsiteY77" fmla="*/ 3321170 h 6176513"/>
              <a:gd name="connsiteX78" fmla="*/ 1837426 w 3321170"/>
              <a:gd name="connsiteY78" fmla="*/ 3165894 h 6176513"/>
              <a:gd name="connsiteX79" fmla="*/ 1854679 w 3321170"/>
              <a:gd name="connsiteY79" fmla="*/ 2941608 h 6176513"/>
              <a:gd name="connsiteX80" fmla="*/ 1863306 w 3321170"/>
              <a:gd name="connsiteY80" fmla="*/ 2898476 h 6176513"/>
              <a:gd name="connsiteX81" fmla="*/ 1880558 w 3321170"/>
              <a:gd name="connsiteY81" fmla="*/ 2812211 h 6176513"/>
              <a:gd name="connsiteX82" fmla="*/ 1897811 w 3321170"/>
              <a:gd name="connsiteY82" fmla="*/ 2518913 h 6176513"/>
              <a:gd name="connsiteX83" fmla="*/ 1906438 w 3321170"/>
              <a:gd name="connsiteY83" fmla="*/ 2484408 h 6176513"/>
              <a:gd name="connsiteX84" fmla="*/ 1915064 w 3321170"/>
              <a:gd name="connsiteY84" fmla="*/ 2406770 h 6176513"/>
              <a:gd name="connsiteX85" fmla="*/ 1932317 w 3321170"/>
              <a:gd name="connsiteY85" fmla="*/ 2268747 h 6176513"/>
              <a:gd name="connsiteX86" fmla="*/ 1940943 w 3321170"/>
              <a:gd name="connsiteY86" fmla="*/ 2087593 h 6176513"/>
              <a:gd name="connsiteX87" fmla="*/ 1949570 w 3321170"/>
              <a:gd name="connsiteY87" fmla="*/ 2027208 h 6176513"/>
              <a:gd name="connsiteX88" fmla="*/ 1966823 w 3321170"/>
              <a:gd name="connsiteY88" fmla="*/ 1863306 h 6176513"/>
              <a:gd name="connsiteX89" fmla="*/ 1975449 w 3321170"/>
              <a:gd name="connsiteY89" fmla="*/ 1768415 h 6176513"/>
              <a:gd name="connsiteX90" fmla="*/ 1984075 w 3321170"/>
              <a:gd name="connsiteY90" fmla="*/ 1621766 h 6176513"/>
              <a:gd name="connsiteX91" fmla="*/ 1992702 w 3321170"/>
              <a:gd name="connsiteY91" fmla="*/ 1500996 h 6176513"/>
              <a:gd name="connsiteX92" fmla="*/ 1984075 w 3321170"/>
              <a:gd name="connsiteY92" fmla="*/ 992038 h 6176513"/>
              <a:gd name="connsiteX93" fmla="*/ 1975449 w 3321170"/>
              <a:gd name="connsiteY93" fmla="*/ 854015 h 6176513"/>
              <a:gd name="connsiteX94" fmla="*/ 1958196 w 3321170"/>
              <a:gd name="connsiteY94" fmla="*/ 638355 h 6176513"/>
              <a:gd name="connsiteX95" fmla="*/ 1966823 w 3321170"/>
              <a:gd name="connsiteY95" fmla="*/ 198408 h 6176513"/>
              <a:gd name="connsiteX96" fmla="*/ 1975449 w 3321170"/>
              <a:gd name="connsiteY96" fmla="*/ 163902 h 6176513"/>
              <a:gd name="connsiteX97" fmla="*/ 2009955 w 3321170"/>
              <a:gd name="connsiteY97" fmla="*/ 103517 h 6176513"/>
              <a:gd name="connsiteX98" fmla="*/ 2053087 w 3321170"/>
              <a:gd name="connsiteY98" fmla="*/ 51759 h 6176513"/>
              <a:gd name="connsiteX99" fmla="*/ 2078966 w 3321170"/>
              <a:gd name="connsiteY99" fmla="*/ 25879 h 6176513"/>
              <a:gd name="connsiteX100" fmla="*/ 2130724 w 3321170"/>
              <a:gd name="connsiteY100" fmla="*/ 0 h 6176513"/>
              <a:gd name="connsiteX101" fmla="*/ 2147977 w 3321170"/>
              <a:gd name="connsiteY101" fmla="*/ 250166 h 6176513"/>
              <a:gd name="connsiteX102" fmla="*/ 2156604 w 3321170"/>
              <a:gd name="connsiteY102" fmla="*/ 284672 h 6176513"/>
              <a:gd name="connsiteX103" fmla="*/ 2165230 w 3321170"/>
              <a:gd name="connsiteY103" fmla="*/ 327804 h 6176513"/>
              <a:gd name="connsiteX104" fmla="*/ 2182483 w 3321170"/>
              <a:gd name="connsiteY104" fmla="*/ 388189 h 6176513"/>
              <a:gd name="connsiteX105" fmla="*/ 2191109 w 3321170"/>
              <a:gd name="connsiteY105" fmla="*/ 457200 h 6176513"/>
              <a:gd name="connsiteX106" fmla="*/ 2199736 w 3321170"/>
              <a:gd name="connsiteY106" fmla="*/ 483079 h 6176513"/>
              <a:gd name="connsiteX107" fmla="*/ 2216989 w 3321170"/>
              <a:gd name="connsiteY107" fmla="*/ 586596 h 6176513"/>
              <a:gd name="connsiteX108" fmla="*/ 2234241 w 3321170"/>
              <a:gd name="connsiteY108" fmla="*/ 638355 h 6176513"/>
              <a:gd name="connsiteX109" fmla="*/ 2242868 w 3321170"/>
              <a:gd name="connsiteY109" fmla="*/ 664234 h 6176513"/>
              <a:gd name="connsiteX110" fmla="*/ 2260121 w 3321170"/>
              <a:gd name="connsiteY110" fmla="*/ 733245 h 6176513"/>
              <a:gd name="connsiteX111" fmla="*/ 2268747 w 3321170"/>
              <a:gd name="connsiteY111" fmla="*/ 793630 h 6176513"/>
              <a:gd name="connsiteX112" fmla="*/ 2277373 w 3321170"/>
              <a:gd name="connsiteY112" fmla="*/ 819510 h 6176513"/>
              <a:gd name="connsiteX113" fmla="*/ 2286000 w 3321170"/>
              <a:gd name="connsiteY113" fmla="*/ 862642 h 6176513"/>
              <a:gd name="connsiteX114" fmla="*/ 2294626 w 3321170"/>
              <a:gd name="connsiteY114" fmla="*/ 931653 h 6176513"/>
              <a:gd name="connsiteX115" fmla="*/ 2311879 w 3321170"/>
              <a:gd name="connsiteY115" fmla="*/ 983411 h 6176513"/>
              <a:gd name="connsiteX116" fmla="*/ 2320506 w 3321170"/>
              <a:gd name="connsiteY116" fmla="*/ 1078302 h 6176513"/>
              <a:gd name="connsiteX117" fmla="*/ 2329132 w 3321170"/>
              <a:gd name="connsiteY117" fmla="*/ 1130060 h 6176513"/>
              <a:gd name="connsiteX118" fmla="*/ 2337758 w 3321170"/>
              <a:gd name="connsiteY118" fmla="*/ 1216325 h 6176513"/>
              <a:gd name="connsiteX119" fmla="*/ 2355011 w 3321170"/>
              <a:gd name="connsiteY119" fmla="*/ 1276710 h 6176513"/>
              <a:gd name="connsiteX120" fmla="*/ 2363638 w 3321170"/>
              <a:gd name="connsiteY120" fmla="*/ 1319842 h 6176513"/>
              <a:gd name="connsiteX121" fmla="*/ 2380890 w 3321170"/>
              <a:gd name="connsiteY121" fmla="*/ 1371600 h 6176513"/>
              <a:gd name="connsiteX122" fmla="*/ 2389517 w 3321170"/>
              <a:gd name="connsiteY122" fmla="*/ 1414732 h 6176513"/>
              <a:gd name="connsiteX123" fmla="*/ 2406770 w 3321170"/>
              <a:gd name="connsiteY123" fmla="*/ 1466491 h 6176513"/>
              <a:gd name="connsiteX124" fmla="*/ 2424023 w 3321170"/>
              <a:gd name="connsiteY124" fmla="*/ 1535502 h 6176513"/>
              <a:gd name="connsiteX125" fmla="*/ 2432649 w 3321170"/>
              <a:gd name="connsiteY125" fmla="*/ 1561381 h 6176513"/>
              <a:gd name="connsiteX126" fmla="*/ 2458528 w 3321170"/>
              <a:gd name="connsiteY126" fmla="*/ 1647645 h 6176513"/>
              <a:gd name="connsiteX127" fmla="*/ 2475781 w 3321170"/>
              <a:gd name="connsiteY127" fmla="*/ 1673525 h 6176513"/>
              <a:gd name="connsiteX128" fmla="*/ 2518913 w 3321170"/>
              <a:gd name="connsiteY128" fmla="*/ 1759789 h 6176513"/>
              <a:gd name="connsiteX129" fmla="*/ 2536166 w 3321170"/>
              <a:gd name="connsiteY129" fmla="*/ 1785668 h 6176513"/>
              <a:gd name="connsiteX130" fmla="*/ 2562045 w 3321170"/>
              <a:gd name="connsiteY130" fmla="*/ 1837427 h 6176513"/>
              <a:gd name="connsiteX131" fmla="*/ 2570672 w 3321170"/>
              <a:gd name="connsiteY131" fmla="*/ 1863306 h 6176513"/>
              <a:gd name="connsiteX132" fmla="*/ 2596551 w 3321170"/>
              <a:gd name="connsiteY132" fmla="*/ 1889185 h 6176513"/>
              <a:gd name="connsiteX133" fmla="*/ 2613804 w 3321170"/>
              <a:gd name="connsiteY133" fmla="*/ 1915064 h 6176513"/>
              <a:gd name="connsiteX134" fmla="*/ 2656936 w 3321170"/>
              <a:gd name="connsiteY134" fmla="*/ 1966823 h 6176513"/>
              <a:gd name="connsiteX135" fmla="*/ 2691441 w 3321170"/>
              <a:gd name="connsiteY135" fmla="*/ 2009955 h 6176513"/>
              <a:gd name="connsiteX136" fmla="*/ 2725947 w 3321170"/>
              <a:gd name="connsiteY136" fmla="*/ 2061713 h 6176513"/>
              <a:gd name="connsiteX137" fmla="*/ 2743200 w 3321170"/>
              <a:gd name="connsiteY137" fmla="*/ 2087593 h 6176513"/>
              <a:gd name="connsiteX138" fmla="*/ 2777706 w 3321170"/>
              <a:gd name="connsiteY138" fmla="*/ 2113472 h 6176513"/>
              <a:gd name="connsiteX139" fmla="*/ 2820838 w 3321170"/>
              <a:gd name="connsiteY139" fmla="*/ 2165230 h 6176513"/>
              <a:gd name="connsiteX140" fmla="*/ 2863970 w 3321170"/>
              <a:gd name="connsiteY140" fmla="*/ 2208362 h 6176513"/>
              <a:gd name="connsiteX141" fmla="*/ 2881223 w 3321170"/>
              <a:gd name="connsiteY141" fmla="*/ 2234242 h 6176513"/>
              <a:gd name="connsiteX142" fmla="*/ 2932981 w 3321170"/>
              <a:gd name="connsiteY142" fmla="*/ 2277374 h 6176513"/>
              <a:gd name="connsiteX143" fmla="*/ 2984740 w 3321170"/>
              <a:gd name="connsiteY143" fmla="*/ 2320506 h 6176513"/>
              <a:gd name="connsiteX144" fmla="*/ 3010619 w 3321170"/>
              <a:gd name="connsiteY144" fmla="*/ 2346385 h 6176513"/>
              <a:gd name="connsiteX145" fmla="*/ 3062377 w 3321170"/>
              <a:gd name="connsiteY145" fmla="*/ 2380891 h 6176513"/>
              <a:gd name="connsiteX146" fmla="*/ 3157268 w 3321170"/>
              <a:gd name="connsiteY146" fmla="*/ 2432649 h 6176513"/>
              <a:gd name="connsiteX147" fmla="*/ 3209026 w 3321170"/>
              <a:gd name="connsiteY147" fmla="*/ 2449902 h 6176513"/>
              <a:gd name="connsiteX148" fmla="*/ 3321170 w 3321170"/>
              <a:gd name="connsiteY148" fmla="*/ 2458528 h 6176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3321170" h="6176513">
                <a:moveTo>
                  <a:pt x="0" y="3536830"/>
                </a:moveTo>
                <a:cubicBezTo>
                  <a:pt x="14377" y="3545457"/>
                  <a:pt x="30402" y="3551798"/>
                  <a:pt x="43132" y="3562710"/>
                </a:cubicBezTo>
                <a:cubicBezTo>
                  <a:pt x="92791" y="3605275"/>
                  <a:pt x="26552" y="3577312"/>
                  <a:pt x="86264" y="3597215"/>
                </a:cubicBezTo>
                <a:lnTo>
                  <a:pt x="189781" y="3666227"/>
                </a:lnTo>
                <a:cubicBezTo>
                  <a:pt x="189783" y="3666229"/>
                  <a:pt x="241539" y="3700731"/>
                  <a:pt x="241540" y="3700732"/>
                </a:cubicBezTo>
                <a:cubicBezTo>
                  <a:pt x="282080" y="3741272"/>
                  <a:pt x="257270" y="3719845"/>
                  <a:pt x="319177" y="3761117"/>
                </a:cubicBezTo>
                <a:cubicBezTo>
                  <a:pt x="352621" y="3783413"/>
                  <a:pt x="335223" y="3775092"/>
                  <a:pt x="370936" y="3786996"/>
                </a:cubicBezTo>
                <a:cubicBezTo>
                  <a:pt x="411476" y="3827538"/>
                  <a:pt x="386665" y="3806109"/>
                  <a:pt x="448573" y="3847381"/>
                </a:cubicBezTo>
                <a:lnTo>
                  <a:pt x="474453" y="3864634"/>
                </a:lnTo>
                <a:cubicBezTo>
                  <a:pt x="506331" y="3912450"/>
                  <a:pt x="473468" y="3874630"/>
                  <a:pt x="517585" y="3899140"/>
                </a:cubicBezTo>
                <a:cubicBezTo>
                  <a:pt x="535711" y="3909210"/>
                  <a:pt x="569343" y="3933645"/>
                  <a:pt x="569343" y="3933645"/>
                </a:cubicBezTo>
                <a:cubicBezTo>
                  <a:pt x="590088" y="3964762"/>
                  <a:pt x="602898" y="3987645"/>
                  <a:pt x="638355" y="4011283"/>
                </a:cubicBezTo>
                <a:cubicBezTo>
                  <a:pt x="674385" y="4035303"/>
                  <a:pt x="656903" y="4021205"/>
                  <a:pt x="690113" y="4054415"/>
                </a:cubicBezTo>
                <a:cubicBezTo>
                  <a:pt x="692989" y="4063041"/>
                  <a:pt x="692310" y="4073864"/>
                  <a:pt x="698740" y="4080294"/>
                </a:cubicBezTo>
                <a:cubicBezTo>
                  <a:pt x="713402" y="4094956"/>
                  <a:pt x="735836" y="4100138"/>
                  <a:pt x="750498" y="4114800"/>
                </a:cubicBezTo>
                <a:cubicBezTo>
                  <a:pt x="783708" y="4148010"/>
                  <a:pt x="766226" y="4133912"/>
                  <a:pt x="802257" y="4157932"/>
                </a:cubicBezTo>
                <a:cubicBezTo>
                  <a:pt x="808008" y="4166558"/>
                  <a:pt x="812178" y="4176480"/>
                  <a:pt x="819509" y="4183811"/>
                </a:cubicBezTo>
                <a:cubicBezTo>
                  <a:pt x="826840" y="4191142"/>
                  <a:pt x="838562" y="4193261"/>
                  <a:pt x="845389" y="4201064"/>
                </a:cubicBezTo>
                <a:cubicBezTo>
                  <a:pt x="859043" y="4216669"/>
                  <a:pt x="862641" y="4241321"/>
                  <a:pt x="879894" y="4252823"/>
                </a:cubicBezTo>
                <a:cubicBezTo>
                  <a:pt x="915924" y="4276843"/>
                  <a:pt x="898442" y="4262745"/>
                  <a:pt x="931653" y="4295955"/>
                </a:cubicBezTo>
                <a:cubicBezTo>
                  <a:pt x="951078" y="4354232"/>
                  <a:pt x="924139" y="4291065"/>
                  <a:pt x="966158" y="4339087"/>
                </a:cubicBezTo>
                <a:cubicBezTo>
                  <a:pt x="979812" y="4354692"/>
                  <a:pt x="986002" y="4376183"/>
                  <a:pt x="1000664" y="4390845"/>
                </a:cubicBezTo>
                <a:lnTo>
                  <a:pt x="1052423" y="4442604"/>
                </a:lnTo>
                <a:cubicBezTo>
                  <a:pt x="1055298" y="4451230"/>
                  <a:pt x="1056633" y="4460534"/>
                  <a:pt x="1061049" y="4468483"/>
                </a:cubicBezTo>
                <a:cubicBezTo>
                  <a:pt x="1071119" y="4486609"/>
                  <a:pt x="1095555" y="4520242"/>
                  <a:pt x="1095555" y="4520242"/>
                </a:cubicBezTo>
                <a:lnTo>
                  <a:pt x="1112807" y="4572000"/>
                </a:lnTo>
                <a:cubicBezTo>
                  <a:pt x="1115682" y="4580626"/>
                  <a:pt x="1116390" y="4590313"/>
                  <a:pt x="1121434" y="4597879"/>
                </a:cubicBezTo>
                <a:lnTo>
                  <a:pt x="1138687" y="4623759"/>
                </a:lnTo>
                <a:cubicBezTo>
                  <a:pt x="1141562" y="4635261"/>
                  <a:pt x="1144056" y="4646865"/>
                  <a:pt x="1147313" y="4658264"/>
                </a:cubicBezTo>
                <a:cubicBezTo>
                  <a:pt x="1159349" y="4700388"/>
                  <a:pt x="1164401" y="4691619"/>
                  <a:pt x="1173192" y="4753155"/>
                </a:cubicBezTo>
                <a:cubicBezTo>
                  <a:pt x="1176068" y="4773283"/>
                  <a:pt x="1178476" y="4793484"/>
                  <a:pt x="1181819" y="4813540"/>
                </a:cubicBezTo>
                <a:cubicBezTo>
                  <a:pt x="1196894" y="4903988"/>
                  <a:pt x="1183554" y="4813589"/>
                  <a:pt x="1199072" y="4891177"/>
                </a:cubicBezTo>
                <a:cubicBezTo>
                  <a:pt x="1202502" y="4908328"/>
                  <a:pt x="1205039" y="4925648"/>
                  <a:pt x="1207698" y="4942936"/>
                </a:cubicBezTo>
                <a:cubicBezTo>
                  <a:pt x="1210790" y="4963032"/>
                  <a:pt x="1212336" y="4983383"/>
                  <a:pt x="1216324" y="5003321"/>
                </a:cubicBezTo>
                <a:cubicBezTo>
                  <a:pt x="1218107" y="5012237"/>
                  <a:pt x="1222075" y="5020574"/>
                  <a:pt x="1224951" y="5029200"/>
                </a:cubicBezTo>
                <a:cubicBezTo>
                  <a:pt x="1230702" y="5075208"/>
                  <a:pt x="1227542" y="5123236"/>
                  <a:pt x="1242204" y="5167223"/>
                </a:cubicBezTo>
                <a:cubicBezTo>
                  <a:pt x="1245079" y="5175849"/>
                  <a:pt x="1248785" y="5184242"/>
                  <a:pt x="1250830" y="5193102"/>
                </a:cubicBezTo>
                <a:cubicBezTo>
                  <a:pt x="1257424" y="5221675"/>
                  <a:pt x="1258810" y="5251547"/>
                  <a:pt x="1268083" y="5279366"/>
                </a:cubicBezTo>
                <a:cubicBezTo>
                  <a:pt x="1277687" y="5308180"/>
                  <a:pt x="1278116" y="5307262"/>
                  <a:pt x="1285336" y="5339751"/>
                </a:cubicBezTo>
                <a:cubicBezTo>
                  <a:pt x="1288517" y="5354064"/>
                  <a:pt x="1290104" y="5368738"/>
                  <a:pt x="1293962" y="5382883"/>
                </a:cubicBezTo>
                <a:cubicBezTo>
                  <a:pt x="1298747" y="5400428"/>
                  <a:pt x="1306804" y="5416999"/>
                  <a:pt x="1311215" y="5434642"/>
                </a:cubicBezTo>
                <a:cubicBezTo>
                  <a:pt x="1316966" y="5457646"/>
                  <a:pt x="1320970" y="5481158"/>
                  <a:pt x="1328468" y="5503653"/>
                </a:cubicBezTo>
                <a:cubicBezTo>
                  <a:pt x="1331343" y="5512279"/>
                  <a:pt x="1334596" y="5520789"/>
                  <a:pt x="1337094" y="5529532"/>
                </a:cubicBezTo>
                <a:cubicBezTo>
                  <a:pt x="1352643" y="5583954"/>
                  <a:pt x="1339818" y="5547994"/>
                  <a:pt x="1354347" y="5615796"/>
                </a:cubicBezTo>
                <a:cubicBezTo>
                  <a:pt x="1359315" y="5638982"/>
                  <a:pt x="1366950" y="5661556"/>
                  <a:pt x="1371600" y="5684808"/>
                </a:cubicBezTo>
                <a:cubicBezTo>
                  <a:pt x="1374475" y="5699185"/>
                  <a:pt x="1377045" y="5713627"/>
                  <a:pt x="1380226" y="5727940"/>
                </a:cubicBezTo>
                <a:cubicBezTo>
                  <a:pt x="1388916" y="5767044"/>
                  <a:pt x="1391774" y="5771208"/>
                  <a:pt x="1406106" y="5814204"/>
                </a:cubicBezTo>
                <a:cubicBezTo>
                  <a:pt x="1408981" y="5822830"/>
                  <a:pt x="1412527" y="5831262"/>
                  <a:pt x="1414732" y="5840083"/>
                </a:cubicBezTo>
                <a:cubicBezTo>
                  <a:pt x="1425563" y="5883411"/>
                  <a:pt x="1419609" y="5863342"/>
                  <a:pt x="1431985" y="5900468"/>
                </a:cubicBezTo>
                <a:cubicBezTo>
                  <a:pt x="1434860" y="5920596"/>
                  <a:pt x="1439212" y="5940569"/>
                  <a:pt x="1440611" y="5960853"/>
                </a:cubicBezTo>
                <a:cubicBezTo>
                  <a:pt x="1455546" y="6177402"/>
                  <a:pt x="1428367" y="6088018"/>
                  <a:pt x="1457864" y="6176513"/>
                </a:cubicBezTo>
                <a:cubicBezTo>
                  <a:pt x="1490846" y="6110551"/>
                  <a:pt x="1470186" y="6162347"/>
                  <a:pt x="1483743" y="6047117"/>
                </a:cubicBezTo>
                <a:cubicBezTo>
                  <a:pt x="1485787" y="6029746"/>
                  <a:pt x="1488576" y="6012433"/>
                  <a:pt x="1492370" y="5995359"/>
                </a:cubicBezTo>
                <a:cubicBezTo>
                  <a:pt x="1494343" y="5986482"/>
                  <a:pt x="1498791" y="5978301"/>
                  <a:pt x="1500996" y="5969479"/>
                </a:cubicBezTo>
                <a:cubicBezTo>
                  <a:pt x="1504552" y="5955255"/>
                  <a:pt x="1507075" y="5940786"/>
                  <a:pt x="1509623" y="5926347"/>
                </a:cubicBezTo>
                <a:cubicBezTo>
                  <a:pt x="1515702" y="5891898"/>
                  <a:pt x="1518390" y="5856767"/>
                  <a:pt x="1526875" y="5822830"/>
                </a:cubicBezTo>
                <a:cubicBezTo>
                  <a:pt x="1529751" y="5811328"/>
                  <a:pt x="1532245" y="5799725"/>
                  <a:pt x="1535502" y="5788325"/>
                </a:cubicBezTo>
                <a:cubicBezTo>
                  <a:pt x="1546459" y="5749976"/>
                  <a:pt x="1543771" y="5772860"/>
                  <a:pt x="1552755" y="5727940"/>
                </a:cubicBezTo>
                <a:cubicBezTo>
                  <a:pt x="1556185" y="5710789"/>
                  <a:pt x="1557587" y="5693255"/>
                  <a:pt x="1561381" y="5676181"/>
                </a:cubicBezTo>
                <a:cubicBezTo>
                  <a:pt x="1563353" y="5667305"/>
                  <a:pt x="1567962" y="5659162"/>
                  <a:pt x="1570007" y="5650302"/>
                </a:cubicBezTo>
                <a:cubicBezTo>
                  <a:pt x="1576601" y="5621729"/>
                  <a:pt x="1574146" y="5590266"/>
                  <a:pt x="1587260" y="5564038"/>
                </a:cubicBezTo>
                <a:cubicBezTo>
                  <a:pt x="1613538" y="5511481"/>
                  <a:pt x="1604305" y="5536186"/>
                  <a:pt x="1621766" y="5460521"/>
                </a:cubicBezTo>
                <a:cubicBezTo>
                  <a:pt x="1625063" y="5446234"/>
                  <a:pt x="1627211" y="5431702"/>
                  <a:pt x="1630392" y="5417389"/>
                </a:cubicBezTo>
                <a:cubicBezTo>
                  <a:pt x="1632964" y="5405815"/>
                  <a:pt x="1636898" y="5394548"/>
                  <a:pt x="1639019" y="5382883"/>
                </a:cubicBezTo>
                <a:cubicBezTo>
                  <a:pt x="1646207" y="5343350"/>
                  <a:pt x="1644529" y="5323221"/>
                  <a:pt x="1656272" y="5287993"/>
                </a:cubicBezTo>
                <a:cubicBezTo>
                  <a:pt x="1661169" y="5273303"/>
                  <a:pt x="1667773" y="5259238"/>
                  <a:pt x="1673524" y="5244860"/>
                </a:cubicBezTo>
                <a:cubicBezTo>
                  <a:pt x="1676400" y="5216105"/>
                  <a:pt x="1678332" y="5187241"/>
                  <a:pt x="1682151" y="5158596"/>
                </a:cubicBezTo>
                <a:cubicBezTo>
                  <a:pt x="1685281" y="5135118"/>
                  <a:pt x="1693544" y="5104396"/>
                  <a:pt x="1699404" y="5080959"/>
                </a:cubicBezTo>
                <a:cubicBezTo>
                  <a:pt x="1702279" y="5046453"/>
                  <a:pt x="1704585" y="5011895"/>
                  <a:pt x="1708030" y="4977442"/>
                </a:cubicBezTo>
                <a:cubicBezTo>
                  <a:pt x="1711744" y="4940304"/>
                  <a:pt x="1719900" y="4885730"/>
                  <a:pt x="1725283" y="4848045"/>
                </a:cubicBezTo>
                <a:cubicBezTo>
                  <a:pt x="1728158" y="4804913"/>
                  <a:pt x="1730319" y="4761727"/>
                  <a:pt x="1733909" y="4718649"/>
                </a:cubicBezTo>
                <a:cubicBezTo>
                  <a:pt x="1750292" y="4522054"/>
                  <a:pt x="1743129" y="4791304"/>
                  <a:pt x="1759789" y="4408098"/>
                </a:cubicBezTo>
                <a:cubicBezTo>
                  <a:pt x="1772572" y="4114070"/>
                  <a:pt x="1760561" y="4304700"/>
                  <a:pt x="1777041" y="4123427"/>
                </a:cubicBezTo>
                <a:cubicBezTo>
                  <a:pt x="1780176" y="4088944"/>
                  <a:pt x="1783286" y="4054453"/>
                  <a:pt x="1785668" y="4019910"/>
                </a:cubicBezTo>
                <a:cubicBezTo>
                  <a:pt x="1789037" y="3971058"/>
                  <a:pt x="1790227" y="3922059"/>
                  <a:pt x="1794294" y="3873260"/>
                </a:cubicBezTo>
                <a:cubicBezTo>
                  <a:pt x="1798856" y="3818514"/>
                  <a:pt x="1811547" y="3709359"/>
                  <a:pt x="1811547" y="3709359"/>
                </a:cubicBezTo>
                <a:cubicBezTo>
                  <a:pt x="1814422" y="3625970"/>
                  <a:pt x="1816468" y="3542549"/>
                  <a:pt x="1820173" y="3459193"/>
                </a:cubicBezTo>
                <a:cubicBezTo>
                  <a:pt x="1822220" y="3413141"/>
                  <a:pt x="1826093" y="3367188"/>
                  <a:pt x="1828800" y="3321170"/>
                </a:cubicBezTo>
                <a:cubicBezTo>
                  <a:pt x="1831844" y="3269421"/>
                  <a:pt x="1834192" y="3217632"/>
                  <a:pt x="1837426" y="3165894"/>
                </a:cubicBezTo>
                <a:cubicBezTo>
                  <a:pt x="1839044" y="3140006"/>
                  <a:pt x="1850831" y="2974312"/>
                  <a:pt x="1854679" y="2941608"/>
                </a:cubicBezTo>
                <a:cubicBezTo>
                  <a:pt x="1856392" y="2927046"/>
                  <a:pt x="1860896" y="2912939"/>
                  <a:pt x="1863306" y="2898476"/>
                </a:cubicBezTo>
                <a:cubicBezTo>
                  <a:pt x="1876524" y="2819171"/>
                  <a:pt x="1864024" y="2861816"/>
                  <a:pt x="1880558" y="2812211"/>
                </a:cubicBezTo>
                <a:cubicBezTo>
                  <a:pt x="1884707" y="2700187"/>
                  <a:pt x="1879567" y="2619252"/>
                  <a:pt x="1897811" y="2518913"/>
                </a:cubicBezTo>
                <a:cubicBezTo>
                  <a:pt x="1899932" y="2507249"/>
                  <a:pt x="1903562" y="2495910"/>
                  <a:pt x="1906438" y="2484408"/>
                </a:cubicBezTo>
                <a:cubicBezTo>
                  <a:pt x="1909313" y="2458529"/>
                  <a:pt x="1911834" y="2432608"/>
                  <a:pt x="1915064" y="2406770"/>
                </a:cubicBezTo>
                <a:cubicBezTo>
                  <a:pt x="1939693" y="2209725"/>
                  <a:pt x="1905666" y="2508593"/>
                  <a:pt x="1932317" y="2268747"/>
                </a:cubicBezTo>
                <a:cubicBezTo>
                  <a:pt x="1935192" y="2208362"/>
                  <a:pt x="1936636" y="2147892"/>
                  <a:pt x="1940943" y="2087593"/>
                </a:cubicBezTo>
                <a:cubicBezTo>
                  <a:pt x="1942392" y="2067312"/>
                  <a:pt x="1947048" y="2047384"/>
                  <a:pt x="1949570" y="2027208"/>
                </a:cubicBezTo>
                <a:cubicBezTo>
                  <a:pt x="1954634" y="1986699"/>
                  <a:pt x="1963100" y="1902397"/>
                  <a:pt x="1966823" y="1863306"/>
                </a:cubicBezTo>
                <a:cubicBezTo>
                  <a:pt x="1969834" y="1831688"/>
                  <a:pt x="1973186" y="1800095"/>
                  <a:pt x="1975449" y="1768415"/>
                </a:cubicBezTo>
                <a:cubicBezTo>
                  <a:pt x="1978938" y="1719572"/>
                  <a:pt x="1980922" y="1670632"/>
                  <a:pt x="1984075" y="1621766"/>
                </a:cubicBezTo>
                <a:cubicBezTo>
                  <a:pt x="1986673" y="1581490"/>
                  <a:pt x="1989826" y="1541253"/>
                  <a:pt x="1992702" y="1500996"/>
                </a:cubicBezTo>
                <a:cubicBezTo>
                  <a:pt x="1989826" y="1331343"/>
                  <a:pt x="1988598" y="1161655"/>
                  <a:pt x="1984075" y="992038"/>
                </a:cubicBezTo>
                <a:cubicBezTo>
                  <a:pt x="1982846" y="945957"/>
                  <a:pt x="1978515" y="900010"/>
                  <a:pt x="1975449" y="854015"/>
                </a:cubicBezTo>
                <a:cubicBezTo>
                  <a:pt x="1967282" y="731497"/>
                  <a:pt x="1968336" y="749884"/>
                  <a:pt x="1958196" y="638355"/>
                </a:cubicBezTo>
                <a:cubicBezTo>
                  <a:pt x="1961072" y="491706"/>
                  <a:pt x="1961493" y="344988"/>
                  <a:pt x="1966823" y="198408"/>
                </a:cubicBezTo>
                <a:cubicBezTo>
                  <a:pt x="1967254" y="186560"/>
                  <a:pt x="1971286" y="175003"/>
                  <a:pt x="1975449" y="163902"/>
                </a:cubicBezTo>
                <a:cubicBezTo>
                  <a:pt x="1984830" y="138885"/>
                  <a:pt x="1995653" y="124969"/>
                  <a:pt x="2009955" y="103517"/>
                </a:cubicBezTo>
                <a:cubicBezTo>
                  <a:pt x="2024449" y="60034"/>
                  <a:pt x="2009217" y="89362"/>
                  <a:pt x="2053087" y="51759"/>
                </a:cubicBezTo>
                <a:cubicBezTo>
                  <a:pt x="2062350" y="43819"/>
                  <a:pt x="2069594" y="33689"/>
                  <a:pt x="2078966" y="25879"/>
                </a:cubicBezTo>
                <a:cubicBezTo>
                  <a:pt x="2101260" y="7300"/>
                  <a:pt x="2104790" y="8645"/>
                  <a:pt x="2130724" y="0"/>
                </a:cubicBezTo>
                <a:cubicBezTo>
                  <a:pt x="2134513" y="75779"/>
                  <a:pt x="2135768" y="170810"/>
                  <a:pt x="2147977" y="250166"/>
                </a:cubicBezTo>
                <a:cubicBezTo>
                  <a:pt x="2149780" y="261884"/>
                  <a:pt x="2154032" y="273098"/>
                  <a:pt x="2156604" y="284672"/>
                </a:cubicBezTo>
                <a:cubicBezTo>
                  <a:pt x="2159785" y="298985"/>
                  <a:pt x="2162049" y="313491"/>
                  <a:pt x="2165230" y="327804"/>
                </a:cubicBezTo>
                <a:cubicBezTo>
                  <a:pt x="2172450" y="360293"/>
                  <a:pt x="2172879" y="359375"/>
                  <a:pt x="2182483" y="388189"/>
                </a:cubicBezTo>
                <a:cubicBezTo>
                  <a:pt x="2185358" y="411193"/>
                  <a:pt x="2186962" y="434391"/>
                  <a:pt x="2191109" y="457200"/>
                </a:cubicBezTo>
                <a:cubicBezTo>
                  <a:pt x="2192736" y="466146"/>
                  <a:pt x="2197953" y="474163"/>
                  <a:pt x="2199736" y="483079"/>
                </a:cubicBezTo>
                <a:cubicBezTo>
                  <a:pt x="2208999" y="529395"/>
                  <a:pt x="2205410" y="544138"/>
                  <a:pt x="2216989" y="586596"/>
                </a:cubicBezTo>
                <a:cubicBezTo>
                  <a:pt x="2221774" y="604141"/>
                  <a:pt x="2228490" y="621102"/>
                  <a:pt x="2234241" y="638355"/>
                </a:cubicBezTo>
                <a:cubicBezTo>
                  <a:pt x="2237116" y="646981"/>
                  <a:pt x="2241085" y="655318"/>
                  <a:pt x="2242868" y="664234"/>
                </a:cubicBezTo>
                <a:cubicBezTo>
                  <a:pt x="2253277" y="716282"/>
                  <a:pt x="2246857" y="693456"/>
                  <a:pt x="2260121" y="733245"/>
                </a:cubicBezTo>
                <a:cubicBezTo>
                  <a:pt x="2262996" y="753373"/>
                  <a:pt x="2264760" y="773692"/>
                  <a:pt x="2268747" y="793630"/>
                </a:cubicBezTo>
                <a:cubicBezTo>
                  <a:pt x="2270530" y="802547"/>
                  <a:pt x="2275168" y="810688"/>
                  <a:pt x="2277373" y="819510"/>
                </a:cubicBezTo>
                <a:cubicBezTo>
                  <a:pt x="2280929" y="833734"/>
                  <a:pt x="2283770" y="848150"/>
                  <a:pt x="2286000" y="862642"/>
                </a:cubicBezTo>
                <a:cubicBezTo>
                  <a:pt x="2289525" y="885555"/>
                  <a:pt x="2289769" y="908985"/>
                  <a:pt x="2294626" y="931653"/>
                </a:cubicBezTo>
                <a:cubicBezTo>
                  <a:pt x="2298436" y="949435"/>
                  <a:pt x="2311879" y="983411"/>
                  <a:pt x="2311879" y="983411"/>
                </a:cubicBezTo>
                <a:cubicBezTo>
                  <a:pt x="2314755" y="1015041"/>
                  <a:pt x="2316795" y="1046759"/>
                  <a:pt x="2320506" y="1078302"/>
                </a:cubicBezTo>
                <a:cubicBezTo>
                  <a:pt x="2322550" y="1095673"/>
                  <a:pt x="2326963" y="1112704"/>
                  <a:pt x="2329132" y="1130060"/>
                </a:cubicBezTo>
                <a:cubicBezTo>
                  <a:pt x="2332716" y="1158735"/>
                  <a:pt x="2333671" y="1187717"/>
                  <a:pt x="2337758" y="1216325"/>
                </a:cubicBezTo>
                <a:cubicBezTo>
                  <a:pt x="2343134" y="1253954"/>
                  <a:pt x="2346822" y="1243952"/>
                  <a:pt x="2355011" y="1276710"/>
                </a:cubicBezTo>
                <a:cubicBezTo>
                  <a:pt x="2358567" y="1290934"/>
                  <a:pt x="2359780" y="1305697"/>
                  <a:pt x="2363638" y="1319842"/>
                </a:cubicBezTo>
                <a:cubicBezTo>
                  <a:pt x="2368423" y="1337387"/>
                  <a:pt x="2377323" y="1353767"/>
                  <a:pt x="2380890" y="1371600"/>
                </a:cubicBezTo>
                <a:cubicBezTo>
                  <a:pt x="2383766" y="1385977"/>
                  <a:pt x="2385659" y="1400587"/>
                  <a:pt x="2389517" y="1414732"/>
                </a:cubicBezTo>
                <a:cubicBezTo>
                  <a:pt x="2394302" y="1432277"/>
                  <a:pt x="2402359" y="1448848"/>
                  <a:pt x="2406770" y="1466491"/>
                </a:cubicBezTo>
                <a:cubicBezTo>
                  <a:pt x="2412521" y="1489495"/>
                  <a:pt x="2416525" y="1513007"/>
                  <a:pt x="2424023" y="1535502"/>
                </a:cubicBezTo>
                <a:cubicBezTo>
                  <a:pt x="2426898" y="1544128"/>
                  <a:pt x="2430151" y="1552638"/>
                  <a:pt x="2432649" y="1561381"/>
                </a:cubicBezTo>
                <a:cubicBezTo>
                  <a:pt x="2438677" y="1582480"/>
                  <a:pt x="2448276" y="1632267"/>
                  <a:pt x="2458528" y="1647645"/>
                </a:cubicBezTo>
                <a:lnTo>
                  <a:pt x="2475781" y="1673525"/>
                </a:lnTo>
                <a:cubicBezTo>
                  <a:pt x="2489436" y="1728146"/>
                  <a:pt x="2477831" y="1698166"/>
                  <a:pt x="2518913" y="1759789"/>
                </a:cubicBezTo>
                <a:lnTo>
                  <a:pt x="2536166" y="1785668"/>
                </a:lnTo>
                <a:cubicBezTo>
                  <a:pt x="2557845" y="1850708"/>
                  <a:pt x="2528603" y="1770544"/>
                  <a:pt x="2562045" y="1837427"/>
                </a:cubicBezTo>
                <a:cubicBezTo>
                  <a:pt x="2566112" y="1845560"/>
                  <a:pt x="2565628" y="1855740"/>
                  <a:pt x="2570672" y="1863306"/>
                </a:cubicBezTo>
                <a:cubicBezTo>
                  <a:pt x="2577439" y="1873457"/>
                  <a:pt x="2588741" y="1879813"/>
                  <a:pt x="2596551" y="1889185"/>
                </a:cubicBezTo>
                <a:cubicBezTo>
                  <a:pt x="2603188" y="1897150"/>
                  <a:pt x="2608053" y="1906438"/>
                  <a:pt x="2613804" y="1915064"/>
                </a:cubicBezTo>
                <a:cubicBezTo>
                  <a:pt x="2633582" y="1974400"/>
                  <a:pt x="2604711" y="1904153"/>
                  <a:pt x="2656936" y="1966823"/>
                </a:cubicBezTo>
                <a:cubicBezTo>
                  <a:pt x="2709020" y="2029325"/>
                  <a:pt x="2612184" y="1957116"/>
                  <a:pt x="2691441" y="2009955"/>
                </a:cubicBezTo>
                <a:lnTo>
                  <a:pt x="2725947" y="2061713"/>
                </a:lnTo>
                <a:cubicBezTo>
                  <a:pt x="2731698" y="2070340"/>
                  <a:pt x="2734906" y="2081372"/>
                  <a:pt x="2743200" y="2087593"/>
                </a:cubicBezTo>
                <a:lnTo>
                  <a:pt x="2777706" y="2113472"/>
                </a:lnTo>
                <a:cubicBezTo>
                  <a:pt x="2820543" y="2177729"/>
                  <a:pt x="2765484" y="2098804"/>
                  <a:pt x="2820838" y="2165230"/>
                </a:cubicBezTo>
                <a:cubicBezTo>
                  <a:pt x="2856782" y="2208364"/>
                  <a:pt x="2816522" y="2176732"/>
                  <a:pt x="2863970" y="2208362"/>
                </a:cubicBezTo>
                <a:cubicBezTo>
                  <a:pt x="2869721" y="2216989"/>
                  <a:pt x="2874586" y="2226277"/>
                  <a:pt x="2881223" y="2234242"/>
                </a:cubicBezTo>
                <a:cubicBezTo>
                  <a:pt x="2901978" y="2259149"/>
                  <a:pt x="2907536" y="2260410"/>
                  <a:pt x="2932981" y="2277374"/>
                </a:cubicBezTo>
                <a:cubicBezTo>
                  <a:pt x="2966994" y="2328392"/>
                  <a:pt x="2929021" y="2280707"/>
                  <a:pt x="2984740" y="2320506"/>
                </a:cubicBezTo>
                <a:cubicBezTo>
                  <a:pt x="2994667" y="2327597"/>
                  <a:pt x="3000989" y="2338895"/>
                  <a:pt x="3010619" y="2346385"/>
                </a:cubicBezTo>
                <a:cubicBezTo>
                  <a:pt x="3026986" y="2359115"/>
                  <a:pt x="3045124" y="2369389"/>
                  <a:pt x="3062377" y="2380891"/>
                </a:cubicBezTo>
                <a:cubicBezTo>
                  <a:pt x="3093871" y="2401887"/>
                  <a:pt x="3118143" y="2419607"/>
                  <a:pt x="3157268" y="2432649"/>
                </a:cubicBezTo>
                <a:cubicBezTo>
                  <a:pt x="3174521" y="2438400"/>
                  <a:pt x="3190980" y="2447646"/>
                  <a:pt x="3209026" y="2449902"/>
                </a:cubicBezTo>
                <a:cubicBezTo>
                  <a:pt x="3292304" y="2460311"/>
                  <a:pt x="3254855" y="2458528"/>
                  <a:pt x="3321170" y="245852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4449688" y="443711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Why shouldn’t we join the coordinates like this? 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70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Now lets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blipFill rotWithShape="1">
                <a:blip r:embed="rId4"/>
                <a:stretch>
                  <a:fillRect l="-2151" t="-2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2430438" y="24579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375132" y="2095764"/>
                <a:ext cx="45365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 0.5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? </a:t>
                </a:r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132" y="2095764"/>
                <a:ext cx="4536504" cy="1200329"/>
              </a:xfrm>
              <a:prstGeom prst="rect">
                <a:avLst/>
              </a:prstGeom>
              <a:blipFill rotWithShape="1">
                <a:blip r:embed="rId5"/>
                <a:stretch>
                  <a:fillRect t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Multiply 11"/>
          <p:cNvSpPr/>
          <p:nvPr/>
        </p:nvSpPr>
        <p:spPr>
          <a:xfrm>
            <a:off x="611560" y="394786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1488778" y="482111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1835696" y="638132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732237" y="1748742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3635896" y="2695929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457162" y="3326428"/>
                <a:ext cx="2372444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0.5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=20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162" y="3326428"/>
                <a:ext cx="2372444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214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Now lets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blipFill rotWithShape="1">
                <a:blip r:embed="rId4"/>
                <a:stretch>
                  <a:fillRect l="-2151" t="-2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2430438" y="24579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375132" y="2095764"/>
                <a:ext cx="45365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 = 0.25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? </a:t>
                </a: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132" y="2095764"/>
                <a:ext cx="4536504" cy="1200329"/>
              </a:xfrm>
              <a:prstGeom prst="rect">
                <a:avLst/>
              </a:prstGeom>
              <a:blipFill rotWithShape="1">
                <a:blip r:embed="rId5"/>
                <a:stretch>
                  <a:fillRect t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Multiply 11"/>
          <p:cNvSpPr/>
          <p:nvPr/>
        </p:nvSpPr>
        <p:spPr>
          <a:xfrm>
            <a:off x="611560" y="394786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1488778" y="482111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1835696" y="638132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732237" y="1748742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3635896" y="2695929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457162" y="3326428"/>
                <a:ext cx="2571217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0.</m:t>
                          </m:r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162" y="3326428"/>
                <a:ext cx="2571217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44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Now lets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blipFill rotWithShape="1">
                <a:blip r:embed="rId4"/>
                <a:stretch>
                  <a:fillRect l="-2151" t="-2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2430438" y="24579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375132" y="2095764"/>
                <a:ext cx="45365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/>
                      </a:rPr>
                      <m:t> = 0.1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? </a:t>
                </a: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132" y="2095764"/>
                <a:ext cx="4536504" cy="1200329"/>
              </a:xfrm>
              <a:prstGeom prst="rect">
                <a:avLst/>
              </a:prstGeom>
              <a:blipFill rotWithShape="1">
                <a:blip r:embed="rId5"/>
                <a:stretch>
                  <a:fillRect t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Multiply 11"/>
          <p:cNvSpPr/>
          <p:nvPr/>
        </p:nvSpPr>
        <p:spPr>
          <a:xfrm>
            <a:off x="611560" y="394786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1488778" y="482111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1835696" y="638132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732237" y="1748742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3635896" y="2695929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457162" y="3326428"/>
                <a:ext cx="2571217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0.</m:t>
                          </m:r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162" y="3326428"/>
                <a:ext cx="2571217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337744" y="4725144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What do you notice? </a:t>
            </a:r>
            <a:endParaRPr lang="en-GB" sz="2400" dirty="0">
              <a:solidFill>
                <a:srgbClr val="000000"/>
              </a:solidFill>
            </a:endParaRP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Now lets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blipFill rotWithShape="1">
                <a:blip r:embed="rId4"/>
                <a:stretch>
                  <a:fillRect l="-2151" t="-2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2430438" y="24579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375132" y="2095764"/>
                <a:ext cx="45365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As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is decreasing,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in increasing. </a:t>
                </a:r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132" y="2095764"/>
                <a:ext cx="4536504" cy="1200329"/>
              </a:xfrm>
              <a:prstGeom prst="rect">
                <a:avLst/>
              </a:prstGeom>
              <a:blipFill rotWithShape="1">
                <a:blip r:embed="rId5"/>
                <a:stretch>
                  <a:fillRect t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Multiply 11"/>
          <p:cNvSpPr/>
          <p:nvPr/>
        </p:nvSpPr>
        <p:spPr>
          <a:xfrm>
            <a:off x="611560" y="394786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1488778" y="482111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1835696" y="638132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732237" y="1748742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3635896" y="2695929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797712" y="4514241"/>
                <a:ext cx="3719160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0</m:t>
                          </m:r>
                        </m:den>
                      </m:f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𝑢𝑛𝑑𝑒𝑓𝑖𝑛𝑒𝑑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712" y="4514241"/>
                <a:ext cx="3719160" cy="9017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384486" y="3282790"/>
                <a:ext cx="45365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 =0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? </a:t>
                </a:r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486" y="3282790"/>
                <a:ext cx="4536504" cy="1200329"/>
              </a:xfrm>
              <a:prstGeom prst="rect">
                <a:avLst/>
              </a:prstGeom>
              <a:blipFill rotWithShape="1">
                <a:blip r:embed="rId7"/>
                <a:stretch>
                  <a:fillRect t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921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Now lets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524905"/>
              </a:xfrm>
              <a:prstGeom prst="rect">
                <a:avLst/>
              </a:prstGeom>
              <a:blipFill rotWithShape="1">
                <a:blip r:embed="rId4"/>
                <a:stretch>
                  <a:fillRect l="-2151" t="-2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ultiply 2"/>
          <p:cNvSpPr/>
          <p:nvPr/>
        </p:nvSpPr>
        <p:spPr>
          <a:xfrm>
            <a:off x="2430438" y="24579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5132" y="198884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Complete the table of values and plot the curve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6760589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−10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6760589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60198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9020" r="-496078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990" r="-4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990" r="-3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0990" r="-2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6078" r="-9902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01980" b="-10655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60198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9020" t="-100000" r="-496078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990" t="-100000" r="-4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990" t="-100000" r="-3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0990" t="-100000" r="-2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6078" t="-100000" r="-9902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01980" t="-100000" b="-65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2" name="Multiply 11"/>
          <p:cNvSpPr/>
          <p:nvPr/>
        </p:nvSpPr>
        <p:spPr>
          <a:xfrm>
            <a:off x="611560" y="394786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1488778" y="482111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1835696" y="6381328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732237" y="1748742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3635896" y="2695929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49688" y="4437112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 the curve should look like this.</a:t>
            </a:r>
            <a:endParaRPr lang="en-GB" sz="2400" b="1" dirty="0"/>
          </a:p>
        </p:txBody>
      </p:sp>
      <p:sp>
        <p:nvSpPr>
          <p:cNvPr id="4" name="Freeform 3"/>
          <p:cNvSpPr/>
          <p:nvPr/>
        </p:nvSpPr>
        <p:spPr>
          <a:xfrm>
            <a:off x="379562" y="3915045"/>
            <a:ext cx="1587261" cy="2615151"/>
          </a:xfrm>
          <a:custGeom>
            <a:avLst/>
            <a:gdLst>
              <a:gd name="connsiteX0" fmla="*/ 0 w 1587261"/>
              <a:gd name="connsiteY0" fmla="*/ 1347 h 2615151"/>
              <a:gd name="connsiteX1" fmla="*/ 370936 w 1587261"/>
              <a:gd name="connsiteY1" fmla="*/ 165249 h 2615151"/>
              <a:gd name="connsiteX2" fmla="*/ 1259457 w 1587261"/>
              <a:gd name="connsiteY2" fmla="*/ 1036517 h 2615151"/>
              <a:gd name="connsiteX3" fmla="*/ 1587261 w 1587261"/>
              <a:gd name="connsiteY3" fmla="*/ 2615151 h 2615151"/>
              <a:gd name="connsiteX4" fmla="*/ 1587261 w 1587261"/>
              <a:gd name="connsiteY4" fmla="*/ 2615151 h 2615151"/>
              <a:gd name="connsiteX5" fmla="*/ 1587261 w 1587261"/>
              <a:gd name="connsiteY5" fmla="*/ 2615151 h 2615151"/>
              <a:gd name="connsiteX6" fmla="*/ 1587261 w 1587261"/>
              <a:gd name="connsiteY6" fmla="*/ 2615151 h 2615151"/>
              <a:gd name="connsiteX7" fmla="*/ 1587261 w 1587261"/>
              <a:gd name="connsiteY7" fmla="*/ 2615151 h 261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7261" h="2615151">
                <a:moveTo>
                  <a:pt x="0" y="1347"/>
                </a:moveTo>
                <a:cubicBezTo>
                  <a:pt x="80513" y="-2966"/>
                  <a:pt x="161027" y="-7279"/>
                  <a:pt x="370936" y="165249"/>
                </a:cubicBezTo>
                <a:cubicBezTo>
                  <a:pt x="580846" y="337777"/>
                  <a:pt x="1056736" y="628200"/>
                  <a:pt x="1259457" y="1036517"/>
                </a:cubicBezTo>
                <a:cubicBezTo>
                  <a:pt x="1462178" y="1444834"/>
                  <a:pt x="1587261" y="2615151"/>
                  <a:pt x="1587261" y="2615151"/>
                </a:cubicBezTo>
                <a:lnTo>
                  <a:pt x="1587261" y="2615151"/>
                </a:lnTo>
                <a:lnTo>
                  <a:pt x="1587261" y="2615151"/>
                </a:lnTo>
                <a:lnTo>
                  <a:pt x="1587261" y="2615151"/>
                </a:lnTo>
                <a:lnTo>
                  <a:pt x="1587261" y="2615151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2553419" y="362309"/>
            <a:ext cx="1595887" cy="2708695"/>
          </a:xfrm>
          <a:custGeom>
            <a:avLst/>
            <a:gdLst>
              <a:gd name="connsiteX0" fmla="*/ 0 w 1595887"/>
              <a:gd name="connsiteY0" fmla="*/ 0 h 2708695"/>
              <a:gd name="connsiteX1" fmla="*/ 319177 w 1595887"/>
              <a:gd name="connsiteY1" fmla="*/ 1544129 h 2708695"/>
              <a:gd name="connsiteX2" fmla="*/ 1233577 w 1595887"/>
              <a:gd name="connsiteY2" fmla="*/ 2484408 h 2708695"/>
              <a:gd name="connsiteX3" fmla="*/ 1595887 w 1595887"/>
              <a:gd name="connsiteY3" fmla="*/ 2708695 h 2708695"/>
              <a:gd name="connsiteX4" fmla="*/ 1595887 w 1595887"/>
              <a:gd name="connsiteY4" fmla="*/ 2708695 h 2708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5887" h="2708695">
                <a:moveTo>
                  <a:pt x="0" y="0"/>
                </a:moveTo>
                <a:cubicBezTo>
                  <a:pt x="56790" y="565030"/>
                  <a:pt x="113581" y="1130061"/>
                  <a:pt x="319177" y="1544129"/>
                </a:cubicBezTo>
                <a:cubicBezTo>
                  <a:pt x="524773" y="1958197"/>
                  <a:pt x="1020792" y="2290314"/>
                  <a:pt x="1233577" y="2484408"/>
                </a:cubicBezTo>
                <a:cubicBezTo>
                  <a:pt x="1446362" y="2678502"/>
                  <a:pt x="1595887" y="2708695"/>
                  <a:pt x="1595887" y="2708695"/>
                </a:cubicBezTo>
                <a:lnTo>
                  <a:pt x="1595887" y="2708695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4449688" y="544522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This is a </a:t>
            </a:r>
            <a:r>
              <a:rPr lang="en-GB" sz="2400" b="1" dirty="0" smtClean="0">
                <a:solidFill>
                  <a:srgbClr val="FF0000"/>
                </a:solidFill>
              </a:rPr>
              <a:t>reciprocal</a:t>
            </a:r>
            <a:r>
              <a:rPr lang="en-GB" sz="2400" b="1" dirty="0" smtClean="0"/>
              <a:t> graph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44604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 animBg="1"/>
      <p:bldP spid="5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Lastly let’s </a:t>
                </a:r>
                <a:r>
                  <a:rPr lang="en-GB" sz="2400" dirty="0">
                    <a:solidFill>
                      <a:srgbClr val="000000"/>
                    </a:solidFill>
                  </a:rPr>
                  <a:t>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231940"/>
              </a:xfrm>
              <a:prstGeom prst="rect">
                <a:avLst/>
              </a:prstGeom>
              <a:blipFill rotWithShape="1">
                <a:blip r:embed="rId4"/>
                <a:stretch>
                  <a:fillRect l="-2151" t="-3465" b="-14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375132" y="198884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Complete the table of values and plot the curve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2751404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2751404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60198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9020" r="-496078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990" r="-4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990" r="-3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0990" r="-2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6078" r="-9902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01980" b="-10655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60198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375132" y="4293096"/>
                <a:ext cx="4536504" cy="1522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When          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=−2</m:t>
                    </m:r>
                  </m:oMath>
                </a14:m>
                <a:endParaRPr lang="en-GB" sz="2400" b="0" i="1" dirty="0" smtClean="0">
                  <a:solidFill>
                    <a:srgbClr val="FF0000"/>
                  </a:solidFill>
                  <a:latin typeface="Cambria Math"/>
                </a:endParaRPr>
              </a:p>
              <a:p>
                <a:endParaRPr lang="en-GB" sz="2400" b="0" i="1" dirty="0" smtClean="0">
                  <a:solidFill>
                    <a:srgbClr val="FF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132" y="4293096"/>
                <a:ext cx="4536504" cy="1522468"/>
              </a:xfrm>
              <a:prstGeom prst="rect">
                <a:avLst/>
              </a:prstGeom>
              <a:blipFill rotWithShape="1">
                <a:blip r:embed="rId7"/>
                <a:stretch>
                  <a:fillRect l="-2151" t="-2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883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Lastly let’s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231940"/>
              </a:xfrm>
              <a:prstGeom prst="rect">
                <a:avLst/>
              </a:prstGeom>
              <a:blipFill rotWithShape="1">
                <a:blip r:embed="rId4"/>
                <a:stretch>
                  <a:fillRect l="-2151" t="-3465" b="-14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375132" y="198884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Complete the table of values and plot the curve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5225311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dirty="0" smtClean="0">
                                    <a:latin typeface="Cambria Math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5225311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60198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9020" r="-496078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990" r="-4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990" r="-3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0990" r="-2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6078" r="-9902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01980" b="-10655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60198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9020" t="-100000" r="-496078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Multiply 12"/>
          <p:cNvSpPr/>
          <p:nvPr/>
        </p:nvSpPr>
        <p:spPr>
          <a:xfrm>
            <a:off x="1506830" y="3189169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8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23837"/>
            <a:ext cx="40862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37744" y="223837"/>
                <a:ext cx="4536504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0000"/>
                    </a:solidFill>
                  </a:rPr>
                  <a:t>Lastly let’s draw the graph of: </a:t>
                </a:r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:endParaRPr lang="en-GB" sz="24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4" y="223837"/>
                <a:ext cx="4536504" cy="1231940"/>
              </a:xfrm>
              <a:prstGeom prst="rect">
                <a:avLst/>
              </a:prstGeom>
              <a:blipFill rotWithShape="1">
                <a:blip r:embed="rId4"/>
                <a:stretch>
                  <a:fillRect l="-2151" t="-3465" b="-14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43" y="3717032"/>
                <a:ext cx="453650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375132" y="1988840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Complete the table of values and plot the curve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07318719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/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07318719"/>
                  </p:ext>
                </p:extLst>
              </p:nvPr>
            </p:nvGraphicFramePr>
            <p:xfrm>
              <a:off x="4614769" y="3166512"/>
              <a:ext cx="4320477" cy="7416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  <a:gridCol w="617211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60198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9020" r="-496078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990" r="-4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990" r="-3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0990" r="-20099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6078" r="-9902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01980" b="-10655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60198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9020" t="-100000" r="-496078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990" t="-100000" r="-4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300990" t="-100000" r="-3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00990" t="-100000" r="-20099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496078" t="-100000" r="-9902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01980" t="-100000" b="-65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Multiply 12"/>
          <p:cNvSpPr/>
          <p:nvPr/>
        </p:nvSpPr>
        <p:spPr>
          <a:xfrm>
            <a:off x="1506830" y="3189169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1803246" y="3141321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096251" y="2997305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2431899" y="2685233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2728315" y="2082574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3059832" y="839870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356565" y="425302"/>
            <a:ext cx="2960793" cy="2966484"/>
          </a:xfrm>
          <a:custGeom>
            <a:avLst/>
            <a:gdLst>
              <a:gd name="connsiteX0" fmla="*/ 26207 w 2960793"/>
              <a:gd name="connsiteY0" fmla="*/ 2955851 h 2966484"/>
              <a:gd name="connsiteX1" fmla="*/ 79370 w 2960793"/>
              <a:gd name="connsiteY1" fmla="*/ 2966484 h 2966484"/>
              <a:gd name="connsiteX2" fmla="*/ 1323379 w 2960793"/>
              <a:gd name="connsiteY2" fmla="*/ 2913321 h 2966484"/>
              <a:gd name="connsiteX3" fmla="*/ 1908170 w 2960793"/>
              <a:gd name="connsiteY3" fmla="*/ 2732568 h 2966484"/>
              <a:gd name="connsiteX4" fmla="*/ 2205882 w 2960793"/>
              <a:gd name="connsiteY4" fmla="*/ 2402958 h 2966484"/>
              <a:gd name="connsiteX5" fmla="*/ 2503593 w 2960793"/>
              <a:gd name="connsiteY5" fmla="*/ 1796903 h 2966484"/>
              <a:gd name="connsiteX6" fmla="*/ 2960793 w 2960793"/>
              <a:gd name="connsiteY6" fmla="*/ 0 h 2966484"/>
              <a:gd name="connsiteX7" fmla="*/ 2960793 w 2960793"/>
              <a:gd name="connsiteY7" fmla="*/ 0 h 2966484"/>
              <a:gd name="connsiteX8" fmla="*/ 2960793 w 2960793"/>
              <a:gd name="connsiteY8" fmla="*/ 0 h 2966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0793" h="2966484">
                <a:moveTo>
                  <a:pt x="26207" y="2955851"/>
                </a:moveTo>
                <a:cubicBezTo>
                  <a:pt x="-55309" y="2964711"/>
                  <a:pt x="79370" y="2966484"/>
                  <a:pt x="79370" y="2966484"/>
                </a:cubicBezTo>
                <a:cubicBezTo>
                  <a:pt x="295565" y="2959396"/>
                  <a:pt x="1018579" y="2952307"/>
                  <a:pt x="1323379" y="2913321"/>
                </a:cubicBezTo>
                <a:cubicBezTo>
                  <a:pt x="1628179" y="2874335"/>
                  <a:pt x="1761086" y="2817628"/>
                  <a:pt x="1908170" y="2732568"/>
                </a:cubicBezTo>
                <a:cubicBezTo>
                  <a:pt x="2055254" y="2647508"/>
                  <a:pt x="2106645" y="2558902"/>
                  <a:pt x="2205882" y="2402958"/>
                </a:cubicBezTo>
                <a:cubicBezTo>
                  <a:pt x="2305119" y="2247014"/>
                  <a:pt x="2377775" y="2197396"/>
                  <a:pt x="2503593" y="1796903"/>
                </a:cubicBezTo>
                <a:cubicBezTo>
                  <a:pt x="2629411" y="1396410"/>
                  <a:pt x="2960793" y="0"/>
                  <a:pt x="2960793" y="0"/>
                </a:cubicBezTo>
                <a:lnTo>
                  <a:pt x="2960793" y="0"/>
                </a:lnTo>
                <a:lnTo>
                  <a:pt x="2960793" y="0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4436560" y="4365104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 the curve should look like this.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456797" y="5348501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This is an </a:t>
            </a:r>
            <a:r>
              <a:rPr lang="en-GB" sz="2400" b="1" dirty="0" smtClean="0">
                <a:solidFill>
                  <a:srgbClr val="FF0000"/>
                </a:solidFill>
              </a:rPr>
              <a:t>exponential</a:t>
            </a:r>
            <a:r>
              <a:rPr lang="en-GB" sz="2400" b="1" dirty="0" smtClean="0"/>
              <a:t> graph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23011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2" grpId="0" animBg="1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4000" dirty="0" smtClean="0"/>
              <a:t>Mini whiteboards ready! 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 smtClean="0"/>
              <a:t>Which equation matches to each graph?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85077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1690688"/>
            <a:ext cx="32099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1520" y="2204864"/>
                <a:ext cx="326698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𝐴</m:t>
                      </m:r>
                      <m:r>
                        <a:rPr lang="en-GB" sz="3200" b="0" i="1" smtClean="0">
                          <a:latin typeface="Cambria Math"/>
                        </a:rPr>
                        <m:t>: 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+5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204864"/>
                <a:ext cx="3266984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275856" y="5526798"/>
                <a:ext cx="23644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𝐵</m:t>
                      </m:r>
                      <m:r>
                        <a:rPr lang="en-GB" sz="3200" b="0" i="1" smtClean="0">
                          <a:latin typeface="Cambria Math"/>
                        </a:rPr>
                        <m:t>: 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=3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5526798"/>
                <a:ext cx="2364429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660232" y="2219405"/>
                <a:ext cx="24175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𝐶</m:t>
                      </m:r>
                      <m:r>
                        <a:rPr lang="en-GB" sz="3200" b="0" i="1" smtClean="0">
                          <a:latin typeface="Cambria Math"/>
                        </a:rPr>
                        <m:t>: 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2219405"/>
                <a:ext cx="241758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30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1690688"/>
            <a:ext cx="32099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1520" y="2204864"/>
                <a:ext cx="326698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+5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204864"/>
                <a:ext cx="3266984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303748" y="5445223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This is a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 smtClean="0"/>
              <a:t>cubic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 smtClean="0"/>
              <a:t>graph </a:t>
            </a:r>
            <a:endParaRPr lang="en-GB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9572" y="6093296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What is the </a:t>
            </a:r>
            <a:r>
              <a:rPr lang="en-GB" sz="2400" b="1" dirty="0" smtClean="0">
                <a:solidFill>
                  <a:srgbClr val="FF0000"/>
                </a:solidFill>
              </a:rPr>
              <a:t>y-intercept</a:t>
            </a:r>
            <a:r>
              <a:rPr lang="en-GB" sz="2400" b="1" dirty="0" smtClean="0"/>
              <a:t> of this cubic graph?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96268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07504" y="2219405"/>
                <a:ext cx="28363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219405"/>
                <a:ext cx="2836354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893911" y="5526798"/>
                <a:ext cx="296638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911" y="5526798"/>
                <a:ext cx="2966389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804248" y="2132856"/>
                <a:ext cx="1829796" cy="10157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𝐶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132856"/>
                <a:ext cx="1829796" cy="101572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502" y="1915403"/>
            <a:ext cx="34290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96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893911" y="5526798"/>
                <a:ext cx="296638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911" y="5526798"/>
                <a:ext cx="2966389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502" y="1915403"/>
            <a:ext cx="34290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152942" y="1909910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This is a graph of a circle.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10737" y="1909909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What is the </a:t>
            </a:r>
            <a:r>
              <a:rPr lang="en-GB" sz="2400" b="1" dirty="0" smtClean="0">
                <a:solidFill>
                  <a:srgbClr val="FF0000"/>
                </a:solidFill>
              </a:rPr>
              <a:t>radius</a:t>
            </a:r>
            <a:r>
              <a:rPr lang="en-GB" sz="2400" b="1" dirty="0" smtClean="0"/>
              <a:t> of </a:t>
            </a:r>
          </a:p>
          <a:p>
            <a:pPr algn="ctr"/>
            <a:r>
              <a:rPr lang="en-GB" sz="2400" b="1" dirty="0" smtClean="0"/>
              <a:t>this circle? </a:t>
            </a:r>
          </a:p>
        </p:txBody>
      </p:sp>
    </p:spTree>
    <p:extLst>
      <p:ext uri="{BB962C8B-B14F-4D97-AF65-F5344CB8AC3E}">
        <p14:creationId xmlns:p14="http://schemas.microsoft.com/office/powerpoint/2010/main" val="9916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2219405"/>
                <a:ext cx="286379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5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219405"/>
                <a:ext cx="2863797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275856" y="5526798"/>
                <a:ext cx="205492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5526798"/>
                <a:ext cx="2054922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660232" y="2219405"/>
                <a:ext cx="2029979" cy="5904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𝐶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2219405"/>
                <a:ext cx="2029979" cy="59041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73807"/>
            <a:ext cx="36195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26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275856" y="5526798"/>
                <a:ext cx="205492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5526798"/>
                <a:ext cx="2054922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73807"/>
            <a:ext cx="36195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33214" y="1909910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This is an exponential 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568" y="2835081"/>
            <a:ext cx="3798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What is the y-intercept of this graph? </a:t>
            </a:r>
          </a:p>
        </p:txBody>
      </p:sp>
    </p:spTree>
    <p:extLst>
      <p:ext uri="{BB962C8B-B14F-4D97-AF65-F5344CB8AC3E}">
        <p14:creationId xmlns:p14="http://schemas.microsoft.com/office/powerpoint/2010/main" val="326715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03848" y="5739437"/>
                <a:ext cx="303935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5739437"/>
                <a:ext cx="3039358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1520" y="1835413"/>
                <a:ext cx="1846851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835413"/>
                <a:ext cx="1846851" cy="101752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516216" y="1950472"/>
                <a:ext cx="24175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𝐶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3200" b="0" i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sz="32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950472"/>
                <a:ext cx="2417585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12" y="2132856"/>
            <a:ext cx="4263757" cy="3219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59832" y="2348880"/>
            <a:ext cx="172819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56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516216" y="1950472"/>
                <a:ext cx="24175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𝐶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950472"/>
                <a:ext cx="2417585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12" y="2132856"/>
            <a:ext cx="4263757" cy="3219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59832" y="2348880"/>
            <a:ext cx="172819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195736" y="5816586"/>
                <a:ext cx="51845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/>
                      </a:rPr>
                      <m:t>𝑠𝑖𝑛</m:t>
                    </m:r>
                    <m:r>
                      <a:rPr lang="en-GB" sz="2400" b="0" i="1" dirty="0" smtClean="0">
                        <a:latin typeface="Cambria Math"/>
                      </a:rPr>
                      <m:t>⁡180°</m:t>
                    </m:r>
                  </m:oMath>
                </a14:m>
                <a:r>
                  <a:rPr lang="en-GB" sz="2400" b="1" dirty="0" smtClean="0"/>
                  <a:t>? 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816586"/>
                <a:ext cx="5184576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566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03848" y="5739437"/>
                <a:ext cx="256300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5739437"/>
                <a:ext cx="2563009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5536" y="1835413"/>
                <a:ext cx="1846851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835413"/>
                <a:ext cx="1846851" cy="101752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490475" y="1950472"/>
                <a:ext cx="24672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𝐶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475" y="1950472"/>
                <a:ext cx="2467278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3059832" y="2348880"/>
            <a:ext cx="172819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02524"/>
            <a:ext cx="341947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77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equation matches to this graph?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5536" y="1835413"/>
                <a:ext cx="1846851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: 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835413"/>
                <a:ext cx="1846851" cy="101752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3059832" y="2348880"/>
            <a:ext cx="172819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02524"/>
            <a:ext cx="341947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07631" y="5733256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This is a reciprocal graph</a:t>
            </a:r>
          </a:p>
        </p:txBody>
      </p:sp>
    </p:spTree>
    <p:extLst>
      <p:ext uri="{BB962C8B-B14F-4D97-AF65-F5344CB8AC3E}">
        <p14:creationId xmlns:p14="http://schemas.microsoft.com/office/powerpoint/2010/main" val="163696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Shapes of Graphs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Match each graph with its’ equation.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When you are sure you have the correct match stick the graph with its’ equation in your Maths book.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318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10" y="1600200"/>
            <a:ext cx="683638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29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159" y="1600200"/>
            <a:ext cx="398368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23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136</TotalTime>
  <Words>1231</Words>
  <Application>Microsoft Office PowerPoint</Application>
  <PresentationFormat>On-screen Show (4:3)</PresentationFormat>
  <Paragraphs>275</Paragraphs>
  <Slides>30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equation matches to this graph? </vt:lpstr>
      <vt:lpstr>Which equation matches to this graph? </vt:lpstr>
      <vt:lpstr>Which equation matches to this graph? </vt:lpstr>
      <vt:lpstr>Which equation matches to this graph? </vt:lpstr>
      <vt:lpstr>Which equation matches to this graph? </vt:lpstr>
      <vt:lpstr>Which equation matches to this graph? </vt:lpstr>
      <vt:lpstr>Which equation matches to this graph? </vt:lpstr>
      <vt:lpstr>Which equation matches to this graph? </vt:lpstr>
      <vt:lpstr>Which equation matches to this graph? </vt:lpstr>
      <vt:lpstr>Which equation matches to this graph? </vt:lpstr>
      <vt:lpstr>Shapes of Graphs </vt:lpstr>
      <vt:lpstr>Mark your work </vt:lpstr>
      <vt:lpstr>Mark your work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16</cp:revision>
  <dcterms:created xsi:type="dcterms:W3CDTF">2019-05-24T09:01:38Z</dcterms:created>
  <dcterms:modified xsi:type="dcterms:W3CDTF">2019-05-24T11:18:38Z</dcterms:modified>
</cp:coreProperties>
</file>