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32"/>
  </p:notesMasterIdLst>
  <p:handoutMasterIdLst>
    <p:handoutMasterId r:id="rId33"/>
  </p:handoutMasterIdLst>
  <p:sldIdLst>
    <p:sldId id="373" r:id="rId14"/>
    <p:sldId id="364" r:id="rId15"/>
    <p:sldId id="365" r:id="rId16"/>
    <p:sldId id="366" r:id="rId17"/>
    <p:sldId id="374" r:id="rId18"/>
    <p:sldId id="367" r:id="rId19"/>
    <p:sldId id="369" r:id="rId20"/>
    <p:sldId id="375" r:id="rId21"/>
    <p:sldId id="368" r:id="rId22"/>
    <p:sldId id="376" r:id="rId23"/>
    <p:sldId id="370" r:id="rId24"/>
    <p:sldId id="377" r:id="rId25"/>
    <p:sldId id="378" r:id="rId26"/>
    <p:sldId id="371" r:id="rId27"/>
    <p:sldId id="372" r:id="rId28"/>
    <p:sldId id="379" r:id="rId29"/>
    <p:sldId id="380" r:id="rId30"/>
    <p:sldId id="381" r:id="rId31"/>
  </p:sldIdLst>
  <p:sldSz cx="9144000" cy="6858000" type="screen4x3"/>
  <p:notesSz cx="666273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12C4"/>
    <a:srgbClr val="EFFCA2"/>
    <a:srgbClr val="000000"/>
    <a:srgbClr val="F9FF0D"/>
    <a:srgbClr val="FF860D"/>
    <a:srgbClr val="77D636"/>
    <a:srgbClr val="73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98" autoAdjust="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63C9285-AB13-4646-BEC0-B8CC42395A8C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38272A2-8EA5-40B7-8F9A-92553FC2D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05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4F9DA9-82D1-4E8F-96E3-93A1DC1F4E7A}" type="datetimeFigureOut">
              <a:rPr lang="en-GB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9313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76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428163"/>
            <a:ext cx="28876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97D78C3-863F-41D4-93B3-5DD7B86834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69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students</a:t>
            </a:r>
            <a:r>
              <a:rPr lang="en-GB" baseline="0" dirty="0" smtClean="0"/>
              <a:t> positive answers with the whole class and record them on the whiteboard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any responses that are negative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students</a:t>
            </a:r>
            <a:r>
              <a:rPr lang="en-GB" baseline="0" dirty="0" smtClean="0"/>
              <a:t> positive answers with the whole class and record them on the whiteboard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Backwards Fading Example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Backwards Fading</a:t>
            </a:r>
            <a:r>
              <a:rPr lang="en-GB" baseline="0" dirty="0" smtClean="0"/>
              <a:t> Example – only one step shared before students are expected to finish the solution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First</a:t>
            </a:r>
            <a:r>
              <a:rPr lang="en-GB" baseline="0" dirty="0" smtClean="0"/>
              <a:t> step removed, allow students to answer on whiteboards and share student attempts displaying the “best” solution last.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Write the solution</a:t>
            </a:r>
            <a:r>
              <a:rPr lang="en-GB" baseline="0" dirty="0" smtClean="0"/>
              <a:t> to this inequality on the whiteboard and leave it as it is useful to refer to for the next question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4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7D78C3-863F-41D4-93B3-5DD7B8683441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69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34AAE-0B61-435F-AE2D-6D358C84DD72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002D5-93A4-4153-90B5-687E0891EC6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3329B-D9D4-4798-8337-A86ECC3E23B8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C0F02-F531-448A-8F81-67EDD3F529F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CB5FF-8F7D-40E0-869B-512B17F4E603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10D79-E2D0-45DF-9BFE-E9E6142E649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B2486-8488-4EDF-B40F-FBD169353E96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6D495-D29A-420A-9779-B09AD770C93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5831C-D5CD-4EA5-B2AE-FFFF02E5D12F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6EBA7-1B3E-4CB1-A6F6-1CD9E2DFBEE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D43E1-510B-495D-9BD8-9310D5D22A43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B6B57-89FA-41EB-B429-5939A15D62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13112-208F-4E74-ACA2-2956ED01F33B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1FBA4-60D1-4929-9736-04D766DFF7A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48F4F-6A6D-4CD6-826A-2F72412BEC9D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3E20-21BB-4372-9581-0622D8DFDA2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FBB1A-E2F8-4A26-91BF-B955F37FE021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DB73E-7CA5-49EE-B112-5CEDD19356A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760AA-4719-4882-80C0-7D4143710925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5F0B9-9130-493D-86D7-9236AE795DA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1D23-3D23-4A98-83F5-44967655FDDD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FFF71-07F5-41E9-BFDC-A3F8308C3FE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0D22F7E-2DB5-4AAE-864C-CCC8BF8E2CB9}" type="datetimeFigureOut">
              <a:rPr lang="en-GB" smtClean="0"/>
              <a:pPr>
                <a:defRPr/>
              </a:pPr>
              <a:t>14/05/2019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C5C4344-8033-4DC4-8DBF-EBB1370A668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5/14/2019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5/14/2019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05197" y="1844824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i="1" smtClean="0"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16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97" y="1844824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23528" y="4005064"/>
            <a:ext cx="8424936" cy="707886"/>
          </a:xfrm>
          <a:prstGeom prst="rect">
            <a:avLst/>
          </a:prstGeom>
          <a:solidFill>
            <a:srgbClr val="EFFCA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</a:rPr>
              <a:t>What does this inequality say? </a:t>
            </a:r>
            <a:endParaRPr lang="en-GB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2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332656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i="1" smtClean="0"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16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2276872"/>
                <a:ext cx="84249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/>
                  <a:t>Write down a possible value for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/>
                      </a:rPr>
                      <m:t>𝑥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76872"/>
                <a:ext cx="8424936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2533"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0768" y="342900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And another… 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01460" y="458112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And another…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19632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332656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&gt;16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3902" y="1674956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=25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25</m:t>
                    </m:r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&gt;16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could be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5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02" y="1674956"/>
                <a:ext cx="8424936" cy="584775"/>
              </a:xfrm>
              <a:prstGeom prst="rect">
                <a:avLst/>
              </a:prstGeom>
              <a:blipFill rotWithShape="1">
                <a:blip r:embed="rId4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5383" y="2420888"/>
                <a:ext cx="881871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4.1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=16.81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16.81</m:t>
                    </m:r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&gt;16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could be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4.1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83" y="2420888"/>
                <a:ext cx="8818718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365779" y="5949280"/>
                <a:ext cx="145745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/>
                        </a:rPr>
                        <m:t>𝒙</m:t>
                      </m:r>
                      <m:r>
                        <a:rPr lang="en-GB" sz="3600" b="1" i="1" smtClean="0"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GB" sz="3600" b="1" i="1" smtClean="0"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en-GB" sz="3600" b="1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779" y="5949280"/>
                <a:ext cx="1457450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95383" y="3356991"/>
            <a:ext cx="8640959" cy="584775"/>
          </a:xfrm>
          <a:prstGeom prst="rect">
            <a:avLst/>
          </a:prstGeom>
          <a:solidFill>
            <a:srgbClr val="EFFCA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What do all these values have in common?</a:t>
            </a:r>
            <a:endParaRPr lang="en-GB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7781" y="4293096"/>
            <a:ext cx="76328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They are all greater than 4. </a:t>
            </a:r>
          </a:p>
          <a:p>
            <a:pPr algn="ctr"/>
            <a:endParaRPr lang="en-GB" sz="3200" dirty="0" smtClean="0"/>
          </a:p>
          <a:p>
            <a:pPr algn="ctr"/>
            <a:r>
              <a:rPr lang="en-GB" sz="3200" dirty="0" smtClean="0"/>
              <a:t>How can this be written mathematically? </a:t>
            </a:r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9798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" grpId="0"/>
      <p:bldP spid="3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332656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&gt;16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19537" y="1741303"/>
                <a:ext cx="8640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(−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13</m:t>
                        </m:r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=169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169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&gt;16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 could be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srgbClr val="000000"/>
                        </a:solidFill>
                        <a:latin typeface="Cambria Math"/>
                      </a:rPr>
                      <m:t>13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7" y="1741303"/>
                <a:ext cx="8640960" cy="584775"/>
              </a:xfrm>
              <a:prstGeom prst="rect">
                <a:avLst/>
              </a:prstGeom>
              <a:blipFill rotWithShape="1">
                <a:blip r:embed="rId4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80219" y="2613651"/>
                <a:ext cx="881871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(−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4.1</m:t>
                        </m:r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=16.81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16.81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&gt;16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 could be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srgbClr val="000000"/>
                        </a:solidFill>
                        <a:latin typeface="Cambria Math"/>
                      </a:rPr>
                      <m:t>4.1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19" y="2613651"/>
                <a:ext cx="8818718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563888" y="5949280"/>
                <a:ext cx="180209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&lt;−</m:t>
                      </m:r>
                      <m:r>
                        <a:rPr lang="en-GB" sz="36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en-GB" sz="36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949280"/>
                <a:ext cx="1802096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77833" y="3372849"/>
            <a:ext cx="8712967" cy="584775"/>
          </a:xfrm>
          <a:prstGeom prst="rect">
            <a:avLst/>
          </a:prstGeom>
          <a:solidFill>
            <a:srgbClr val="EFFCA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</a:rPr>
              <a:t>What do all these values have in common?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95536" y="4293096"/>
                <a:ext cx="763284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000000"/>
                    </a:solidFill>
                  </a:rPr>
                  <a:t>They are all </a:t>
                </a:r>
                <a:r>
                  <a:rPr lang="en-GB" sz="3200" b="1" dirty="0" smtClean="0">
                    <a:solidFill>
                      <a:srgbClr val="000000"/>
                    </a:solidFill>
                  </a:rPr>
                  <a:t>less </a:t>
                </a:r>
                <a:r>
                  <a:rPr lang="en-GB" sz="3200" b="1" dirty="0">
                    <a:solidFill>
                      <a:srgbClr val="000000"/>
                    </a:solidFill>
                  </a:rPr>
                  <a:t>than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−4</m:t>
                    </m:r>
                  </m:oMath>
                </a14:m>
                <a:r>
                  <a:rPr lang="en-GB" sz="3200" dirty="0">
                    <a:solidFill>
                      <a:srgbClr val="000000"/>
                    </a:solidFill>
                  </a:rPr>
                  <a:t>. 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How can this be written mathematically? </a:t>
                </a:r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293096"/>
                <a:ext cx="7632848" cy="1569660"/>
              </a:xfrm>
              <a:prstGeom prst="rect">
                <a:avLst/>
              </a:prstGeom>
              <a:blipFill rotWithShape="1">
                <a:blip r:embed="rId7"/>
                <a:stretch>
                  <a:fillRect l="-2077" t="-5039" r="-719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03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  <p:bldP spid="3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3528" y="1196752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&gt;16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96752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23528" y="62068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Solve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471163" y="299695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solution for this inequality is: </a:t>
            </a:r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932138" y="3817942"/>
                <a:ext cx="145745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/>
                        </a:rPr>
                        <m:t>𝒙</m:t>
                      </m:r>
                      <m:r>
                        <a:rPr lang="en-GB" sz="3600" b="1" i="1" smtClean="0"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GB" sz="3600" b="1" i="1" smtClean="0"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en-GB" sz="3600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138" y="3817942"/>
                <a:ext cx="1457450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86" y="5013176"/>
            <a:ext cx="84010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6660863" y="5023373"/>
            <a:ext cx="288032" cy="264587"/>
          </a:xfrm>
          <a:prstGeom prst="ellipse">
            <a:avLst/>
          </a:prstGeom>
          <a:noFill/>
          <a:ln>
            <a:solidFill>
              <a:srgbClr val="C41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>
            <a:stCxn id="7" idx="6"/>
          </p:cNvCxnSpPr>
          <p:nvPr/>
        </p:nvCxnSpPr>
        <p:spPr>
          <a:xfrm flipV="1">
            <a:off x="6948895" y="5155666"/>
            <a:ext cx="1655553" cy="1"/>
          </a:xfrm>
          <a:prstGeom prst="straightConnector1">
            <a:avLst/>
          </a:prstGeom>
          <a:ln w="28575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057971" y="5023373"/>
            <a:ext cx="288032" cy="264587"/>
          </a:xfrm>
          <a:prstGeom prst="ellipse">
            <a:avLst/>
          </a:prstGeom>
          <a:noFill/>
          <a:ln>
            <a:solidFill>
              <a:srgbClr val="C41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42286" y="5155668"/>
            <a:ext cx="1715685" cy="1"/>
          </a:xfrm>
          <a:prstGeom prst="straightConnector1">
            <a:avLst/>
          </a:prstGeom>
          <a:ln w="28575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1227659" y="3856678"/>
                <a:ext cx="180209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&lt;−</m:t>
                      </m:r>
                      <m:r>
                        <a:rPr lang="en-GB" sz="36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en-GB" sz="36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659" y="3856678"/>
                <a:ext cx="1802096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084833" y="3848721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,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97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 animBg="1"/>
      <p:bldP spid="15" grpId="0" animBg="1"/>
      <p:bldP spid="18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8640"/>
            <a:ext cx="5181229" cy="650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260648"/>
                <a:ext cx="309634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We can also use the graph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/>
                  <a:t> to help us solve the inequality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/>
                      </a:rPr>
                      <m:t>&gt;16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60648"/>
                <a:ext cx="3096344" cy="1323439"/>
              </a:xfrm>
              <a:prstGeom prst="rect">
                <a:avLst/>
              </a:prstGeom>
              <a:blipFill rotWithShape="1">
                <a:blip r:embed="rId3"/>
                <a:stretch>
                  <a:fillRect t="-1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4860032" y="4005064"/>
            <a:ext cx="3024336" cy="0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58358" y="4005064"/>
            <a:ext cx="1674" cy="2448272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908027" y="4005064"/>
            <a:ext cx="0" cy="2520280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908027" y="6464308"/>
            <a:ext cx="912445" cy="0"/>
          </a:xfrm>
          <a:prstGeom prst="straightConnector1">
            <a:avLst/>
          </a:prstGeom>
          <a:ln w="38100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923928" y="6466460"/>
            <a:ext cx="934430" cy="0"/>
          </a:xfrm>
          <a:prstGeom prst="straightConnector1">
            <a:avLst/>
          </a:prstGeom>
          <a:ln w="38100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11560" y="1988840"/>
                <a:ext cx="8767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𝑥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&gt;4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988840"/>
                <a:ext cx="876715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362667" y="1988840"/>
                <a:ext cx="10690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𝑥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&lt;−4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667" y="1988840"/>
                <a:ext cx="1069075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714595" y="1958062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or</a:t>
            </a:r>
            <a:endParaRPr lang="en-GB" sz="2000" dirty="0"/>
          </a:p>
        </p:txBody>
      </p:sp>
      <p:sp>
        <p:nvSpPr>
          <p:cNvPr id="20" name="Cloud Callout 19"/>
          <p:cNvSpPr/>
          <p:nvPr/>
        </p:nvSpPr>
        <p:spPr>
          <a:xfrm>
            <a:off x="356260" y="3456282"/>
            <a:ext cx="3135620" cy="2552218"/>
          </a:xfrm>
          <a:prstGeom prst="cloudCallout">
            <a:avLst>
              <a:gd name="adj1" fmla="val -950"/>
              <a:gd name="adj2" fmla="val -90549"/>
            </a:avLst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Take care not to write </a:t>
            </a:r>
            <a:r>
              <a:rPr lang="en-GB" sz="1600" b="1" dirty="0" smtClean="0">
                <a:solidFill>
                  <a:srgbClr val="000000"/>
                </a:solidFill>
              </a:rPr>
              <a:t>“and” </a:t>
            </a:r>
            <a:r>
              <a:rPr lang="en-GB" sz="1600" dirty="0" smtClean="0">
                <a:solidFill>
                  <a:srgbClr val="000000"/>
                </a:solidFill>
              </a:rPr>
              <a:t>here. </a:t>
            </a: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A value cannot be both greater than 4 and less than 4</a:t>
            </a:r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92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8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50185" y="548680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  <m:r>
                        <a:rPr lang="en-GB" sz="7200" i="1">
                          <a:solidFill>
                            <a:srgbClr val="000000"/>
                          </a:solidFill>
                          <a:latin typeface="Cambria Math"/>
                        </a:rPr>
                        <m:t>&gt;</m:t>
                      </m:r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85" y="548680"/>
                <a:ext cx="8424936" cy="12003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79512" y="103245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0000"/>
                </a:solidFill>
              </a:rPr>
              <a:t>Solve</a:t>
            </a:r>
            <a:endParaRPr lang="en-GB" sz="4000" dirty="0">
              <a:solidFill>
                <a:srgbClr val="000000"/>
              </a:solidFill>
            </a:endParaRPr>
          </a:p>
        </p:txBody>
      </p:sp>
      <p:sp>
        <p:nvSpPr>
          <p:cNvPr id="2" name="Curved Left Arrow 1"/>
          <p:cNvSpPr/>
          <p:nvPr/>
        </p:nvSpPr>
        <p:spPr>
          <a:xfrm>
            <a:off x="7094374" y="1556792"/>
            <a:ext cx="576064" cy="1296144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Curved Right Arrow 2"/>
          <p:cNvSpPr/>
          <p:nvPr/>
        </p:nvSpPr>
        <p:spPr>
          <a:xfrm>
            <a:off x="1303303" y="1484784"/>
            <a:ext cx="576064" cy="1296144"/>
          </a:xfrm>
          <a:prstGeom prst="curv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12360" y="2020198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2020198"/>
                <a:ext cx="55015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83568" y="1948190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948190"/>
                <a:ext cx="55015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63594" y="2326010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&gt;27</m:t>
                      </m:r>
                    </m:oMath>
                  </m:oMathPara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94" y="2326010"/>
                <a:ext cx="8424936" cy="12003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94219" y="4005064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&gt;9</m:t>
                      </m:r>
                    </m:oMath>
                  </m:oMathPara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219" y="4005064"/>
                <a:ext cx="8424936" cy="120032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urved Left Arrow 10"/>
          <p:cNvSpPr/>
          <p:nvPr/>
        </p:nvSpPr>
        <p:spPr>
          <a:xfrm>
            <a:off x="7094374" y="3072061"/>
            <a:ext cx="576064" cy="1296144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Curved Right Arrow 11"/>
          <p:cNvSpPr/>
          <p:nvPr/>
        </p:nvSpPr>
        <p:spPr>
          <a:xfrm>
            <a:off x="1303303" y="3000053"/>
            <a:ext cx="576064" cy="1296144"/>
          </a:xfrm>
          <a:prstGeom prst="curv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812360" y="3535467"/>
                <a:ext cx="60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÷3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3535467"/>
                <a:ext cx="60144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83568" y="3463459"/>
                <a:ext cx="60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  <a:ea typeface="Cambria Math"/>
                        </a:rPr>
                        <m:t>÷3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463459"/>
                <a:ext cx="601447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58643" y="5589240"/>
            <a:ext cx="7455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whiteboards, complete this solution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0850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8640"/>
            <a:ext cx="5181229" cy="650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5220072" y="5085184"/>
            <a:ext cx="2304256" cy="0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20072" y="5085184"/>
            <a:ext cx="3360" cy="1381276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851920" y="6466460"/>
            <a:ext cx="1369838" cy="13124"/>
          </a:xfrm>
          <a:prstGeom prst="straightConnector1">
            <a:avLst/>
          </a:prstGeom>
          <a:ln w="38100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530559" y="5085184"/>
            <a:ext cx="0" cy="1440160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530559" y="6464308"/>
            <a:ext cx="1217905" cy="8714"/>
          </a:xfrm>
          <a:prstGeom prst="straightConnector1">
            <a:avLst/>
          </a:prstGeom>
          <a:ln w="38100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323528" y="332656"/>
                <a:ext cx="322565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&gt;9</m:t>
                      </m:r>
                    </m:oMath>
                  </m:oMathPara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3225653" cy="12003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971600" y="1844824"/>
                <a:ext cx="2071657" cy="7116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9</m:t>
                          </m:r>
                        </m:e>
                      </m:rad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±3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844824"/>
                <a:ext cx="2071657" cy="7116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2460610" y="3133296"/>
                <a:ext cx="10141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&gt;3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610" y="3133296"/>
                <a:ext cx="101412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395536" y="3133296"/>
                <a:ext cx="12433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&lt;−3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133296"/>
                <a:ext cx="124335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24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64441" y="968534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3+2</m:t>
                          </m:r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53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41" y="968534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0211" y="26064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0000"/>
                </a:solidFill>
              </a:rPr>
              <a:t>Solve </a:t>
            </a:r>
            <a:endParaRPr lang="en-GB" sz="4000" dirty="0">
              <a:solidFill>
                <a:srgbClr val="000000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7094374" y="2084532"/>
            <a:ext cx="576064" cy="1296144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1303303" y="2092206"/>
            <a:ext cx="576064" cy="1296144"/>
          </a:xfrm>
          <a:prstGeom prst="curv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812360" y="2555612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2555612"/>
                <a:ext cx="55015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83568" y="2483604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483604"/>
                <a:ext cx="55015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37659" y="2668270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59" y="2668270"/>
                <a:ext cx="8424936" cy="132343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983519" y="5733256"/>
            <a:ext cx="7455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whiteboards, complete this solution</a:t>
            </a:r>
            <a:endParaRPr lang="en-GB" sz="2800" dirty="0"/>
          </a:p>
        </p:txBody>
      </p:sp>
      <p:sp>
        <p:nvSpPr>
          <p:cNvPr id="12" name="Curved Left Arrow 11"/>
          <p:cNvSpPr/>
          <p:nvPr/>
        </p:nvSpPr>
        <p:spPr>
          <a:xfrm>
            <a:off x="7177190" y="3637350"/>
            <a:ext cx="576064" cy="1296144"/>
          </a:xfrm>
          <a:prstGeom prst="curved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>
            <a:off x="1386119" y="3645024"/>
            <a:ext cx="576064" cy="1296144"/>
          </a:xfrm>
          <a:prstGeom prst="curv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7895176" y="4108430"/>
                <a:ext cx="60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i="1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176" y="4108430"/>
                <a:ext cx="601447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66384" y="4036422"/>
                <a:ext cx="60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84" y="4036422"/>
                <a:ext cx="60144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64441" y="4293096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41" y="4293096"/>
                <a:ext cx="8424936" cy="132343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4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1" grpId="0"/>
      <p:bldP spid="12" grpId="0" animBg="1"/>
      <p:bldP spid="13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8640"/>
            <a:ext cx="5181229" cy="650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4499992" y="2636912"/>
            <a:ext cx="3816424" cy="0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99992" y="2636912"/>
            <a:ext cx="0" cy="3842672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919477" y="6473022"/>
            <a:ext cx="580515" cy="13124"/>
          </a:xfrm>
          <a:prstGeom prst="straightConnector1">
            <a:avLst/>
          </a:prstGeom>
          <a:ln w="38100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8316416" y="2636912"/>
            <a:ext cx="0" cy="3827396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8316416" y="6464308"/>
            <a:ext cx="432048" cy="8714"/>
          </a:xfrm>
          <a:prstGeom prst="straightConnector1">
            <a:avLst/>
          </a:prstGeom>
          <a:ln w="38100">
            <a:solidFill>
              <a:srgbClr val="C412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323528" y="332656"/>
                <a:ext cx="33843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3384376" cy="12003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971600" y="1844824"/>
                <a:ext cx="2326534" cy="7229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25</m:t>
                          </m:r>
                        </m:e>
                      </m:rad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844824"/>
                <a:ext cx="2326534" cy="72295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2460610" y="3133296"/>
                <a:ext cx="10141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610" y="3133296"/>
                <a:ext cx="101412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395536" y="3133296"/>
                <a:ext cx="12433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&lt;−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133296"/>
                <a:ext cx="124335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7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30211" y="1772816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−10</m:t>
                      </m:r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</a:rPr>
                        <m:t>&gt;</m:t>
                      </m:r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11" y="1772816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0211" y="40466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00"/>
                </a:solidFill>
              </a:rPr>
              <a:t>On your whiteboards, solve: </a:t>
            </a:r>
          </a:p>
        </p:txBody>
      </p:sp>
    </p:spTree>
    <p:extLst>
      <p:ext uri="{BB962C8B-B14F-4D97-AF65-F5344CB8AC3E}">
        <p14:creationId xmlns:p14="http://schemas.microsoft.com/office/powerpoint/2010/main" val="1447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30211" y="2132856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8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−10</m:t>
                      </m:r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&lt;</m:t>
                      </m:r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11" y="2132856"/>
                <a:ext cx="8424936" cy="13234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79" y="404664"/>
            <a:ext cx="9144000" cy="707886"/>
          </a:xfrm>
          <a:prstGeom prst="rect">
            <a:avLst/>
          </a:prstGeom>
          <a:solidFill>
            <a:srgbClr val="EFFCA2"/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0000"/>
                </a:solidFill>
              </a:rPr>
              <a:t>What is the same? What is different? </a:t>
            </a:r>
            <a:endParaRPr lang="en-GB" sz="4000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096" y="148400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0000"/>
                </a:solidFill>
              </a:rPr>
              <a:t>Solve</a:t>
            </a:r>
            <a:endParaRPr lang="en-GB" sz="4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3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8" t="58135" r="15053"/>
          <a:stretch/>
        </p:blipFill>
        <p:spPr bwMode="auto">
          <a:xfrm>
            <a:off x="3851920" y="2852936"/>
            <a:ext cx="5141487" cy="386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5364088" y="5517232"/>
            <a:ext cx="2160240" cy="0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364088" y="5517232"/>
            <a:ext cx="0" cy="879882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524328" y="5517232"/>
            <a:ext cx="0" cy="947076"/>
          </a:xfrm>
          <a:prstGeom prst="line">
            <a:avLst/>
          </a:prstGeom>
          <a:ln w="44450">
            <a:solidFill>
              <a:srgbClr val="C41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323528" y="332656"/>
                <a:ext cx="33843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&lt;4</m:t>
                      </m:r>
                    </m:oMath>
                  </m:oMathPara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3384376" cy="12003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971600" y="1844824"/>
                <a:ext cx="2071657" cy="7096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e>
                      </m:rad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844824"/>
                <a:ext cx="2071657" cy="70961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2627784" y="3134076"/>
                <a:ext cx="10141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&lt;2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3134076"/>
                <a:ext cx="101412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395536" y="3133296"/>
                <a:ext cx="12433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133296"/>
                <a:ext cx="124335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763688" y="3179462"/>
            <a:ext cx="988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AND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23528" y="4293096"/>
                <a:ext cx="3318380" cy="1415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/>
                  <a:t>This solution can be written more efficiently as: </a:t>
                </a:r>
              </a:p>
              <a:p>
                <a:endParaRPr lang="en-GB" b="1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latin typeface="Cambria Math"/>
                        </a:rPr>
                        <m:t>−</m:t>
                      </m:r>
                      <m:r>
                        <a:rPr lang="en-GB" sz="3200" b="1" i="1" smtClean="0">
                          <a:latin typeface="Cambria Math"/>
                        </a:rPr>
                        <m:t>𝟐</m:t>
                      </m:r>
                      <m:r>
                        <a:rPr lang="en-GB" sz="3200" b="1" i="1" smtClean="0">
                          <a:latin typeface="Cambria Math"/>
                        </a:rPr>
                        <m:t>&lt;</m:t>
                      </m:r>
                      <m:r>
                        <a:rPr lang="en-GB" sz="3200" b="1" i="1" smtClean="0">
                          <a:latin typeface="Cambria Math"/>
                        </a:rPr>
                        <m:t>𝒙</m:t>
                      </m:r>
                      <m:r>
                        <a:rPr lang="en-GB" sz="3200" b="1" i="1" smtClean="0">
                          <a:latin typeface="Cambria Math"/>
                        </a:rPr>
                        <m:t>&lt;</m:t>
                      </m:r>
                      <m:r>
                        <a:rPr lang="en-GB" sz="3200" b="1" i="1" smtClean="0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3200" b="1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293096"/>
                <a:ext cx="3318380" cy="1415772"/>
              </a:xfrm>
              <a:prstGeom prst="rect">
                <a:avLst/>
              </a:prstGeom>
              <a:blipFill rotWithShape="1">
                <a:blip r:embed="rId7"/>
                <a:stretch>
                  <a:fillRect l="-1471" t="-2155" r="-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5364088" y="6397114"/>
            <a:ext cx="2160240" cy="0"/>
          </a:xfrm>
          <a:prstGeom prst="straightConnector1">
            <a:avLst/>
          </a:prstGeom>
          <a:ln w="34925">
            <a:solidFill>
              <a:srgbClr val="C412C4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34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11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30211" y="1772816"/>
                <a:ext cx="8424936" cy="2554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00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8000" i="1" dirty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8000" i="1" dirty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8000" i="1" dirty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8000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  <m:r>
                        <a:rPr lang="en-GB" sz="80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</a:rPr>
                        <m:t>5.5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11" y="1772816"/>
                <a:ext cx="8424936" cy="25546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0211" y="40466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00"/>
                </a:solidFill>
              </a:rPr>
              <a:t>On your whiteboards, solve: </a:t>
            </a:r>
          </a:p>
        </p:txBody>
      </p:sp>
    </p:spTree>
    <p:extLst>
      <p:ext uri="{BB962C8B-B14F-4D97-AF65-F5344CB8AC3E}">
        <p14:creationId xmlns:p14="http://schemas.microsoft.com/office/powerpoint/2010/main" val="279707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1309" y="2276872"/>
                <a:ext cx="8424936" cy="2554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8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8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8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+1</m:t>
                          </m:r>
                        </m:num>
                        <m:den>
                          <m:r>
                            <a:rPr lang="en-GB" sz="8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8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&lt;</m:t>
                      </m:r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09" y="2276872"/>
                <a:ext cx="8424936" cy="25546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21309" y="106493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00"/>
                </a:solidFill>
              </a:rPr>
              <a:t>On your whiteboards, solve: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9" y="188640"/>
            <a:ext cx="9144000" cy="707886"/>
          </a:xfrm>
          <a:prstGeom prst="rect">
            <a:avLst/>
          </a:prstGeom>
          <a:solidFill>
            <a:srgbClr val="EFFCA2"/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0000"/>
                </a:solidFill>
              </a:rPr>
              <a:t>What is the same? What is different? </a:t>
            </a:r>
            <a:endParaRPr lang="en-GB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18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u="sng" dirty="0" smtClean="0"/>
              <a:t>Title: Solving Quadratic Inequalities </a:t>
            </a:r>
            <a:endParaRPr lang="en-GB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In your books: </a:t>
            </a:r>
          </a:p>
          <a:p>
            <a:pPr marL="0" indent="0">
              <a:buNone/>
            </a:pPr>
            <a:r>
              <a:rPr lang="en-GB" sz="2800" dirty="0" smtClean="0"/>
              <a:t>Solve the following inequalities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6107533"/>
                  </p:ext>
                </p:extLst>
              </p:nvPr>
            </p:nvGraphicFramePr>
            <p:xfrm>
              <a:off x="1259632" y="3068960"/>
              <a:ext cx="6096000" cy="3202178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648072"/>
                    <a:gridCol w="2399928"/>
                    <a:gridCol w="624408"/>
                    <a:gridCol w="242359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&gt;169</m:t>
                                </m:r>
                              </m:oMath>
                            </m:oMathPara>
                          </a14:m>
                          <a:endParaRPr lang="en-GB" b="0" dirty="0" smtClean="0"/>
                        </a:p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6.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&lt;196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2.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&gt;147</m:t>
                                </m:r>
                              </m:oMath>
                            </m:oMathPara>
                          </a14:m>
                          <a:endParaRPr lang="en-GB" b="0" dirty="0" smtClean="0"/>
                        </a:p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7.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48&gt;3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3.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+1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≥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76</m:t>
                                </m:r>
                              </m:oMath>
                            </m:oMathPara>
                          </a14:m>
                          <a:endParaRPr lang="en-GB" b="0" dirty="0" smtClean="0"/>
                        </a:p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8.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10+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≤37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4.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3(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+1)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&gt;78</m:t>
                                </m:r>
                              </m:oMath>
                            </m:oMathPara>
                          </a14:m>
                          <a:endParaRPr lang="en-GB" b="0" dirty="0" smtClean="0"/>
                        </a:p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9.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GB" b="0" i="1" smtClean="0">
                                    <a:latin typeface="Cambria Math"/>
                                  </a:rPr>
                                  <m:t>&lt;21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5.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b="0" i="1" smtClean="0">
                                    <a:latin typeface="Cambria Math"/>
                                  </a:rPr>
                                  <m:t>&gt;76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10.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+3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b="0" i="1" smtClean="0">
                                    <a:latin typeface="Cambria Math"/>
                                  </a:rPr>
                                  <m:t>&lt;26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6107533"/>
                  </p:ext>
                </p:extLst>
              </p:nvPr>
            </p:nvGraphicFramePr>
            <p:xfrm>
              <a:off x="1259632" y="3068960"/>
              <a:ext cx="6096000" cy="3202178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648072"/>
                    <a:gridCol w="2399928"/>
                    <a:gridCol w="624408"/>
                    <a:gridCol w="2423592"/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157" t="-4762" r="-126904" b="-4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6.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08" t="-4762" b="-400952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2.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157" t="-104762" r="-126904" b="-3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7.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08" t="-104762" b="-300952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3.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157" t="-204762" r="-126904" b="-2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8.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08" t="-204762" b="-200952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4.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157" t="-301887" r="-126904" b="-9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9.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08" t="-301887" b="-99057"/>
                          </a:stretch>
                        </a:blipFill>
                      </a:tcPr>
                    </a:tc>
                  </a:tr>
                  <a:tr h="64185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5.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157" t="-405714" r="-1269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10.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08" t="-40571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9081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Mark your work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359622"/>
                  </p:ext>
                </p:extLst>
              </p:nvPr>
            </p:nvGraphicFramePr>
            <p:xfrm>
              <a:off x="1187624" y="1700808"/>
              <a:ext cx="6984777" cy="432048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414546"/>
                    <a:gridCol w="2060650"/>
                    <a:gridCol w="1009624"/>
                    <a:gridCol w="475620"/>
                    <a:gridCol w="1897523"/>
                    <a:gridCol w="1126814"/>
                  </a:tblGrid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&gt;13, 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&lt;−13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6.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−14&lt;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&lt;14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b="0" i="1" dirty="0"/>
                        </a:p>
                      </a:txBody>
                      <a:tcPr/>
                    </a:tc>
                  </a:tr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2.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&gt;7, 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&lt;−7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7.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−4&lt;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&lt;4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b="0" i="1" dirty="0"/>
                        </a:p>
                      </a:txBody>
                      <a:tcPr/>
                    </a:tc>
                  </a:tr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3.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≥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5, 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8.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−3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≤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≤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b="0" i="1" dirty="0"/>
                        </a:p>
                      </a:txBody>
                      <a:tcPr/>
                    </a:tc>
                  </a:tr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4.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&gt;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5, 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9.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−2&lt;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&lt;2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b="0" dirty="0"/>
                        </a:p>
                      </a:txBody>
                      <a:tcPr/>
                    </a:tc>
                  </a:tr>
                  <a:tr h="113696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5.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&gt;</m:t>
                                </m:r>
                                <m:r>
                                  <a:rPr lang="en-GB" b="0" i="1" dirty="0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5, 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−7&lt;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&lt;7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359622"/>
                  </p:ext>
                </p:extLst>
              </p:nvPr>
            </p:nvGraphicFramePr>
            <p:xfrm>
              <a:off x="1187624" y="1700808"/>
              <a:ext cx="6984777" cy="432048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414546"/>
                    <a:gridCol w="2060650"/>
                    <a:gridCol w="1009624"/>
                    <a:gridCol w="475620"/>
                    <a:gridCol w="1897523"/>
                    <a:gridCol w="1126814"/>
                  </a:tblGrid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414" t="-3817" r="-218935" b="-4412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6.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9325" t="-3817" r="-59486" b="-4412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/>
                        </a:p>
                      </a:txBody>
                      <a:tcPr/>
                    </a:tc>
                  </a:tr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2.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414" t="-104615" r="-218935" b="-34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7.</a:t>
                          </a:r>
                          <a:r>
                            <a:rPr lang="en-GB" b="1" baseline="0" dirty="0" smtClean="0"/>
                            <a:t>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9325" t="-104615" r="-59486" b="-34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/>
                        </a:p>
                      </a:txBody>
                      <a:tcPr/>
                    </a:tc>
                  </a:tr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3.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414" t="-203053" r="-218935" b="-241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8.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9325" t="-203053" r="-59486" b="-241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/>
                        </a:p>
                      </a:txBody>
                      <a:tcPr/>
                    </a:tc>
                  </a:tr>
                  <a:tr h="79587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4.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414" t="-305385" r="-218935" b="-14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9.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9325" t="-305385" r="-59486" b="-14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/>
                        </a:p>
                      </a:txBody>
                      <a:tcPr/>
                    </a:tc>
                  </a:tr>
                  <a:tr h="1136968"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5. 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414" t="-281818" r="-218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9325" t="-281818" r="-594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777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Explain why the solution to: 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16&lt;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64 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is: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−8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&lt;−4 ,   4&lt;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≤8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55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4224</TotalTime>
  <Words>788</Words>
  <Application>Microsoft Office PowerPoint</Application>
  <PresentationFormat>On-screen Show (4:3)</PresentationFormat>
  <Paragraphs>149</Paragraphs>
  <Slides>18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Solving Quadratic Inequalities </vt:lpstr>
      <vt:lpstr>Mark your work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QuadraticInequalities1</dc:title>
  <dc:creator>L Elder</dc:creator>
  <cp:lastModifiedBy>Elder, L</cp:lastModifiedBy>
  <cp:revision>265</cp:revision>
  <dcterms:created xsi:type="dcterms:W3CDTF">2010-08-05T15:01:21Z</dcterms:created>
  <dcterms:modified xsi:type="dcterms:W3CDTF">2019-05-15T12:19:45Z</dcterms:modified>
</cp:coreProperties>
</file>