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8" r:id="rId2"/>
    <p:sldId id="274" r:id="rId3"/>
    <p:sldId id="256" r:id="rId4"/>
    <p:sldId id="257" r:id="rId5"/>
    <p:sldId id="259" r:id="rId6"/>
    <p:sldId id="260" r:id="rId7"/>
    <p:sldId id="261" r:id="rId8"/>
    <p:sldId id="276" r:id="rId9"/>
    <p:sldId id="262" r:id="rId10"/>
    <p:sldId id="277" r:id="rId11"/>
    <p:sldId id="263" r:id="rId12"/>
    <p:sldId id="264" r:id="rId13"/>
    <p:sldId id="265" r:id="rId14"/>
    <p:sldId id="266" r:id="rId15"/>
    <p:sldId id="267" r:id="rId16"/>
    <p:sldId id="268" r:id="rId17"/>
    <p:sldId id="278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104" y="-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834E8-2AE4-4E91-BD6E-F75258A11ACA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64766-5BB3-45A5-9F47-99D9B18573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921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Smallest possible weight = 32.5 + 5.5 + 0.45 + 90.45</a:t>
            </a:r>
            <a:r>
              <a:rPr lang="en-GB" baseline="0" dirty="0" smtClean="0"/>
              <a:t> = 128.9 kg</a:t>
            </a:r>
          </a:p>
          <a:p>
            <a:r>
              <a:rPr lang="en-GB" baseline="0" dirty="0" smtClean="0"/>
              <a:t>Greatest height difference = 2.35 – 0.205 = 2.145 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64766-5BB3-45A5-9F47-99D9B185733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570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B0B9D76-D7C4-4DA5-8B2D-6BB1FDC0DBD2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8"/>
          <a:stretch>
            <a:fillRect/>
          </a:stretch>
        </p:blipFill>
        <p:spPr bwMode="auto">
          <a:xfrm>
            <a:off x="8172450" y="5800725"/>
            <a:ext cx="8128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SWtDeeXtMZM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WtDeeXtMZM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6398" y="1844824"/>
            <a:ext cx="8648089" cy="4864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161" y="232713"/>
            <a:ext cx="2527409" cy="153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7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19" y="2492896"/>
            <a:ext cx="2520280" cy="252028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20688"/>
            <a:ext cx="5500534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9765" y="2492896"/>
            <a:ext cx="3064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5km egg</a:t>
            </a:r>
            <a:endParaRPr lang="en-GB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1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t="14736" r="62758" b="58498"/>
          <a:stretch/>
        </p:blipFill>
        <p:spPr bwMode="auto">
          <a:xfrm>
            <a:off x="312758" y="2800095"/>
            <a:ext cx="2160240" cy="3185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8" b="38704"/>
          <a:stretch/>
        </p:blipFill>
        <p:spPr bwMode="auto">
          <a:xfrm>
            <a:off x="2225671" y="2800095"/>
            <a:ext cx="2884446" cy="2895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9" b="38963"/>
          <a:stretch/>
        </p:blipFill>
        <p:spPr bwMode="auto">
          <a:xfrm>
            <a:off x="5728911" y="2800095"/>
            <a:ext cx="2942762" cy="2895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8" descr="Pokemon Go Eg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75856" y="242020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After walking for a while, I decide to check the progress of the egg…</a:t>
            </a:r>
            <a:endParaRPr lang="en-GB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5856" y="1275910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When I clicked on the egg it gave me more detail.  The first time I clicked it showed this.</a:t>
            </a:r>
            <a:endParaRPr lang="en-GB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6" name="Oval 5"/>
          <p:cNvSpPr/>
          <p:nvPr/>
        </p:nvSpPr>
        <p:spPr>
          <a:xfrm>
            <a:off x="3280639" y="4945081"/>
            <a:ext cx="720080" cy="4268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275856" y="2309799"/>
            <a:ext cx="5426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The second time showed this.</a:t>
            </a:r>
            <a:endParaRPr lang="en-GB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809031" y="4961614"/>
            <a:ext cx="792088" cy="4103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30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6" grpId="0" animBg="1"/>
      <p:bldP spid="16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2276872"/>
            <a:ext cx="7675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Both 3.28km and 3.32km have been rounded to 3.3km</a:t>
            </a:r>
            <a:endParaRPr lang="en-GB" sz="3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4028871"/>
            <a:ext cx="7675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What other distances would be rounded off to 3.3km?</a:t>
            </a:r>
            <a:endParaRPr lang="en-GB" sz="3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0496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6" name="Group 30"/>
          <p:cNvGrpSpPr>
            <a:grpSpLocks/>
          </p:cNvGrpSpPr>
          <p:nvPr/>
        </p:nvGrpSpPr>
        <p:grpSpPr bwMode="auto">
          <a:xfrm>
            <a:off x="2051050" y="4422990"/>
            <a:ext cx="5005388" cy="231775"/>
            <a:chOff x="1292" y="2568"/>
            <a:chExt cx="3153" cy="146"/>
          </a:xfrm>
        </p:grpSpPr>
        <p:sp>
          <p:nvSpPr>
            <p:cNvPr id="4127" name="Line 31"/>
            <p:cNvSpPr>
              <a:spLocks noChangeShapeType="1"/>
            </p:cNvSpPr>
            <p:nvPr/>
          </p:nvSpPr>
          <p:spPr bwMode="auto">
            <a:xfrm>
              <a:off x="1292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8" name="Line 32"/>
            <p:cNvSpPr>
              <a:spLocks noChangeShapeType="1"/>
            </p:cNvSpPr>
            <p:nvPr/>
          </p:nvSpPr>
          <p:spPr bwMode="auto">
            <a:xfrm>
              <a:off x="4445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9" name="Line 33"/>
            <p:cNvSpPr>
              <a:spLocks noChangeShapeType="1"/>
            </p:cNvSpPr>
            <p:nvPr/>
          </p:nvSpPr>
          <p:spPr bwMode="auto">
            <a:xfrm flipV="1">
              <a:off x="2880" y="2568"/>
              <a:ext cx="0" cy="14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7832725" y="4640477"/>
            <a:ext cx="968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3.4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575425" y="1912926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0000CC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210300" y="2259227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51463" y="2968840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725988" y="3794340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554244" y="4711361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0" y="4422990"/>
            <a:ext cx="0" cy="231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132138" y="4654765"/>
            <a:ext cx="72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3.2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468938" y="4654765"/>
            <a:ext cx="690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3.3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684212" y="4654765"/>
            <a:ext cx="7914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3.1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9" name="Rectangle 13" descr="Medium wood"/>
          <p:cNvSpPr>
            <a:spLocks noChangeArrowheads="1"/>
          </p:cNvSpPr>
          <p:nvPr/>
        </p:nvSpPr>
        <p:spPr bwMode="auto">
          <a:xfrm>
            <a:off x="827088" y="4118190"/>
            <a:ext cx="3973512" cy="1270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0" name="Rectangle 14" descr="Walnut"/>
          <p:cNvSpPr>
            <a:spLocks noChangeArrowheads="1"/>
          </p:cNvSpPr>
          <p:nvPr/>
        </p:nvSpPr>
        <p:spPr bwMode="auto">
          <a:xfrm>
            <a:off x="823913" y="3705440"/>
            <a:ext cx="6767512" cy="1143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1" name="Rectangle 15" descr="Oak"/>
          <p:cNvSpPr>
            <a:spLocks noChangeArrowheads="1"/>
          </p:cNvSpPr>
          <p:nvPr/>
        </p:nvSpPr>
        <p:spPr bwMode="auto">
          <a:xfrm>
            <a:off x="827088" y="3318090"/>
            <a:ext cx="4570412" cy="1016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2" name="Rectangle 16" descr="Cork"/>
          <p:cNvSpPr>
            <a:spLocks noChangeArrowheads="1"/>
          </p:cNvSpPr>
          <p:nvPr/>
        </p:nvSpPr>
        <p:spPr bwMode="auto">
          <a:xfrm>
            <a:off x="827088" y="2949790"/>
            <a:ext cx="3389312" cy="1016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3" name="Rectangle 17" descr="Oak"/>
          <p:cNvSpPr>
            <a:spLocks noChangeArrowheads="1"/>
          </p:cNvSpPr>
          <p:nvPr/>
        </p:nvSpPr>
        <p:spPr bwMode="auto">
          <a:xfrm>
            <a:off x="823913" y="2260815"/>
            <a:ext cx="5811837" cy="10636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4" name="Rectangle 18" descr="Medium wood"/>
          <p:cNvSpPr>
            <a:spLocks noChangeArrowheads="1"/>
          </p:cNvSpPr>
          <p:nvPr/>
        </p:nvSpPr>
        <p:spPr bwMode="auto">
          <a:xfrm>
            <a:off x="823913" y="2594190"/>
            <a:ext cx="5446712" cy="889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359291" y="2079046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a</a:t>
            </a:r>
            <a:endParaRPr lang="en-US" b="1">
              <a:latin typeface="+mn-lt"/>
            </a:endParaRPr>
          </a:p>
        </p:txBody>
      </p:sp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359291" y="241083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b</a:t>
            </a:r>
            <a:endParaRPr lang="en-US" b="1">
              <a:latin typeface="+mn-lt"/>
            </a:endParaRPr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359291" y="278548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c</a:t>
            </a:r>
            <a:endParaRPr lang="en-US" b="1">
              <a:latin typeface="+mn-lt"/>
            </a:endParaRP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359291" y="3161721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d</a:t>
            </a:r>
            <a:endParaRPr lang="en-US" b="1">
              <a:latin typeface="+mn-lt"/>
            </a:endParaRPr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359291" y="3537959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e</a:t>
            </a:r>
            <a:endParaRPr lang="en-US" b="1">
              <a:latin typeface="+mn-lt"/>
            </a:endParaRPr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359291" y="398563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f</a:t>
            </a:r>
            <a:endParaRPr lang="en-US" b="1" dirty="0">
              <a:latin typeface="+mn-lt"/>
            </a:endParaRPr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827088" y="4422990"/>
            <a:ext cx="7489825" cy="231775"/>
            <a:chOff x="521" y="2432"/>
            <a:chExt cx="4718" cy="272"/>
          </a:xfrm>
          <a:noFill/>
        </p:grpSpPr>
        <p:sp>
          <p:nvSpPr>
            <p:cNvPr id="41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30" name="Rectangle 34"/>
          <p:cNvSpPr>
            <a:spLocks noChangeArrowheads="1"/>
          </p:cNvSpPr>
          <p:nvPr/>
        </p:nvSpPr>
        <p:spPr bwMode="auto">
          <a:xfrm>
            <a:off x="4572000" y="4365104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>
            <a:off x="391886" y="5269350"/>
            <a:ext cx="83021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All 4 strips that measured 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3.3 km were </a:t>
            </a: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within the range 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3.25 </a:t>
            </a: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to 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3.35 </a:t>
            </a: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cm. </a:t>
            </a:r>
            <a:endParaRPr lang="en-US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3567112" y="476672"/>
            <a:ext cx="51847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Which of the lengths shown will round to 3.3 km?</a:t>
            </a:r>
            <a:endParaRPr lang="en-US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814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/>
      <p:bldP spid="4101" grpId="0"/>
      <p:bldP spid="4102" grpId="0"/>
      <p:bldP spid="4130" grpId="0" animBg="1"/>
      <p:bldP spid="41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6" name="Group 30"/>
          <p:cNvGrpSpPr>
            <a:grpSpLocks/>
          </p:cNvGrpSpPr>
          <p:nvPr/>
        </p:nvGrpSpPr>
        <p:grpSpPr bwMode="auto">
          <a:xfrm>
            <a:off x="2051050" y="4422990"/>
            <a:ext cx="5005388" cy="231775"/>
            <a:chOff x="1292" y="2568"/>
            <a:chExt cx="3153" cy="146"/>
          </a:xfrm>
        </p:grpSpPr>
        <p:sp>
          <p:nvSpPr>
            <p:cNvPr id="4127" name="Line 31"/>
            <p:cNvSpPr>
              <a:spLocks noChangeShapeType="1"/>
            </p:cNvSpPr>
            <p:nvPr/>
          </p:nvSpPr>
          <p:spPr bwMode="auto">
            <a:xfrm>
              <a:off x="1292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8" name="Line 32"/>
            <p:cNvSpPr>
              <a:spLocks noChangeShapeType="1"/>
            </p:cNvSpPr>
            <p:nvPr/>
          </p:nvSpPr>
          <p:spPr bwMode="auto">
            <a:xfrm>
              <a:off x="4445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9" name="Line 33"/>
            <p:cNvSpPr>
              <a:spLocks noChangeShapeType="1"/>
            </p:cNvSpPr>
            <p:nvPr/>
          </p:nvSpPr>
          <p:spPr bwMode="auto">
            <a:xfrm flipV="1">
              <a:off x="2880" y="2568"/>
              <a:ext cx="0" cy="14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7832725" y="4640477"/>
            <a:ext cx="968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3.4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575425" y="1912926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0000CC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210300" y="2259227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51463" y="2968840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725988" y="3794340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554244" y="4711361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0" y="4422990"/>
            <a:ext cx="0" cy="231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132138" y="4654765"/>
            <a:ext cx="72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3.2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468938" y="4654765"/>
            <a:ext cx="690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3.3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684212" y="4654765"/>
            <a:ext cx="7914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3.1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9" name="Rectangle 13" descr="Medium wood"/>
          <p:cNvSpPr>
            <a:spLocks noChangeArrowheads="1"/>
          </p:cNvSpPr>
          <p:nvPr/>
        </p:nvSpPr>
        <p:spPr bwMode="auto">
          <a:xfrm>
            <a:off x="827088" y="4118190"/>
            <a:ext cx="3973512" cy="1270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0" name="Rectangle 14" descr="Walnut"/>
          <p:cNvSpPr>
            <a:spLocks noChangeArrowheads="1"/>
          </p:cNvSpPr>
          <p:nvPr/>
        </p:nvSpPr>
        <p:spPr bwMode="auto">
          <a:xfrm>
            <a:off x="823913" y="3705440"/>
            <a:ext cx="6767512" cy="1143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1" name="Rectangle 15" descr="Oak"/>
          <p:cNvSpPr>
            <a:spLocks noChangeArrowheads="1"/>
          </p:cNvSpPr>
          <p:nvPr/>
        </p:nvSpPr>
        <p:spPr bwMode="auto">
          <a:xfrm>
            <a:off x="827088" y="3318090"/>
            <a:ext cx="4570412" cy="1016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2" name="Rectangle 16" descr="Cork"/>
          <p:cNvSpPr>
            <a:spLocks noChangeArrowheads="1"/>
          </p:cNvSpPr>
          <p:nvPr/>
        </p:nvSpPr>
        <p:spPr bwMode="auto">
          <a:xfrm>
            <a:off x="827088" y="2949790"/>
            <a:ext cx="3389312" cy="1016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3" name="Rectangle 17" descr="Oak"/>
          <p:cNvSpPr>
            <a:spLocks noChangeArrowheads="1"/>
          </p:cNvSpPr>
          <p:nvPr/>
        </p:nvSpPr>
        <p:spPr bwMode="auto">
          <a:xfrm>
            <a:off x="823913" y="2260815"/>
            <a:ext cx="5811837" cy="10636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4" name="Rectangle 18" descr="Medium wood"/>
          <p:cNvSpPr>
            <a:spLocks noChangeArrowheads="1"/>
          </p:cNvSpPr>
          <p:nvPr/>
        </p:nvSpPr>
        <p:spPr bwMode="auto">
          <a:xfrm>
            <a:off x="823913" y="2594190"/>
            <a:ext cx="5446712" cy="889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359291" y="2079046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a</a:t>
            </a:r>
            <a:endParaRPr lang="en-US" b="1">
              <a:latin typeface="+mn-lt"/>
            </a:endParaRPr>
          </a:p>
        </p:txBody>
      </p:sp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359291" y="241083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b</a:t>
            </a:r>
            <a:endParaRPr lang="en-US" b="1">
              <a:latin typeface="+mn-lt"/>
            </a:endParaRPr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359291" y="278548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c</a:t>
            </a:r>
            <a:endParaRPr lang="en-US" b="1">
              <a:latin typeface="+mn-lt"/>
            </a:endParaRP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359291" y="3161721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d</a:t>
            </a:r>
            <a:endParaRPr lang="en-US" b="1">
              <a:latin typeface="+mn-lt"/>
            </a:endParaRPr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359291" y="3537959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e</a:t>
            </a:r>
            <a:endParaRPr lang="en-US" b="1">
              <a:latin typeface="+mn-lt"/>
            </a:endParaRPr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359291" y="398563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f</a:t>
            </a:r>
            <a:endParaRPr lang="en-US" b="1" dirty="0">
              <a:latin typeface="+mn-lt"/>
            </a:endParaRPr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827088" y="4422990"/>
            <a:ext cx="7489825" cy="231775"/>
            <a:chOff x="521" y="2432"/>
            <a:chExt cx="4718" cy="272"/>
          </a:xfrm>
          <a:noFill/>
        </p:grpSpPr>
        <p:sp>
          <p:nvSpPr>
            <p:cNvPr id="41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30" name="Rectangle 34"/>
          <p:cNvSpPr>
            <a:spLocks noChangeArrowheads="1"/>
          </p:cNvSpPr>
          <p:nvPr/>
        </p:nvSpPr>
        <p:spPr bwMode="auto">
          <a:xfrm>
            <a:off x="4572000" y="4365104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3567112" y="476672"/>
            <a:ext cx="51847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Which of the lengths shown will round to 3.3 km?</a:t>
            </a:r>
            <a:endParaRPr lang="en-US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290513" y="5092472"/>
            <a:ext cx="4035425" cy="1015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Miriam" panose="020B0502050101010101" pitchFamily="34" charset="-79"/>
                <a:cs typeface="Miriam" panose="020B0502050101010101" pitchFamily="34" charset="-79"/>
              </a:rPr>
              <a:t>The lowest value that a measurement can take is sometimes referred to as </a:t>
            </a:r>
            <a:r>
              <a:rPr lang="en-GB" sz="2000" b="1" dirty="0">
                <a:solidFill>
                  <a:srgbClr val="FF000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the lower bound.</a:t>
            </a:r>
            <a:endParaRPr lang="en-US" sz="2000" b="1" dirty="0">
              <a:solidFill>
                <a:srgbClr val="FF0000"/>
              </a:solidFill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4714875" y="5090884"/>
            <a:ext cx="406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Miriam" panose="020B0502050101010101" pitchFamily="34" charset="-79"/>
                <a:cs typeface="Miriam" panose="020B0502050101010101" pitchFamily="34" charset="-79"/>
              </a:rPr>
              <a:t>The highest value that a measurement can take is sometimes referred to as the </a:t>
            </a:r>
            <a:r>
              <a:rPr lang="en-GB" sz="2000" b="1" dirty="0">
                <a:solidFill>
                  <a:srgbClr val="FF000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Upper bound</a:t>
            </a:r>
            <a:r>
              <a:rPr lang="en-GB" sz="2000" dirty="0">
                <a:latin typeface="Miriam" panose="020B0502050101010101" pitchFamily="34" charset="-79"/>
                <a:cs typeface="Miriam" panose="020B0502050101010101" pitchFamily="34" charset="-79"/>
              </a:rPr>
              <a:t>.</a:t>
            </a:r>
            <a:endParaRPr lang="en-US" sz="20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263586" y="6066867"/>
            <a:ext cx="416439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Lower bound = 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3.25 km</a:t>
            </a:r>
            <a:endParaRPr lang="en-US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4727423" y="6084585"/>
            <a:ext cx="42116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Upper bound = 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3.35 km</a:t>
            </a:r>
            <a:endParaRPr lang="en-US" sz="2800" dirty="0">
              <a:solidFill>
                <a:srgbClr val="0000CC"/>
              </a:solidFill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844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6" name="Group 30"/>
          <p:cNvGrpSpPr>
            <a:grpSpLocks/>
          </p:cNvGrpSpPr>
          <p:nvPr/>
        </p:nvGrpSpPr>
        <p:grpSpPr bwMode="auto">
          <a:xfrm>
            <a:off x="1943865" y="2857863"/>
            <a:ext cx="5005388" cy="231775"/>
            <a:chOff x="1292" y="2568"/>
            <a:chExt cx="3153" cy="146"/>
          </a:xfrm>
        </p:grpSpPr>
        <p:sp>
          <p:nvSpPr>
            <p:cNvPr id="4127" name="Line 31"/>
            <p:cNvSpPr>
              <a:spLocks noChangeShapeType="1"/>
            </p:cNvSpPr>
            <p:nvPr/>
          </p:nvSpPr>
          <p:spPr bwMode="auto">
            <a:xfrm>
              <a:off x="1292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8" name="Line 32"/>
            <p:cNvSpPr>
              <a:spLocks noChangeShapeType="1"/>
            </p:cNvSpPr>
            <p:nvPr/>
          </p:nvSpPr>
          <p:spPr bwMode="auto">
            <a:xfrm>
              <a:off x="4445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9" name="Line 33"/>
            <p:cNvSpPr>
              <a:spLocks noChangeShapeType="1"/>
            </p:cNvSpPr>
            <p:nvPr/>
          </p:nvSpPr>
          <p:spPr bwMode="auto">
            <a:xfrm flipV="1">
              <a:off x="2880" y="2568"/>
              <a:ext cx="0" cy="14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7725540" y="3075350"/>
            <a:ext cx="968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3.4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447059" y="3146234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464815" y="2857863"/>
            <a:ext cx="0" cy="231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024953" y="3089638"/>
            <a:ext cx="72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3.2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361753" y="3089638"/>
            <a:ext cx="690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3.3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77027" y="3089638"/>
            <a:ext cx="7914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3.1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719903" y="2857863"/>
            <a:ext cx="7489825" cy="231775"/>
            <a:chOff x="521" y="2432"/>
            <a:chExt cx="4718" cy="272"/>
          </a:xfrm>
          <a:noFill/>
        </p:grpSpPr>
        <p:sp>
          <p:nvSpPr>
            <p:cNvPr id="41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30" name="Rectangle 34"/>
          <p:cNvSpPr>
            <a:spLocks noChangeArrowheads="1"/>
          </p:cNvSpPr>
          <p:nvPr/>
        </p:nvSpPr>
        <p:spPr bwMode="auto">
          <a:xfrm>
            <a:off x="4464815" y="2799977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316399" y="4009418"/>
            <a:ext cx="416439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latin typeface="Miriam" panose="020B0502050101010101" pitchFamily="34" charset="-79"/>
                <a:cs typeface="Miriam" panose="020B0502050101010101" pitchFamily="34" charset="-79"/>
              </a:rPr>
              <a:t>Lower bound = </a:t>
            </a:r>
            <a:r>
              <a:rPr lang="en-GB" sz="32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3.25 km</a:t>
            </a:r>
            <a:endParaRPr lang="en-US" sz="32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4710084" y="3981753"/>
            <a:ext cx="42116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latin typeface="Miriam" panose="020B0502050101010101" pitchFamily="34" charset="-79"/>
                <a:cs typeface="Miriam" panose="020B0502050101010101" pitchFamily="34" charset="-79"/>
              </a:rPr>
              <a:t>Upper bound = </a:t>
            </a:r>
            <a:r>
              <a:rPr lang="en-GB" sz="32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3.35 km</a:t>
            </a:r>
            <a:endParaRPr lang="en-US" sz="3200" dirty="0">
              <a:solidFill>
                <a:srgbClr val="0000CC"/>
              </a:solidFill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  <p:sp>
        <p:nvSpPr>
          <p:cNvPr id="43" name="Text Box 35"/>
          <p:cNvSpPr txBox="1">
            <a:spLocks noChangeArrowheads="1"/>
          </p:cNvSpPr>
          <p:nvPr/>
        </p:nvSpPr>
        <p:spPr bwMode="auto">
          <a:xfrm>
            <a:off x="3388490" y="476672"/>
            <a:ext cx="553323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Anything that falls between 3.25 km (including 3.25) and 3.35 km (</a:t>
            </a:r>
            <a:r>
              <a:rPr lang="en-GB" sz="2800" dirty="0" smtClean="0">
                <a:solidFill>
                  <a:srgbClr val="FF000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not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 including 3.35) rounds off to 3.3km</a:t>
            </a:r>
            <a:endParaRPr lang="en-US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 Box 48"/>
              <p:cNvSpPr txBox="1">
                <a:spLocks noChangeArrowheads="1"/>
              </p:cNvSpPr>
              <p:nvPr/>
            </p:nvSpPr>
            <p:spPr bwMode="auto">
              <a:xfrm>
                <a:off x="316399" y="4941168"/>
                <a:ext cx="7409141" cy="13234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3200" dirty="0" smtClean="0">
                    <a:latin typeface="Miriam" panose="020B0502050101010101" pitchFamily="34" charset="-79"/>
                    <a:cs typeface="Miriam" panose="020B0502050101010101" pitchFamily="34" charset="-79"/>
                  </a:rPr>
                  <a:t>The Error Interval is: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GB" sz="3200" dirty="0" smtClean="0">
                    <a:latin typeface="Miriam" panose="020B0502050101010101" pitchFamily="34" charset="-79"/>
                    <a:cs typeface="Miriam" panose="020B0502050101010101" pitchFamily="34" charset="-79"/>
                  </a:rPr>
                  <a:t>3.25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/>
                        <a:ea typeface="Cambria Math"/>
                        <a:cs typeface="Miriam" panose="020B0502050101010101" pitchFamily="34" charset="-79"/>
                      </a:rPr>
                      <m:t>≤</m:t>
                    </m:r>
                  </m:oMath>
                </a14:m>
                <a:r>
                  <a:rPr lang="en-GB" sz="3200" dirty="0" smtClean="0">
                    <a:latin typeface="Miriam" panose="020B0502050101010101" pitchFamily="34" charset="-79"/>
                    <a:cs typeface="Miriam" panose="020B0502050101010101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  <a:cs typeface="Miriam" panose="020B0502050101010101" pitchFamily="34" charset="-79"/>
                      </a:rPr>
                      <m:t>𝑥</m:t>
                    </m:r>
                    <m:r>
                      <a:rPr lang="en-GB" sz="3200" b="0" i="1" smtClean="0">
                        <a:latin typeface="Cambria Math"/>
                        <a:ea typeface="Cambria Math"/>
                        <a:cs typeface="Miriam" panose="020B0502050101010101" pitchFamily="34" charset="-79"/>
                      </a:rPr>
                      <m:t>&lt;</m:t>
                    </m:r>
                  </m:oMath>
                </a14:m>
                <a:r>
                  <a:rPr lang="en-GB" sz="3200" dirty="0">
                    <a:latin typeface="Miriam" panose="020B0502050101010101" pitchFamily="34" charset="-79"/>
                    <a:cs typeface="Miriam" panose="020B0502050101010101" pitchFamily="34" charset="-79"/>
                  </a:rPr>
                  <a:t> 3.35</a:t>
                </a:r>
                <a:endParaRPr lang="en-US" sz="3200" dirty="0">
                  <a:latin typeface="Miriam" panose="020B0502050101010101" pitchFamily="34" charset="-79"/>
                  <a:cs typeface="Miriam" panose="020B0502050101010101" pitchFamily="34" charset="-79"/>
                </a:endParaRPr>
              </a:p>
            </p:txBody>
          </p:sp>
        </mc:Choice>
        <mc:Fallback>
          <p:sp>
            <p:nvSpPr>
              <p:cNvPr id="21" name="Text 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399" y="4941168"/>
                <a:ext cx="7409141" cy="1323439"/>
              </a:xfrm>
              <a:prstGeom prst="rect">
                <a:avLst/>
              </a:prstGeom>
              <a:blipFill rotWithShape="1">
                <a:blip r:embed="rId4"/>
                <a:stretch>
                  <a:fillRect t="-5991" b="-14747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52960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/>
              <a:t>Title : Upper and Lower Bounds 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Copy and complete: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2800" dirty="0" smtClean="0"/>
              <a:t>If a value is rounded to 3.3 we know that the actual value could be anything bigger than or equal to 3.25 but less than 3.35. 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These values are called the lower and upper bounds or limits.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446581" y="2780928"/>
            <a:ext cx="1296144" cy="5040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39552" y="3645024"/>
            <a:ext cx="756592" cy="5040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195736" y="5085184"/>
            <a:ext cx="898917" cy="5040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632105" y="3185356"/>
            <a:ext cx="1008112" cy="5040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16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" t="6022" r="3812" b="38494"/>
          <a:stretch/>
        </p:blipFill>
        <p:spPr>
          <a:xfrm>
            <a:off x="422647" y="751008"/>
            <a:ext cx="5472608" cy="5810425"/>
          </a:xfrm>
          <a:prstGeom prst="rect">
            <a:avLst/>
          </a:prstGeom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233734" y="1753606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a</a:t>
            </a:r>
            <a:endParaRPr lang="en-US" b="1">
              <a:latin typeface="+mn-lt"/>
            </a:endParaRP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2222847" y="1722649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b</a:t>
            </a:r>
            <a:endParaRPr lang="en-US" b="1" dirty="0">
              <a:latin typeface="+mn-lt"/>
            </a:endParaRPr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4211960" y="1691692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c</a:t>
            </a:r>
            <a:endParaRPr lang="en-US" b="1" dirty="0">
              <a:latin typeface="+mn-lt"/>
            </a:endParaRPr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153317" y="4478385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d</a:t>
            </a:r>
            <a:endParaRPr lang="en-US" b="1" dirty="0">
              <a:latin typeface="+mn-lt"/>
            </a:endParaRP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2222847" y="4435443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e</a:t>
            </a:r>
            <a:endParaRPr lang="en-US" b="1" dirty="0">
              <a:latin typeface="+mn-lt"/>
            </a:endParaRPr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4292377" y="4392501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f</a:t>
            </a:r>
            <a:endParaRPr lang="en-US" b="1" dirty="0">
              <a:latin typeface="+mn-lt"/>
            </a:endParaRP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5861782" y="951724"/>
            <a:ext cx="3203848" cy="389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For each incubator:</a:t>
            </a:r>
          </a:p>
          <a:p>
            <a:pPr marL="514350" indent="-514350">
              <a:spcBef>
                <a:spcPct val="50000"/>
              </a:spcBef>
              <a:buAutoNum type="alphaLcParenR"/>
            </a:pPr>
            <a:r>
              <a:rPr lang="en-GB" sz="2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Plot the distance on the number line</a:t>
            </a:r>
          </a:p>
          <a:p>
            <a:pPr marL="514350" indent="-514350">
              <a:spcBef>
                <a:spcPct val="50000"/>
              </a:spcBef>
              <a:buAutoNum type="alphaLcParenR"/>
            </a:pPr>
            <a:r>
              <a:rPr lang="en-GB" sz="2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Write the upper and lower bounds</a:t>
            </a:r>
          </a:p>
          <a:p>
            <a:pPr marL="514350" indent="-514350">
              <a:spcBef>
                <a:spcPct val="50000"/>
              </a:spcBef>
              <a:buAutoNum type="alphaLcParenR"/>
            </a:pPr>
            <a:r>
              <a:rPr lang="en-GB" sz="2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Write three values that round off to the distance.</a:t>
            </a:r>
            <a:endParaRPr lang="en-US" sz="2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233734" y="260648"/>
            <a:ext cx="873075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Answer the following questions on your worksheet.</a:t>
            </a:r>
            <a:endParaRPr lang="en-US" sz="2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9342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2564904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/>
              <a:t>Mark your work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25190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1.6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1.4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1.5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1.45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1.55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64" y="116632"/>
            <a:ext cx="1780648" cy="193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1.5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759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0.3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0.1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0.2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0.15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0.25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51" y="188640"/>
            <a:ext cx="1737953" cy="193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0.2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6020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3.6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3.4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3.5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3.45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3.55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87" y="188640"/>
            <a:ext cx="1658855" cy="1953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3.5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3425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4.4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4.2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4.3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4.25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4.35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51" y="81384"/>
            <a:ext cx="1737953" cy="196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</a:t>
            </a:r>
            <a:r>
              <a:rPr lang="en-GB" sz="2400" dirty="0">
                <a:latin typeface="Miriam" panose="020B0502050101010101" pitchFamily="34" charset="-79"/>
                <a:cs typeface="Miriam" panose="020B0502050101010101" pitchFamily="34" charset="-79"/>
              </a:rPr>
              <a:t>4</a:t>
            </a: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.3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8160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1.2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1.0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1.1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1.05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1.15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04" y="188640"/>
            <a:ext cx="1467776" cy="180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1.1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4112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7.2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7.0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7.1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7.05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7.15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50" y="260648"/>
            <a:ext cx="1377913" cy="169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7.1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3761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2564904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 smtClean="0"/>
              <a:t>Challenge</a:t>
            </a:r>
            <a:r>
              <a:rPr lang="en-GB" sz="4800" dirty="0" smtClean="0"/>
              <a:t>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67103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1" y="620687"/>
            <a:ext cx="24765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79512" y="168796"/>
            <a:ext cx="3096344" cy="3312368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0112" y="289379"/>
                <a:ext cx="13040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𝐻𝑒𝑖𝑔h𝑡</m:t>
                      </m:r>
                      <m:r>
                        <a:rPr lang="en-GB" sz="1400" b="0" i="1" smtClean="0">
                          <a:latin typeface="Cambria Math"/>
                        </a:rPr>
                        <m:t>:2.3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112" y="289379"/>
                <a:ext cx="1304075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59800" y="3019498"/>
                <a:ext cx="14050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𝑊𝑒𝑖𝑔h𝑡</m:t>
                      </m:r>
                      <m:r>
                        <a:rPr lang="en-GB" sz="1400" b="0" i="1" smtClean="0">
                          <a:latin typeface="Cambria Math"/>
                        </a:rPr>
                        <m:t>:33 </m:t>
                      </m:r>
                      <m:r>
                        <a:rPr lang="en-GB" sz="1400" b="0" i="1" smtClean="0">
                          <a:latin typeface="Cambria Math"/>
                        </a:rPr>
                        <m:t>𝑘𝑔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800" y="3019498"/>
                <a:ext cx="1405064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200513" y="3481164"/>
            <a:ext cx="3096344" cy="3312368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12" y="4101424"/>
            <a:ext cx="2276576" cy="207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574187" y="3645024"/>
                <a:ext cx="14034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𝐻𝑒𝑖𝑔h𝑡</m:t>
                      </m:r>
                      <m:r>
                        <a:rPr lang="en-GB" sz="1400" b="0" i="1" smtClean="0">
                          <a:latin typeface="Cambria Math"/>
                        </a:rPr>
                        <m:t>:0.21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4187" y="3645024"/>
                <a:ext cx="1403461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9552" y="6309320"/>
                <a:ext cx="14419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𝑊𝑒𝑖𝑔h𝑡</m:t>
                      </m:r>
                      <m:r>
                        <a:rPr lang="en-GB" sz="1400" b="0" i="1" smtClean="0">
                          <a:latin typeface="Cambria Math"/>
                        </a:rPr>
                        <m:t>:0.5 </m:t>
                      </m:r>
                      <m:r>
                        <a:rPr lang="en-GB" sz="1400" b="0" i="1" smtClean="0">
                          <a:latin typeface="Cambria Math"/>
                        </a:rPr>
                        <m:t>𝑘𝑔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6309320"/>
                <a:ext cx="1441933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39552" y="5896273"/>
            <a:ext cx="1166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Caterpie</a:t>
            </a:r>
            <a:endParaRPr lang="en-GB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3779912" y="182115"/>
            <a:ext cx="3096344" cy="3312368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779912" y="3494483"/>
            <a:ext cx="3096344" cy="3312368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173" y="681434"/>
            <a:ext cx="2417822" cy="217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57172" y="2348880"/>
            <a:ext cx="1166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Pikachu</a:t>
            </a:r>
            <a:endParaRPr lang="en-GB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857172" y="312910"/>
                <a:ext cx="13040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𝐻𝑒𝑖𝑔h𝑡</m:t>
                      </m:r>
                      <m:r>
                        <a:rPr lang="en-GB" sz="1400" b="0" i="1" smtClean="0">
                          <a:latin typeface="Cambria Math"/>
                        </a:rPr>
                        <m:t>:0.4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172" y="312910"/>
                <a:ext cx="1304075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5328084" y="3013918"/>
                <a:ext cx="13056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𝑊𝑒𝑖𝑔h𝑡</m:t>
                      </m:r>
                      <m:r>
                        <a:rPr lang="en-GB" sz="1400" b="0" i="1" smtClean="0">
                          <a:latin typeface="Cambria Math"/>
                        </a:rPr>
                        <m:t>:6 </m:t>
                      </m:r>
                      <m:r>
                        <a:rPr lang="en-GB" sz="1400" b="0" i="1" smtClean="0">
                          <a:latin typeface="Cambria Math"/>
                        </a:rPr>
                        <m:t>𝑘𝑔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084" y="3013918"/>
                <a:ext cx="1305678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877" y="4009150"/>
            <a:ext cx="250011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036877" y="3645024"/>
                <a:ext cx="14034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𝐻𝑒𝑖𝑔h𝑡</m:t>
                      </m:r>
                      <m:r>
                        <a:rPr lang="en-GB" sz="1400" b="0" i="1" smtClean="0">
                          <a:latin typeface="Cambria Math"/>
                        </a:rPr>
                        <m:t>:1.77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877" y="3645024"/>
                <a:ext cx="1403461" cy="307777"/>
              </a:xfrm>
              <a:prstGeom prst="rect">
                <a:avLst/>
              </a:prstGeom>
              <a:blipFill rotWithShape="1">
                <a:blip r:embed="rId1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4152588" y="6309320"/>
                <a:ext cx="15413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𝑊𝑒𝑖𝑔h𝑡</m:t>
                      </m:r>
                      <m:r>
                        <a:rPr lang="en-GB" sz="1400" b="0" i="1" smtClean="0">
                          <a:latin typeface="Cambria Math"/>
                        </a:rPr>
                        <m:t>:90.5 </m:t>
                      </m:r>
                      <m:r>
                        <a:rPr lang="en-GB" sz="1400" b="0" i="1" smtClean="0">
                          <a:latin typeface="Cambria Math"/>
                        </a:rPr>
                        <m:t>𝑘𝑔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588" y="6309320"/>
                <a:ext cx="1541319" cy="307777"/>
              </a:xfrm>
              <a:prstGeom prst="rect">
                <a:avLst/>
              </a:prstGeom>
              <a:blipFill rotWithShape="1">
                <a:blip r:embed="rId1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744930" y="5886874"/>
            <a:ext cx="1166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Pikachu</a:t>
            </a:r>
            <a:endParaRPr lang="en-GB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2280" y="1451819"/>
            <a:ext cx="1656184" cy="15696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What is the smallest possible combined weight of these Pokemon? </a:t>
            </a:r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7118717" y="3494483"/>
            <a:ext cx="1656184" cy="15696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What is the greatest possible height difference between these Pokemon?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9456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674</TotalTime>
  <Words>529</Words>
  <Application>Microsoft Office PowerPoint</Application>
  <PresentationFormat>On-screen Show (4:3)</PresentationFormat>
  <Paragraphs>142</Paragraphs>
  <Slides>18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 : Upper and Lower Bounds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Elder, L</cp:lastModifiedBy>
  <cp:revision>32</cp:revision>
  <dcterms:created xsi:type="dcterms:W3CDTF">2016-09-25T13:31:45Z</dcterms:created>
  <dcterms:modified xsi:type="dcterms:W3CDTF">2019-05-06T15:50:18Z</dcterms:modified>
</cp:coreProperties>
</file>