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31"/>
  </p:notesMasterIdLst>
  <p:handoutMasterIdLst>
    <p:handoutMasterId r:id="rId32"/>
  </p:handoutMasterIdLst>
  <p:sldIdLst>
    <p:sldId id="279" r:id="rId14"/>
    <p:sldId id="282" r:id="rId15"/>
    <p:sldId id="306" r:id="rId16"/>
    <p:sldId id="307" r:id="rId17"/>
    <p:sldId id="305" r:id="rId18"/>
    <p:sldId id="281" r:id="rId19"/>
    <p:sldId id="284" r:id="rId20"/>
    <p:sldId id="285" r:id="rId21"/>
    <p:sldId id="309" r:id="rId22"/>
    <p:sldId id="308" r:id="rId23"/>
    <p:sldId id="310" r:id="rId24"/>
    <p:sldId id="311" r:id="rId25"/>
    <p:sldId id="312" r:id="rId26"/>
    <p:sldId id="301" r:id="rId27"/>
    <p:sldId id="302" r:id="rId28"/>
    <p:sldId id="313" r:id="rId29"/>
    <p:sldId id="303" r:id="rId3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08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F6DAD-33BC-46DE-A93F-B5C3749AE77B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E0D3B-2C4B-470A-9A90-377B2FFD47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242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EE2EF-2F85-47B5-846F-6089D0E96FE0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04D760-BEA4-492A-98E3-E3D6FC280E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08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</a:t>
            </a:r>
            <a:r>
              <a:rPr lang="en-GB" baseline="0" dirty="0" smtClean="0"/>
              <a:t> students to attempt this problem before collecting in methods from the class and sharing a few examples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166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Give</a:t>
            </a:r>
            <a:r>
              <a:rPr lang="en-GB" baseline="0" dirty="0" smtClean="0"/>
              <a:t> students 2/3 minutes and then bring class together and share other relationships from the class on the board.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Give</a:t>
            </a:r>
            <a:r>
              <a:rPr lang="en-GB" baseline="0" dirty="0" smtClean="0"/>
              <a:t> students 2/3 minutes and then bring class together and share other relationships from the class on the board.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Give</a:t>
            </a:r>
            <a:r>
              <a:rPr lang="en-GB" baseline="0" dirty="0" smtClean="0"/>
              <a:t> students 2/3 minutes and then bring class together and share other relationships from the class on the board.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Give</a:t>
            </a:r>
            <a:r>
              <a:rPr lang="en-GB" baseline="0" dirty="0" smtClean="0"/>
              <a:t> students 2/3 minutes and then bring class together and share suggestions on the board and evaluate them by substitution.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Mini Whiteboards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56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Inverse</a:t>
            </a:r>
            <a:r>
              <a:rPr lang="en-GB" baseline="0" dirty="0" smtClean="0"/>
              <a:t> Proportion Worksheet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9308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 – </a:t>
            </a:r>
            <a:r>
              <a:rPr lang="en-GB" baseline="0" dirty="0" err="1" smtClean="0"/>
              <a:t>MathsPad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04D760-BEA4-492A-98E3-E3D6FC280E2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293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5B7F998-3A19-4CE8-9E23-8BD5B133D977}" type="datetimeFigureOut">
              <a:rPr lang="en-GB" smtClean="0"/>
              <a:t>22/05/2019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8499A9D-1669-4130-B634-06BF944B4AE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5/22/2019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5/22/2019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7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9.png"/><Relationship Id="rId10" Type="http://schemas.openxmlformats.org/officeDocument/2006/relationships/image" Target="../media/image63.png"/><Relationship Id="rId4" Type="http://schemas.openxmlformats.org/officeDocument/2006/relationships/image" Target="../media/image58.png"/><Relationship Id="rId9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8856984" cy="1752600"/>
          </a:xfrm>
        </p:spPr>
        <p:txBody>
          <a:bodyPr/>
          <a:lstStyle/>
          <a:p>
            <a:r>
              <a:rPr lang="en-GB" dirty="0" smtClean="0"/>
              <a:t>To travel from Nottingham to Coventry in an hour an average speed of 60 mph is required.</a:t>
            </a:r>
          </a:p>
          <a:p>
            <a:pPr algn="l"/>
            <a:endParaRPr lang="en-GB" dirty="0"/>
          </a:p>
          <a:p>
            <a:pPr algn="l"/>
            <a:r>
              <a:rPr lang="en-GB" dirty="0" smtClean="0"/>
              <a:t>What average speed would be required to travel to Coventry in 3 hours? </a:t>
            </a:r>
          </a:p>
          <a:p>
            <a:pPr algn="l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8175458"/>
                  </p:ext>
                </p:extLst>
              </p:nvPr>
            </p:nvGraphicFramePr>
            <p:xfrm>
              <a:off x="1403648" y="4221088"/>
              <a:ext cx="6600054" cy="14020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100009"/>
                    <a:gridCol w="1100009"/>
                    <a:gridCol w="1100009"/>
                    <a:gridCol w="1100009"/>
                    <a:gridCol w="1100009"/>
                    <a:gridCol w="1100009"/>
                  </a:tblGrid>
                  <a:tr h="481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Time</a:t>
                          </a:r>
                          <a:endParaRPr lang="en-GB" sz="2000" b="0" i="0" dirty="0" smtClean="0">
                            <a:latin typeface="+mn-lt"/>
                          </a:endParaRPr>
                        </a:p>
                        <a:p>
                          <a:pPr algn="ctr"/>
                          <a:r>
                            <a:rPr lang="en-GB" sz="2000" b="0" i="0" dirty="0" smtClean="0">
                              <a:latin typeface="+mn-lt"/>
                            </a:rPr>
                            <a:t>(hours)</a:t>
                          </a:r>
                          <a:endParaRPr lang="en-GB" sz="2000" b="0" i="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0.5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Speed</a:t>
                          </a:r>
                          <a:endParaRPr lang="en-GB" sz="2000" b="0" i="0" dirty="0" smtClean="0"/>
                        </a:p>
                        <a:p>
                          <a:pPr algn="ctr"/>
                          <a:r>
                            <a:rPr lang="en-GB" sz="2000" b="0" i="0" dirty="0" smtClean="0"/>
                            <a:t>(mph)</a:t>
                          </a:r>
                          <a:endParaRPr lang="en-GB" sz="2000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60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8175458"/>
                  </p:ext>
                </p:extLst>
              </p:nvPr>
            </p:nvGraphicFramePr>
            <p:xfrm>
              <a:off x="1403648" y="4221088"/>
              <a:ext cx="6600054" cy="14020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100009"/>
                    <a:gridCol w="1100009"/>
                    <a:gridCol w="1100009"/>
                    <a:gridCol w="1100009"/>
                    <a:gridCol w="1100009"/>
                    <a:gridCol w="1100009"/>
                  </a:tblGrid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Time</a:t>
                          </a:r>
                          <a:endParaRPr lang="en-GB" sz="2000" b="0" i="0" dirty="0" smtClean="0">
                            <a:latin typeface="+mn-lt"/>
                          </a:endParaRPr>
                        </a:p>
                        <a:p>
                          <a:pPr algn="ctr"/>
                          <a:r>
                            <a:rPr lang="en-GB" sz="2000" b="0" i="0" dirty="0" smtClean="0">
                              <a:latin typeface="+mn-lt"/>
                            </a:rPr>
                            <a:t>(hours)</a:t>
                          </a:r>
                          <a:endParaRPr lang="en-GB" sz="2000" b="0" i="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56" t="-3478" r="-401111" b="-1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48" t="-3478" r="-298895" b="-1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1111" t="-3478" r="-200556" b="-1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98895" t="-3478" r="-99448" b="-1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1667" t="-3478" b="-116522"/>
                          </a:stretch>
                        </a:blipFill>
                      </a:tcPr>
                    </a:tc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Speed</a:t>
                          </a:r>
                          <a:endParaRPr lang="en-GB" sz="2000" b="0" i="0" dirty="0" smtClean="0"/>
                        </a:p>
                        <a:p>
                          <a:pPr algn="ctr"/>
                          <a:r>
                            <a:rPr lang="en-GB" sz="2000" b="0" i="0" dirty="0" smtClean="0"/>
                            <a:t>(mph)</a:t>
                          </a:r>
                          <a:endParaRPr lang="en-GB" sz="2000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56" t="-103478" r="-401111" b="-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48" t="-103478" r="-298895" b="-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1111" t="-103478" r="-200556" b="-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98895" t="-103478" r="-99448" b="-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1667" t="-103478" b="-1652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5868144" y="4941168"/>
                <a:ext cx="936104" cy="57606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30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4941168"/>
                <a:ext cx="936104" cy="57606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3707904" y="4941443"/>
                <a:ext cx="936104" cy="57606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120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4941443"/>
                <a:ext cx="936104" cy="57606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7020272" y="4941443"/>
                <a:ext cx="936104" cy="57606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20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941443"/>
                <a:ext cx="936104" cy="57606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772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 bwMode="auto">
          <a:xfrm>
            <a:off x="275800" y="299784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The time taken is </a:t>
            </a:r>
            <a:endParaRPr lang="en-GB" kern="0" dirty="0" smtClean="0">
              <a:solidFill>
                <a:srgbClr val="000000"/>
              </a:solidFill>
            </a:endParaRPr>
          </a:p>
          <a:p>
            <a:r>
              <a:rPr lang="en-GB" b="1" kern="0" dirty="0" smtClean="0">
                <a:solidFill>
                  <a:srgbClr val="FF0000"/>
                </a:solidFill>
              </a:rPr>
              <a:t>inversely proportional </a:t>
            </a:r>
            <a:r>
              <a:rPr lang="en-GB" kern="0" dirty="0" smtClean="0"/>
              <a:t>to the average speed</a:t>
            </a:r>
            <a:endParaRPr lang="en-GB" kern="0" dirty="0"/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275800" y="3717032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 bwMode="auto">
          <a:xfrm>
            <a:off x="409167" y="4941168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Which other relationships can you spot? </a:t>
            </a:r>
            <a:endParaRPr lang="en-GB" b="1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5097360"/>
                  </p:ext>
                </p:extLst>
              </p:nvPr>
            </p:nvGraphicFramePr>
            <p:xfrm>
              <a:off x="1475656" y="2708920"/>
              <a:ext cx="5500045" cy="14020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100009"/>
                    <a:gridCol w="1100009"/>
                    <a:gridCol w="1100009"/>
                    <a:gridCol w="1100009"/>
                    <a:gridCol w="1100009"/>
                  </a:tblGrid>
                  <a:tr h="481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Time</a:t>
                          </a:r>
                          <a:endParaRPr lang="en-GB" sz="2000" b="0" i="0" dirty="0" smtClean="0">
                            <a:latin typeface="+mn-lt"/>
                          </a:endParaRPr>
                        </a:p>
                        <a:p>
                          <a:pPr algn="ctr"/>
                          <a:r>
                            <a:rPr lang="en-GB" sz="2000" b="0" i="0" dirty="0" smtClean="0">
                              <a:latin typeface="+mn-lt"/>
                            </a:rPr>
                            <a:t>(hours)</a:t>
                          </a:r>
                          <a:endParaRPr lang="en-GB" sz="2000" b="0" i="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0.5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Speed</a:t>
                          </a:r>
                          <a:endParaRPr lang="en-GB" sz="2000" b="0" i="0" dirty="0" smtClean="0"/>
                        </a:p>
                        <a:p>
                          <a:pPr algn="ctr"/>
                          <a:r>
                            <a:rPr lang="en-GB" sz="2000" b="0" i="0" dirty="0" smtClean="0"/>
                            <a:t>(mph)</a:t>
                          </a:r>
                          <a:endParaRPr lang="en-GB" sz="2000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120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60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5097360"/>
                  </p:ext>
                </p:extLst>
              </p:nvPr>
            </p:nvGraphicFramePr>
            <p:xfrm>
              <a:off x="1475656" y="2708920"/>
              <a:ext cx="5500045" cy="14020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100009"/>
                    <a:gridCol w="1100009"/>
                    <a:gridCol w="1100009"/>
                    <a:gridCol w="1100009"/>
                    <a:gridCol w="1100009"/>
                  </a:tblGrid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Time</a:t>
                          </a:r>
                          <a:endParaRPr lang="en-GB" sz="2000" b="0" i="0" dirty="0" smtClean="0">
                            <a:latin typeface="+mn-lt"/>
                          </a:endParaRPr>
                        </a:p>
                        <a:p>
                          <a:pPr algn="ctr"/>
                          <a:r>
                            <a:rPr lang="en-GB" sz="2000" b="0" i="0" dirty="0" smtClean="0">
                              <a:latin typeface="+mn-lt"/>
                            </a:rPr>
                            <a:t>(hours)</a:t>
                          </a:r>
                          <a:endParaRPr lang="en-GB" sz="2000" b="0" i="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9448" t="-3478" r="-299448" b="-1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56" t="-3478" r="-201111" b="-1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8895" t="-3478" r="-100000" b="-1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111" t="-3478" r="-556" b="-116522"/>
                          </a:stretch>
                        </a:blipFill>
                      </a:tcPr>
                    </a:tc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Speed</a:t>
                          </a:r>
                          <a:endParaRPr lang="en-GB" sz="2000" b="0" i="0" dirty="0" smtClean="0"/>
                        </a:p>
                        <a:p>
                          <a:pPr algn="ctr"/>
                          <a:r>
                            <a:rPr lang="en-GB" sz="2000" b="0" i="0" dirty="0" smtClean="0"/>
                            <a:t>(mph)</a:t>
                          </a:r>
                          <a:endParaRPr lang="en-GB" sz="2000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9448" t="-103478" r="-299448" b="-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56" t="-103478" r="-201111" b="-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8895" t="-103478" r="-100000" b="-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111" t="-103478" r="-556" b="-1652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Curved Down Arrow 1"/>
          <p:cNvSpPr/>
          <p:nvPr/>
        </p:nvSpPr>
        <p:spPr>
          <a:xfrm>
            <a:off x="4211960" y="2348880"/>
            <a:ext cx="1224136" cy="360040"/>
          </a:xfrm>
          <a:prstGeom prst="curved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" name="Curved Up Arrow 2"/>
          <p:cNvSpPr/>
          <p:nvPr/>
        </p:nvSpPr>
        <p:spPr>
          <a:xfrm>
            <a:off x="4306696" y="4149080"/>
            <a:ext cx="1129400" cy="360040"/>
          </a:xfrm>
          <a:prstGeom prst="curved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27312" y="1987624"/>
                <a:ext cx="5934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7312" y="1987624"/>
                <a:ext cx="59343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585631" y="4517011"/>
                <a:ext cx="601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ea typeface="Cambria Math"/>
                        </a:rPr>
                        <m:t>÷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5631" y="4517011"/>
                <a:ext cx="601447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743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Subtitle 2"/>
              <p:cNvSpPr txBox="1">
                <a:spLocks/>
              </p:cNvSpPr>
              <p:nvPr/>
            </p:nvSpPr>
            <p:spPr bwMode="auto">
              <a:xfrm>
                <a:off x="291921" y="268340"/>
                <a:ext cx="8352928" cy="1752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9144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3716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18288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2860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7432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2004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6576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algn="l"/>
                <a:r>
                  <a:rPr lang="en-GB" kern="0" dirty="0" smtClean="0">
                    <a:solidFill>
                      <a:srgbClr val="000000"/>
                    </a:solidFill>
                  </a:rPr>
                  <a:t>Notice that: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kern="0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0.5</m:t>
                      </m:r>
                      <m:r>
                        <a:rPr lang="en-GB" i="1" kern="0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×120=60</m:t>
                      </m:r>
                    </m:oMath>
                  </m:oMathPara>
                </a14:m>
                <a:endParaRPr lang="en-GB" kern="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921" y="268340"/>
                <a:ext cx="8352928" cy="1752600"/>
              </a:xfrm>
              <a:prstGeom prst="rect">
                <a:avLst/>
              </a:prstGeom>
              <a:blipFill rotWithShape="1">
                <a:blip r:embed="rId3"/>
                <a:stretch>
                  <a:fillRect l="-1898" t="-451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ubtitle 2"/>
          <p:cNvSpPr txBox="1">
            <a:spLocks/>
          </p:cNvSpPr>
          <p:nvPr/>
        </p:nvSpPr>
        <p:spPr bwMode="auto">
          <a:xfrm>
            <a:off x="275800" y="3694502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7113847"/>
                  </p:ext>
                </p:extLst>
              </p:nvPr>
            </p:nvGraphicFramePr>
            <p:xfrm>
              <a:off x="1619672" y="3645024"/>
              <a:ext cx="5500045" cy="14020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100009"/>
                    <a:gridCol w="1060231"/>
                    <a:gridCol w="1139787"/>
                    <a:gridCol w="1100009"/>
                    <a:gridCol w="1100009"/>
                  </a:tblGrid>
                  <a:tr h="481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Time</a:t>
                          </a:r>
                          <a:endParaRPr lang="en-GB" sz="2000" b="0" i="0" dirty="0" smtClean="0">
                            <a:latin typeface="+mn-lt"/>
                          </a:endParaRPr>
                        </a:p>
                        <a:p>
                          <a:pPr algn="ctr"/>
                          <a:r>
                            <a:rPr lang="en-GB" sz="2000" b="0" i="0" dirty="0" smtClean="0">
                              <a:latin typeface="+mn-lt"/>
                            </a:rPr>
                            <a:t>(hours)</a:t>
                          </a:r>
                          <a:endParaRPr lang="en-GB" sz="2000" b="0" i="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0.5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Speed</a:t>
                          </a:r>
                          <a:endParaRPr lang="en-GB" sz="2000" b="0" i="0" dirty="0" smtClean="0"/>
                        </a:p>
                        <a:p>
                          <a:pPr algn="ctr"/>
                          <a:r>
                            <a:rPr lang="en-GB" sz="2000" b="0" i="0" dirty="0" smtClean="0"/>
                            <a:t>(mph)</a:t>
                          </a:r>
                          <a:endParaRPr lang="en-GB" sz="2000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120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60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7113847"/>
                  </p:ext>
                </p:extLst>
              </p:nvPr>
            </p:nvGraphicFramePr>
            <p:xfrm>
              <a:off x="1619672" y="3645024"/>
              <a:ext cx="5500045" cy="14020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100009"/>
                    <a:gridCol w="1060231"/>
                    <a:gridCol w="1139787"/>
                    <a:gridCol w="1100009"/>
                    <a:gridCol w="1100009"/>
                  </a:tblGrid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Time</a:t>
                          </a:r>
                          <a:endParaRPr lang="en-GB" sz="2000" b="0" i="0" dirty="0" smtClean="0">
                            <a:latin typeface="+mn-lt"/>
                          </a:endParaRPr>
                        </a:p>
                        <a:p>
                          <a:pPr algn="ctr"/>
                          <a:r>
                            <a:rPr lang="en-GB" sz="2000" b="0" i="0" dirty="0" smtClean="0">
                              <a:latin typeface="+mn-lt"/>
                            </a:rPr>
                            <a:t>(hours)</a:t>
                          </a:r>
                          <a:endParaRPr lang="en-GB" sz="2000" b="0" i="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4023" t="-3478" r="-314943" b="-1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89840" t="-3478" r="-193048" b="-1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99448" t="-3478" r="-99448" b="-1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01667" t="-3478" b="-116522"/>
                          </a:stretch>
                        </a:blipFill>
                      </a:tcPr>
                    </a:tc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Speed</a:t>
                          </a:r>
                          <a:endParaRPr lang="en-GB" sz="2000" b="0" i="0" dirty="0" smtClean="0"/>
                        </a:p>
                        <a:p>
                          <a:pPr algn="ctr"/>
                          <a:r>
                            <a:rPr lang="en-GB" sz="2000" b="0" i="0" dirty="0" smtClean="0"/>
                            <a:t>(mph)</a:t>
                          </a:r>
                          <a:endParaRPr lang="en-GB" sz="2000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4023" t="-103478" r="-314943" b="-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89840" t="-103478" r="-193048" b="-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99448" t="-103478" r="-99448" b="-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01667" t="-103478" b="-1652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245133" y="1340767"/>
                <a:ext cx="244650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×60=60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133" y="1340767"/>
                <a:ext cx="2446504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3225516" y="2020940"/>
                <a:ext cx="244650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×30=60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516" y="2020940"/>
                <a:ext cx="2446504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3229012" y="2636912"/>
                <a:ext cx="244650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×20=60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012" y="2636912"/>
                <a:ext cx="2446504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>
          <a:xfrm>
            <a:off x="2843808" y="3694502"/>
            <a:ext cx="864096" cy="12466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3909184" y="3694502"/>
            <a:ext cx="864096" cy="12466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5004048" y="3694502"/>
            <a:ext cx="864096" cy="12466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6156176" y="3694502"/>
            <a:ext cx="864096" cy="12466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82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9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Subtitle 2"/>
              <p:cNvSpPr txBox="1">
                <a:spLocks/>
              </p:cNvSpPr>
              <p:nvPr/>
            </p:nvSpPr>
            <p:spPr bwMode="auto">
              <a:xfrm>
                <a:off x="291921" y="268340"/>
                <a:ext cx="8352928" cy="1752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9144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3716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18288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2860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7432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2004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657600" indent="0" algn="ctr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algn="l"/>
                <a:r>
                  <a:rPr lang="en-GB" kern="0" dirty="0" smtClean="0">
                    <a:solidFill>
                      <a:srgbClr val="000000"/>
                    </a:solidFill>
                  </a:rPr>
                  <a:t>Also </a:t>
                </a:r>
                <a:r>
                  <a:rPr lang="en-GB" kern="0" dirty="0">
                    <a:solidFill>
                      <a:srgbClr val="000000"/>
                    </a:solidFill>
                  </a:rPr>
                  <a:t>n</a:t>
                </a:r>
                <a:r>
                  <a:rPr lang="en-GB" kern="0" dirty="0" smtClean="0">
                    <a:solidFill>
                      <a:srgbClr val="000000"/>
                    </a:solidFill>
                  </a:rPr>
                  <a:t>otice that: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kern="0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60</m:t>
                      </m:r>
                      <m:r>
                        <a:rPr lang="en-GB" i="1" kern="0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÷</m:t>
                      </m:r>
                      <m:r>
                        <a:rPr lang="en-GB" b="0" i="1" kern="0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0.5</m:t>
                      </m:r>
                      <m:r>
                        <a:rPr lang="en-GB" i="1" kern="0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kern="0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120</m:t>
                      </m:r>
                    </m:oMath>
                  </m:oMathPara>
                </a14:m>
                <a:endParaRPr lang="en-GB" kern="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921" y="268340"/>
                <a:ext cx="8352928" cy="1752600"/>
              </a:xfrm>
              <a:prstGeom prst="rect">
                <a:avLst/>
              </a:prstGeom>
              <a:blipFill rotWithShape="1">
                <a:blip r:embed="rId3"/>
                <a:stretch>
                  <a:fillRect l="-1898" t="-451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ubtitle 2"/>
          <p:cNvSpPr txBox="1">
            <a:spLocks/>
          </p:cNvSpPr>
          <p:nvPr/>
        </p:nvSpPr>
        <p:spPr bwMode="auto">
          <a:xfrm>
            <a:off x="275800" y="3694502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5462085"/>
                  </p:ext>
                </p:extLst>
              </p:nvPr>
            </p:nvGraphicFramePr>
            <p:xfrm>
              <a:off x="1619672" y="3645024"/>
              <a:ext cx="5500045" cy="14020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100009"/>
                    <a:gridCol w="1060231"/>
                    <a:gridCol w="1139787"/>
                    <a:gridCol w="1100009"/>
                    <a:gridCol w="1100009"/>
                  </a:tblGrid>
                  <a:tr h="481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Time</a:t>
                          </a:r>
                          <a:endParaRPr lang="en-GB" sz="2000" b="0" i="0" dirty="0" smtClean="0">
                            <a:latin typeface="+mn-lt"/>
                          </a:endParaRPr>
                        </a:p>
                        <a:p>
                          <a:pPr algn="ctr"/>
                          <a:r>
                            <a:rPr lang="en-GB" sz="2000" b="0" i="0" dirty="0" smtClean="0">
                              <a:latin typeface="+mn-lt"/>
                            </a:rPr>
                            <a:t>(hours)</a:t>
                          </a:r>
                          <a:endParaRPr lang="en-GB" sz="2000" b="0" i="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0.5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Speed</a:t>
                          </a:r>
                          <a:endParaRPr lang="en-GB" sz="2000" b="0" i="0" dirty="0" smtClean="0"/>
                        </a:p>
                        <a:p>
                          <a:pPr algn="ctr"/>
                          <a:r>
                            <a:rPr lang="en-GB" sz="2000" b="0" i="0" dirty="0" smtClean="0"/>
                            <a:t>(mph)</a:t>
                          </a:r>
                          <a:endParaRPr lang="en-GB" sz="2000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120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60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5462085"/>
                  </p:ext>
                </p:extLst>
              </p:nvPr>
            </p:nvGraphicFramePr>
            <p:xfrm>
              <a:off x="1619672" y="3645024"/>
              <a:ext cx="5500045" cy="14020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100009"/>
                    <a:gridCol w="1060231"/>
                    <a:gridCol w="1139787"/>
                    <a:gridCol w="1100009"/>
                    <a:gridCol w="1100009"/>
                  </a:tblGrid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Time</a:t>
                          </a:r>
                          <a:endParaRPr lang="en-GB" sz="2000" b="0" i="0" dirty="0" smtClean="0">
                            <a:latin typeface="+mn-lt"/>
                          </a:endParaRPr>
                        </a:p>
                        <a:p>
                          <a:pPr algn="ctr"/>
                          <a:r>
                            <a:rPr lang="en-GB" sz="2000" b="0" i="0" dirty="0" smtClean="0">
                              <a:latin typeface="+mn-lt"/>
                            </a:rPr>
                            <a:t>(hours)</a:t>
                          </a:r>
                          <a:endParaRPr lang="en-GB" sz="2000" b="0" i="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4023" t="-3478" r="-314943" b="-1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89840" t="-3478" r="-193048" b="-1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99448" t="-3478" r="-99448" b="-1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01667" t="-3478" b="-116522"/>
                          </a:stretch>
                        </a:blipFill>
                      </a:tcPr>
                    </a:tc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Speed</a:t>
                          </a:r>
                          <a:endParaRPr lang="en-GB" sz="2000" b="0" i="0" dirty="0" smtClean="0"/>
                        </a:p>
                        <a:p>
                          <a:pPr algn="ctr"/>
                          <a:r>
                            <a:rPr lang="en-GB" sz="2000" b="0" i="0" dirty="0" smtClean="0"/>
                            <a:t>(mph)</a:t>
                          </a:r>
                          <a:endParaRPr lang="en-GB" sz="2000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4023" t="-103478" r="-314943" b="-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89840" t="-103478" r="-193048" b="-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99448" t="-103478" r="-99448" b="-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01667" t="-103478" b="-1652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131840" y="1331298"/>
                <a:ext cx="245932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60</m:t>
                      </m:r>
                      <m:r>
                        <a:rPr lang="en-GB" sz="3200" i="1" kern="0" dirty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÷</m:t>
                      </m:r>
                      <m:r>
                        <a:rPr lang="en-GB" sz="3200" b="0" i="1" kern="0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=60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1331298"/>
                <a:ext cx="2459327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145436" y="1916073"/>
                <a:ext cx="245932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60</m:t>
                      </m:r>
                      <m:r>
                        <a:rPr lang="en-GB" sz="3200" i="1" kern="0" dirty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÷</m:t>
                      </m:r>
                      <m:r>
                        <a:rPr lang="en-GB" sz="3200" b="0" i="1" kern="0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5436" y="1916073"/>
                <a:ext cx="2459328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145437" y="2564904"/>
                <a:ext cx="245932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60</m:t>
                      </m:r>
                      <m:r>
                        <a:rPr lang="en-GB" sz="3200" i="1" kern="0" dirty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÷</m:t>
                      </m:r>
                      <m:r>
                        <a:rPr lang="en-GB" sz="3200" b="0" i="1" kern="0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20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5437" y="2564904"/>
                <a:ext cx="2459328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616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 bwMode="auto">
          <a:xfrm>
            <a:off x="275800" y="3694502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2545617"/>
                  </p:ext>
                </p:extLst>
              </p:nvPr>
            </p:nvGraphicFramePr>
            <p:xfrm>
              <a:off x="1619672" y="2708920"/>
              <a:ext cx="5500045" cy="14020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100009"/>
                    <a:gridCol w="1060231"/>
                    <a:gridCol w="1139787"/>
                    <a:gridCol w="1100009"/>
                    <a:gridCol w="1100009"/>
                  </a:tblGrid>
                  <a:tr h="481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Time</a:t>
                          </a:r>
                          <a:endParaRPr lang="en-GB" sz="2000" b="0" i="0" dirty="0" smtClean="0">
                            <a:latin typeface="+mn-lt"/>
                          </a:endParaRPr>
                        </a:p>
                        <a:p>
                          <a:pPr algn="ctr"/>
                          <a:r>
                            <a:rPr lang="en-GB" sz="2000" b="0" i="0" dirty="0" smtClean="0">
                              <a:latin typeface="+mn-lt"/>
                            </a:rPr>
                            <a:t>(hours)</a:t>
                          </a:r>
                          <a:endParaRPr lang="en-GB" sz="2000" b="0" i="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0.5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Speed</a:t>
                          </a:r>
                          <a:endParaRPr lang="en-GB" sz="2000" b="0" i="0" dirty="0" smtClean="0"/>
                        </a:p>
                        <a:p>
                          <a:pPr algn="ctr"/>
                          <a:r>
                            <a:rPr lang="en-GB" sz="2000" b="0" i="0" dirty="0" smtClean="0"/>
                            <a:t>(mph)</a:t>
                          </a:r>
                          <a:endParaRPr lang="en-GB" sz="2000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120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60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8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2545617"/>
                  </p:ext>
                </p:extLst>
              </p:nvPr>
            </p:nvGraphicFramePr>
            <p:xfrm>
              <a:off x="1619672" y="2708920"/>
              <a:ext cx="5500045" cy="14020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100009"/>
                    <a:gridCol w="1060231"/>
                    <a:gridCol w="1139787"/>
                    <a:gridCol w="1100009"/>
                    <a:gridCol w="1100009"/>
                  </a:tblGrid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Time</a:t>
                          </a:r>
                          <a:endParaRPr lang="en-GB" sz="2000" b="0" i="0" dirty="0" smtClean="0">
                            <a:latin typeface="+mn-lt"/>
                          </a:endParaRPr>
                        </a:p>
                        <a:p>
                          <a:pPr algn="ctr"/>
                          <a:r>
                            <a:rPr lang="en-GB" sz="2000" b="0" i="0" dirty="0" smtClean="0">
                              <a:latin typeface="+mn-lt"/>
                            </a:rPr>
                            <a:t>(hours)</a:t>
                          </a:r>
                          <a:endParaRPr lang="en-GB" sz="2000" b="0" i="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4023" t="-3478" r="-314943" b="-1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89840" t="-3478" r="-193048" b="-1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48" t="-3478" r="-99448" b="-1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667" t="-3478" b="-116522"/>
                          </a:stretch>
                        </a:blipFill>
                      </a:tcPr>
                    </a:tc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i="0" dirty="0" smtClean="0">
                              <a:latin typeface="+mj-lt"/>
                            </a:rPr>
                            <a:t>Speed</a:t>
                          </a:r>
                          <a:endParaRPr lang="en-GB" sz="2000" b="0" i="0" dirty="0" smtClean="0"/>
                        </a:p>
                        <a:p>
                          <a:pPr algn="ctr"/>
                          <a:r>
                            <a:rPr lang="en-GB" sz="2000" b="0" i="0" dirty="0" smtClean="0"/>
                            <a:t>(mph)</a:t>
                          </a:r>
                          <a:endParaRPr lang="en-GB" sz="2000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4023" t="-103478" r="-314943" b="-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89840" t="-103478" r="-193048" b="-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48" t="-103478" r="-99448" b="-165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667" t="-103478" b="-1652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8" name="TextBox 17"/>
          <p:cNvSpPr txBox="1"/>
          <p:nvPr/>
        </p:nvSpPr>
        <p:spPr>
          <a:xfrm>
            <a:off x="467544" y="428842"/>
            <a:ext cx="7776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What is the formula that calculates the speed (S) for any given </a:t>
            </a:r>
          </a:p>
          <a:p>
            <a:pPr algn="ctr"/>
            <a:r>
              <a:rPr lang="en-GB" sz="3200" dirty="0" smtClean="0"/>
              <a:t>time (t) for this problem? </a:t>
            </a:r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3658473" y="4725144"/>
                <a:ext cx="2011705" cy="12488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𝑺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𝟔𝟎</m:t>
                          </m:r>
                        </m:num>
                        <m:den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8473" y="4725144"/>
                <a:ext cx="2011705" cy="124880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292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 bwMode="auto">
          <a:xfrm>
            <a:off x="275800" y="299784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3432" y="439036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 Two variables are </a:t>
            </a:r>
            <a:r>
              <a:rPr lang="en-GB" sz="2400" b="1" dirty="0" smtClean="0">
                <a:solidFill>
                  <a:srgbClr val="FF0000"/>
                </a:solidFill>
              </a:rPr>
              <a:t>inversely proportional </a:t>
            </a:r>
            <a:r>
              <a:rPr lang="en-GB" sz="2400" dirty="0" smtClean="0"/>
              <a:t>if one increases at the same rate as the other decreases.  </a:t>
            </a:r>
            <a:endParaRPr lang="en-GB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1547664" y="2262045"/>
                <a:ext cx="1556708" cy="12488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∝</m:t>
                      </m:r>
                      <m:f>
                        <m:fPr>
                          <m:ctrlP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2262045"/>
                <a:ext cx="1556708" cy="124880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5375479" y="2377683"/>
                <a:ext cx="1471878" cy="1144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𝒚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𝒌</m:t>
                          </m:r>
                        </m:num>
                        <m:den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GB" sz="2000" b="1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479" y="2377683"/>
                <a:ext cx="1471878" cy="11445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84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7686361"/>
                  </p:ext>
                </p:extLst>
              </p:nvPr>
            </p:nvGraphicFramePr>
            <p:xfrm>
              <a:off x="2483768" y="1484784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10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10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7686361"/>
                  </p:ext>
                </p:extLst>
              </p:nvPr>
            </p:nvGraphicFramePr>
            <p:xfrm>
              <a:off x="2483768" y="1484784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538" r="-3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538" r="-2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t="-1538" r="-2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538" r="-1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99401" t="-1538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1538" r="-3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1538" r="-2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t="-101538" r="-2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01538" r="-1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99401" t="-101538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455261" y="166605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11560" y="428840"/>
                <a:ext cx="80648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Which table of values is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inversely proportional to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?  </a:t>
                </a:r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28840"/>
                <a:ext cx="806489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134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0620679"/>
                  </p:ext>
                </p:extLst>
              </p:nvPr>
            </p:nvGraphicFramePr>
            <p:xfrm>
              <a:off x="2483768" y="2636912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C000">
                            <a:alpha val="56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0620679"/>
                  </p:ext>
                </p:extLst>
              </p:nvPr>
            </p:nvGraphicFramePr>
            <p:xfrm>
              <a:off x="2483768" y="2636912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538" r="-3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1538" r="-2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1205" t="-1538" r="-2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99401" t="-1538" r="-1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99401" t="-1538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01538" r="-3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101538" r="-2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1205" t="-101538" r="-2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99401" t="-101538" r="-1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99401" t="-101538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2291262"/>
                  </p:ext>
                </p:extLst>
              </p:nvPr>
            </p:nvGraphicFramePr>
            <p:xfrm>
              <a:off x="2483768" y="3861048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smtClean="0"/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92D050">
                            <a:alpha val="62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2291262"/>
                  </p:ext>
                </p:extLst>
              </p:nvPr>
            </p:nvGraphicFramePr>
            <p:xfrm>
              <a:off x="2483768" y="3861048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r="-3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r="-2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1205" r="-2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99401" r="-1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399401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0000" r="-3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100000" r="-2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1205" t="-100000" r="-2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99401" t="-100000" r="-1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399401" t="-100000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49443289"/>
                  </p:ext>
                </p:extLst>
              </p:nvPr>
            </p:nvGraphicFramePr>
            <p:xfrm>
              <a:off x="2483768" y="5013176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49443289"/>
                  </p:ext>
                </p:extLst>
              </p:nvPr>
            </p:nvGraphicFramePr>
            <p:xfrm>
              <a:off x="2483768" y="5013176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r="-3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100000" r="-2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201205" r="-2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299401" r="-100000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399401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t="-100000" r="-3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100000" t="-100000" r="-2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201205" t="-100000" r="-2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299401" t="-100000" r="-100000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399401" t="-100000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TextBox 1"/>
          <p:cNvSpPr txBox="1"/>
          <p:nvPr/>
        </p:nvSpPr>
        <p:spPr>
          <a:xfrm>
            <a:off x="1043608" y="1484784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A</a:t>
            </a:r>
            <a:endParaRPr lang="en-GB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1043608" y="2708920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B</a:t>
            </a:r>
            <a:endParaRPr lang="en-GB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1038462" y="393305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C</a:t>
            </a:r>
            <a:endParaRPr lang="en-GB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1043608" y="509416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D</a:t>
            </a:r>
            <a:endParaRPr lang="en-GB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611560" y="6093296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How do you know? 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899592" y="4846630"/>
            <a:ext cx="864096" cy="12466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018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 bwMode="auto">
          <a:xfrm>
            <a:off x="172662" y="320907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11560" y="428840"/>
                <a:ext cx="7776864" cy="887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∝</m:t>
                    </m:r>
                    <m:f>
                      <m:fPr>
                        <m:ctrlPr>
                          <a:rPr lang="en-GB" sz="36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GB" sz="36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3600" dirty="0" smtClean="0">
                    <a:solidFill>
                      <a:srgbClr val="00000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∴</m:t>
                    </m:r>
                    <m:r>
                      <a:rPr lang="en-GB" sz="3600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  </m:t>
                    </m:r>
                    <m:r>
                      <a:rPr lang="en-GB" sz="3600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en-GB" sz="3600" b="0" i="1" dirty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sz="3600" b="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3600" b="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𝑘</m:t>
                        </m:r>
                      </m:num>
                      <m:den>
                        <m:r>
                          <a:rPr lang="en-GB" sz="3600" b="0" i="1" dirty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28840"/>
                <a:ext cx="7776864" cy="88729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971600" y="2073507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D</a:t>
            </a:r>
            <a:endParaRPr lang="en-GB" sz="36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5652120" y="4153450"/>
                <a:ext cx="1858586" cy="1248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GB" sz="40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0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sz="40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4153450"/>
                <a:ext cx="1858586" cy="124880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120304"/>
                  </p:ext>
                </p:extLst>
              </p:nvPr>
            </p:nvGraphicFramePr>
            <p:xfrm>
              <a:off x="1959992" y="2063894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00B0F0">
                            <a:alpha val="5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120304"/>
                  </p:ext>
                </p:extLst>
              </p:nvPr>
            </p:nvGraphicFramePr>
            <p:xfrm>
              <a:off x="1959992" y="2063894"/>
              <a:ext cx="5080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99" t="-1538" r="-398802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1205" t="-1538" r="-301205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000" t="-1538" r="-1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1807" t="-1538" r="-100602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99401" t="-1538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99" t="-101538" r="-398802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1205" t="-101538" r="-301205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000" t="-101538" r="-1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1807" t="-101538" r="-100602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99401" t="-101538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364002" y="4005064"/>
                <a:ext cx="15175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×12=12</m:t>
                      </m:r>
                    </m:oMath>
                  </m:oMathPara>
                </a14:m>
                <a:endParaRPr lang="en-GB" b="0" dirty="0" smtClean="0">
                  <a:ea typeface="Cambria Math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4002" y="4005064"/>
                <a:ext cx="1517531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1331640" y="4626816"/>
                <a:ext cx="15175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×6=12</m:t>
                      </m:r>
                    </m:oMath>
                  </m:oMathPara>
                </a14:m>
                <a:endParaRPr lang="en-GB" b="0" dirty="0" smtClean="0">
                  <a:ea typeface="Cambria Math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4626816"/>
                <a:ext cx="1517531" cy="64633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1344411" y="5261541"/>
                <a:ext cx="15175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×3=12</m:t>
                      </m:r>
                    </m:oMath>
                  </m:oMathPara>
                </a14:m>
                <a:endParaRPr lang="en-GB" b="0" dirty="0" smtClean="0">
                  <a:ea typeface="Cambria Math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411" y="5261541"/>
                <a:ext cx="1517531" cy="64633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1339094" y="5833571"/>
                <a:ext cx="15175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6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×2=12</m:t>
                      </m:r>
                    </m:oMath>
                  </m:oMathPara>
                </a14:m>
                <a:endParaRPr lang="en-GB" b="0" dirty="0" smtClean="0">
                  <a:ea typeface="Cambria Math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9094" y="5833571"/>
                <a:ext cx="1517531" cy="64633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364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3921153"/>
                  </p:ext>
                </p:extLst>
              </p:nvPr>
            </p:nvGraphicFramePr>
            <p:xfrm>
              <a:off x="2195736" y="1751313"/>
              <a:ext cx="4064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3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3921153"/>
                  </p:ext>
                </p:extLst>
              </p:nvPr>
            </p:nvGraphicFramePr>
            <p:xfrm>
              <a:off x="2195736" y="1751313"/>
              <a:ext cx="4064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r="-2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r="-1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r="-100602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0000" r="-2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0000" r="-1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t="-100000" r="-100602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00000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172662" y="320907"/>
            <a:ext cx="8352928" cy="123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599518" y="188640"/>
                <a:ext cx="7776864" cy="1129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∝</m:t>
                      </m:r>
                      <m:f>
                        <m:fPr>
                          <m:ctrlP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518" y="188640"/>
                <a:ext cx="7776864" cy="112947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1194520" y="3212976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What are the missing values? </a:t>
            </a:r>
            <a:endParaRPr lang="en-GB" sz="36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3375056" y="5229200"/>
                <a:ext cx="1858586" cy="1248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GB" sz="40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0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24</m:t>
                          </m:r>
                        </m:num>
                        <m:den>
                          <m:r>
                            <a:rPr lang="en-GB" sz="40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056" y="5229200"/>
                <a:ext cx="1858586" cy="124880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57659" y="4221088"/>
                <a:ext cx="7776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 smtClean="0">
                    <a:solidFill>
                      <a:srgbClr val="000000"/>
                    </a:solidFill>
                  </a:rPr>
                  <a:t>Write an equation for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3600" dirty="0" smtClean="0">
                    <a:solidFill>
                      <a:srgbClr val="000000"/>
                    </a:solidFill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659" y="4221088"/>
                <a:ext cx="7776864" cy="646331"/>
              </a:xfrm>
              <a:prstGeom prst="rect">
                <a:avLst/>
              </a:prstGeom>
              <a:blipFill rotWithShape="1">
                <a:blip r:embed="rId6"/>
                <a:stretch>
                  <a:fillRect l="-2351" t="-14151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5426967" y="1806596"/>
                <a:ext cx="648072" cy="2876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6967" y="1806596"/>
                <a:ext cx="648072" cy="287683"/>
              </a:xfrm>
              <a:prstGeom prst="rect">
                <a:avLst/>
              </a:prstGeom>
              <a:blipFill rotWithShape="1">
                <a:blip r:embed="rId7"/>
                <a:stretch>
                  <a:fillRect b="-19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4429221" y="2205213"/>
                <a:ext cx="648072" cy="2876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221" y="2205213"/>
                <a:ext cx="648072" cy="287683"/>
              </a:xfrm>
              <a:prstGeom prst="rect">
                <a:avLst/>
              </a:prstGeom>
              <a:blipFill rotWithShape="1">
                <a:blip r:embed="rId8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965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  <p:bldP spid="10" grpId="0"/>
      <p:bldP spid="6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8852161"/>
                  </p:ext>
                </p:extLst>
              </p:nvPr>
            </p:nvGraphicFramePr>
            <p:xfrm>
              <a:off x="2500571" y="1916832"/>
              <a:ext cx="4064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8852161"/>
                  </p:ext>
                </p:extLst>
              </p:nvPr>
            </p:nvGraphicFramePr>
            <p:xfrm>
              <a:off x="2500571" y="1916832"/>
              <a:ext cx="4064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r="-2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r="-1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r="-100602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0000" r="-2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0000" r="-1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t="-100000" r="-100602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00000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172662" y="320907"/>
            <a:ext cx="8352928" cy="123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72662" y="188640"/>
                <a:ext cx="8719818" cy="1166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∝</m:t>
                      </m:r>
                      <m:f>
                        <m:fPr>
                          <m:ctrlPr>
                            <a:rPr lang="en-GB" sz="360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6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360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3600" b="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600" b="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662" y="188640"/>
                <a:ext cx="8719818" cy="116673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44139" y="3356992"/>
                <a:ext cx="7776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𝑘</m:t>
                    </m:r>
                  </m:oMath>
                </a14:m>
                <a:r>
                  <a:rPr lang="en-GB" sz="3600" dirty="0" smtClean="0">
                    <a:solidFill>
                      <a:srgbClr val="000000"/>
                    </a:solidFill>
                  </a:rPr>
                  <a:t>? </a:t>
                </a:r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139" y="3356992"/>
                <a:ext cx="7776864" cy="646331"/>
              </a:xfrm>
              <a:prstGeom prst="rect">
                <a:avLst/>
              </a:prstGeom>
              <a:blipFill rotWithShape="1">
                <a:blip r:embed="rId5"/>
                <a:stretch>
                  <a:fillRect t="-14151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965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5024288"/>
                  </p:ext>
                </p:extLst>
              </p:nvPr>
            </p:nvGraphicFramePr>
            <p:xfrm>
              <a:off x="2500571" y="1916832"/>
              <a:ext cx="4064000" cy="119564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0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5024288"/>
                  </p:ext>
                </p:extLst>
              </p:nvPr>
            </p:nvGraphicFramePr>
            <p:xfrm>
              <a:off x="2500571" y="1916832"/>
              <a:ext cx="4064000" cy="119564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r="-299401" b="-2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r="-199401" b="-2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r="-100602" b="-2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b="-215385"/>
                          </a:stretch>
                        </a:blipFill>
                      </a:tcPr>
                    </a:tc>
                  </a:tr>
                  <a:tr h="4031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97015" r="-299401" b="-1089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97015" r="-199401" b="-1089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t="-97015" r="-100602" b="-1089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97015" b="-108955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203077" r="-2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203077" r="-1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205" t="-203077" r="-100602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203077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172662" y="320907"/>
            <a:ext cx="8352928" cy="123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72662" y="188640"/>
                <a:ext cx="8719818" cy="1166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360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6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𝑘</m:t>
                          </m:r>
                        </m:num>
                        <m:den>
                          <m:sSup>
                            <m:sSupPr>
                              <m:ctrlPr>
                                <a:rPr lang="en-GB" sz="360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360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60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662" y="188640"/>
                <a:ext cx="8719818" cy="116673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71331" y="3573016"/>
                <a:ext cx="7776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𝑘</m:t>
                    </m:r>
                  </m:oMath>
                </a14:m>
                <a:r>
                  <a:rPr lang="en-GB" sz="3600" dirty="0" smtClean="0">
                    <a:solidFill>
                      <a:srgbClr val="000000"/>
                    </a:solidFill>
                  </a:rPr>
                  <a:t>? </a:t>
                </a:r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1" y="3573016"/>
                <a:ext cx="7776864" cy="646331"/>
              </a:xfrm>
              <a:prstGeom prst="rect">
                <a:avLst/>
              </a:prstGeom>
              <a:blipFill rotWithShape="1">
                <a:blip r:embed="rId5"/>
                <a:stretch>
                  <a:fillRect t="-14151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547664" y="4651395"/>
                <a:ext cx="12025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×4=4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4651395"/>
                <a:ext cx="1202573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547663" y="5136449"/>
                <a:ext cx="12025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×1=4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3" y="5136449"/>
                <a:ext cx="1202573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1475656" y="5637423"/>
                <a:ext cx="16353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16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×0.25=4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5637423"/>
                <a:ext cx="1635384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>
          <a:xfrm>
            <a:off x="3731308" y="2365875"/>
            <a:ext cx="648072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4716016" y="2365875"/>
            <a:ext cx="648072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5724128" y="2348590"/>
            <a:ext cx="720080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379380" y="4737750"/>
                <a:ext cx="4503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𝑘</m:t>
                      </m:r>
                      <m:r>
                        <a:rPr lang="en-GB" sz="3600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9380" y="4737750"/>
                <a:ext cx="4503000" cy="64633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248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2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1064124"/>
                  </p:ext>
                </p:extLst>
              </p:nvPr>
            </p:nvGraphicFramePr>
            <p:xfrm>
              <a:off x="3008571" y="2348880"/>
              <a:ext cx="3048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𝟏𝟐𝟓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1064124"/>
                  </p:ext>
                </p:extLst>
              </p:nvPr>
            </p:nvGraphicFramePr>
            <p:xfrm>
              <a:off x="3008571" y="2348880"/>
              <a:ext cx="3048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99" r="-199401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205" r="-100602" b="-1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000" b="-112308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99" t="-100000" r="-1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205" t="-100000" r="-100602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000" t="-100000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172662" y="320907"/>
            <a:ext cx="8352928" cy="123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72662" y="188640"/>
                <a:ext cx="8719818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 smtClean="0">
                    <a:solidFill>
                      <a:srgbClr val="000000"/>
                    </a:solidFill>
                  </a:rPr>
                  <a:t>is 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inversely proportional </a:t>
                </a:r>
                <a:r>
                  <a:rPr lang="en-GB" sz="2800" dirty="0" smtClean="0">
                    <a:solidFill>
                      <a:srgbClr val="000000"/>
                    </a:solidFill>
                  </a:rPr>
                  <a:t>to the </a:t>
                </a:r>
                <a:r>
                  <a:rPr lang="en-GB" sz="2800" b="1" dirty="0" smtClean="0">
                    <a:solidFill>
                      <a:srgbClr val="000000"/>
                    </a:solidFill>
                  </a:rPr>
                  <a:t>cube root </a:t>
                </a:r>
                <a:r>
                  <a:rPr lang="en-GB" sz="2800" dirty="0" smtClean="0">
                    <a:solidFill>
                      <a:srgbClr val="000000"/>
                    </a:solidFill>
                  </a:rPr>
                  <a:t>of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3200" dirty="0" smtClean="0">
                    <a:solidFill>
                      <a:srgbClr val="000000"/>
                    </a:solidFill>
                  </a:rPr>
                  <a:t>Write an equation for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662" y="188640"/>
                <a:ext cx="8719818" cy="1508105"/>
              </a:xfrm>
              <a:prstGeom prst="rect">
                <a:avLst/>
              </a:prstGeom>
              <a:blipFill rotWithShape="1">
                <a:blip r:embed="rId4"/>
                <a:stretch>
                  <a:fillRect t="-4049" b="-125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226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6226469"/>
                  </p:ext>
                </p:extLst>
              </p:nvPr>
            </p:nvGraphicFramePr>
            <p:xfrm>
              <a:off x="3008571" y="2348880"/>
              <a:ext cx="3048000" cy="1196213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𝟏𝟐𝟓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ctrlPr>
                                      <a:rPr lang="en-GB" sz="2000" b="1" i="1" smtClean="0">
                                        <a:latin typeface="Cambria Math"/>
                                      </a:rPr>
                                    </m:ctrlPr>
                                  </m:radPr>
                                  <m:deg>
                                    <m:r>
                                      <m:rPr>
                                        <m:brk m:alnAt="7"/>
                                      </m:rPr>
                                      <a:rPr lang="en-GB" sz="2000" b="1" i="1" smtClean="0">
                                        <a:latin typeface="Cambria Math"/>
                                      </a:rPr>
                                      <m:t>𝟑</m:t>
                                    </m:r>
                                  </m:deg>
                                  <m:e>
                                    <m:r>
                                      <a:rPr lang="en-GB" sz="20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6226469"/>
                  </p:ext>
                </p:extLst>
              </p:nvPr>
            </p:nvGraphicFramePr>
            <p:xfrm>
              <a:off x="3008571" y="2348880"/>
              <a:ext cx="3048000" cy="1196213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1016000"/>
                    <a:gridCol w="1016000"/>
                    <a:gridCol w="1016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99" r="-199401" b="-2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205" r="-100602" b="-2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000" b="-215385"/>
                          </a:stretch>
                        </a:blipFill>
                      </a:tcPr>
                    </a:tc>
                  </a:tr>
                  <a:tr h="4037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99" t="-97015" r="-199401" b="-1089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205" t="-97015" r="-100602" b="-1089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000" t="-97015" b="-108955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99" t="-203077" r="-199401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205" t="-203077" r="-100602" b="-1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000" t="-203077" b="-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172662" y="320907"/>
            <a:ext cx="8352928" cy="123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72662" y="188640"/>
                <a:ext cx="8719818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 smtClean="0">
                    <a:solidFill>
                      <a:srgbClr val="000000"/>
                    </a:solidFill>
                  </a:rPr>
                  <a:t>is 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inversely proportional </a:t>
                </a:r>
                <a:r>
                  <a:rPr lang="en-GB" sz="2800" dirty="0" smtClean="0">
                    <a:solidFill>
                      <a:srgbClr val="000000"/>
                    </a:solidFill>
                  </a:rPr>
                  <a:t>to the </a:t>
                </a:r>
                <a:r>
                  <a:rPr lang="en-GB" sz="2800" b="1" dirty="0" smtClean="0">
                    <a:solidFill>
                      <a:srgbClr val="000000"/>
                    </a:solidFill>
                  </a:rPr>
                  <a:t>cube root </a:t>
                </a:r>
                <a:r>
                  <a:rPr lang="en-GB" sz="2800" dirty="0" smtClean="0">
                    <a:solidFill>
                      <a:srgbClr val="000000"/>
                    </a:solidFill>
                  </a:rPr>
                  <a:t>of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3200" dirty="0" smtClean="0">
                    <a:solidFill>
                      <a:srgbClr val="000000"/>
                    </a:solidFill>
                  </a:rPr>
                  <a:t>Write an equation for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662" y="188640"/>
                <a:ext cx="8719818" cy="1508105"/>
              </a:xfrm>
              <a:prstGeom prst="rect">
                <a:avLst/>
              </a:prstGeom>
              <a:blipFill rotWithShape="1">
                <a:blip r:embed="rId4"/>
                <a:stretch>
                  <a:fillRect t="-4049" b="-125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563888" y="3877305"/>
                <a:ext cx="14590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×15=30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3877305"/>
                <a:ext cx="145905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139671" y="3883365"/>
                <a:ext cx="133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5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×6=30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9671" y="3883365"/>
                <a:ext cx="1330814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608" y="2780928"/>
            <a:ext cx="6699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780928"/>
            <a:ext cx="6699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65525" y="4653136"/>
                <a:ext cx="8719818" cy="1236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360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6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30</m:t>
                          </m:r>
                        </m:num>
                        <m:den>
                          <m:rad>
                            <m:radPr>
                              <m:ctrlPr>
                                <a:rPr lang="en-GB" sz="360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GB" sz="3600" b="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deg>
                            <m:e>
                              <m:r>
                                <a:rPr lang="en-GB" sz="3600" b="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525" y="4653136"/>
                <a:ext cx="8719818" cy="123668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236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0546258"/>
                  </p:ext>
                </p:extLst>
              </p:nvPr>
            </p:nvGraphicFramePr>
            <p:xfrm>
              <a:off x="607531" y="3284984"/>
              <a:ext cx="228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762000"/>
                    <a:gridCol w="762000"/>
                    <a:gridCol w="762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/>
                            <a:t>?</a:t>
                          </a:r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0546258"/>
                  </p:ext>
                </p:extLst>
              </p:nvPr>
            </p:nvGraphicFramePr>
            <p:xfrm>
              <a:off x="607531" y="3284984"/>
              <a:ext cx="2286000" cy="79248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762000"/>
                    <a:gridCol w="762000"/>
                    <a:gridCol w="7620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538" r="-200000" b="-1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800" t="-1538" r="-100000" b="-1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800" t="-1538" b="-129231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01538" r="-200000" b="-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800" t="-101538" r="-100000" b="-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/>
                            <a:t>?</a:t>
                          </a:r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Subtitle 2"/>
          <p:cNvSpPr txBox="1">
            <a:spLocks/>
          </p:cNvSpPr>
          <p:nvPr/>
        </p:nvSpPr>
        <p:spPr bwMode="auto">
          <a:xfrm>
            <a:off x="476527" y="299784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b="1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07531" y="232828"/>
                <a:ext cx="7776864" cy="2339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is 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inversely 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proportional to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=4</m:t>
                    </m:r>
                  </m:oMath>
                </a14:m>
                <a:r>
                  <a:rPr lang="en-GB" sz="2400" b="0" dirty="0" smtClean="0">
                    <a:solidFill>
                      <a:srgbClr val="00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24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= 2 </m:t>
                    </m:r>
                  </m:oMath>
                </a14:m>
                <a:endParaRPr lang="en-GB" sz="2400" b="0" dirty="0" smtClean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Work out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=</m:t>
                    </m:r>
                    <m:r>
                      <a:rPr lang="en-GB" sz="24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10</m:t>
                    </m:r>
                  </m:oMath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 </a:t>
                </a:r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531" y="232828"/>
                <a:ext cx="7776864" cy="2339936"/>
              </a:xfrm>
              <a:prstGeom prst="rect">
                <a:avLst/>
              </a:prstGeom>
              <a:blipFill rotWithShape="1">
                <a:blip r:embed="rId4"/>
                <a:stretch>
                  <a:fillRect l="-1255" t="-18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07531" y="2639720"/>
            <a:ext cx="330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 table of values can help…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350190"/>
                  </p:ext>
                </p:extLst>
              </p:nvPr>
            </p:nvGraphicFramePr>
            <p:xfrm>
              <a:off x="615393" y="4369977"/>
              <a:ext cx="2286000" cy="119564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762000"/>
                    <a:gridCol w="780256"/>
                    <a:gridCol w="743744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/>
                                  <m:t>𝒙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000" b="1" i="1" smtClean="0"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64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/>
                                  </a:rPr>
                                  <m:t>1000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FFF00">
                            <a:alpha val="47000"/>
                          </a:srgb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/>
                                  <m:t>𝒚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/>
                            <a:t>?</a:t>
                          </a:r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350190"/>
                  </p:ext>
                </p:extLst>
              </p:nvPr>
            </p:nvGraphicFramePr>
            <p:xfrm>
              <a:off x="615393" y="4369977"/>
              <a:ext cx="2286000" cy="1195642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762000"/>
                    <a:gridCol w="780256"/>
                    <a:gridCol w="743744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00" t="-1538" r="-200000" b="-23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8438" t="-1538" r="-95313" b="-23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8197" t="-1538" b="-230769"/>
                          </a:stretch>
                        </a:blipFill>
                      </a:tcPr>
                    </a:tc>
                  </a:tr>
                  <a:tr h="4031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00" t="-100000" r="-200000" b="-12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8438" t="-100000" r="-95313" b="-12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8197" t="-100000" b="-127273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00" t="-203077" r="-200000" b="-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8438" t="-203077" r="-95313" b="-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/>
                            <a:t>?</a:t>
                          </a:r>
                          <a:endParaRPr lang="en-GB" sz="2000" b="0" dirty="0"/>
                        </a:p>
                      </a:txBody>
                      <a:tcPr>
                        <a:solidFill>
                          <a:srgbClr val="F808CA">
                            <a:alpha val="47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430" y="4847400"/>
            <a:ext cx="6699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1070121" y="5773075"/>
                <a:ext cx="15872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64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×2=128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21" y="5773075"/>
                <a:ext cx="1587294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932040" y="3026623"/>
                <a:ext cx="3110331" cy="786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128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3026623"/>
                <a:ext cx="3110331" cy="78624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4555586" y="2639720"/>
            <a:ext cx="330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equation is: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4932039" y="4061159"/>
                <a:ext cx="3110331" cy="786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128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b="0" i="1" dirty="0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39" y="4061159"/>
                <a:ext cx="3110331" cy="78624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5072930" y="5194733"/>
                <a:ext cx="31103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24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GB" sz="2400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.128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2930" y="5194733"/>
                <a:ext cx="3110331" cy="461665"/>
              </a:xfrm>
              <a:prstGeom prst="rect">
                <a:avLst/>
              </a:prstGeom>
              <a:blipFill rotWithShape="1">
                <a:blip r:embed="rId10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887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Independent Practice</a:t>
            </a:r>
            <a:endParaRPr lang="en-GB" b="1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7447986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09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66675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45024"/>
            <a:ext cx="5400600" cy="254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91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Mark your work </a:t>
            </a:r>
            <a:endParaRPr lang="en-GB" b="1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6828267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05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334</TotalTime>
  <Words>680</Words>
  <Application>Microsoft Office PowerPoint</Application>
  <PresentationFormat>On-screen Show (4:3)</PresentationFormat>
  <Paragraphs>271</Paragraphs>
  <Slides>17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Independent Practice</vt:lpstr>
      <vt:lpstr>PowerPoint Presentation</vt:lpstr>
      <vt:lpstr>Mark your work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32</cp:revision>
  <cp:lastPrinted>2018-09-28T11:31:58Z</cp:lastPrinted>
  <dcterms:created xsi:type="dcterms:W3CDTF">2018-09-28T10:39:11Z</dcterms:created>
  <dcterms:modified xsi:type="dcterms:W3CDTF">2019-05-22T14:03:39Z</dcterms:modified>
</cp:coreProperties>
</file>