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40"/>
  </p:notesMasterIdLst>
  <p:handoutMasterIdLst>
    <p:handoutMasterId r:id="rId41"/>
  </p:handoutMasterIdLst>
  <p:sldIdLst>
    <p:sldId id="279" r:id="rId14"/>
    <p:sldId id="280" r:id="rId15"/>
    <p:sldId id="282" r:id="rId16"/>
    <p:sldId id="281" r:id="rId17"/>
    <p:sldId id="284" r:id="rId18"/>
    <p:sldId id="285" r:id="rId19"/>
    <p:sldId id="286" r:id="rId20"/>
    <p:sldId id="287" r:id="rId21"/>
    <p:sldId id="288" r:id="rId22"/>
    <p:sldId id="283" r:id="rId23"/>
    <p:sldId id="304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0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20" Type="http://schemas.openxmlformats.org/officeDocument/2006/relationships/slide" Target="slides/slide7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F6DAD-33BC-46DE-A93F-B5C3749AE77B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E0D3B-2C4B-470A-9A90-377B2FFD47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242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EE2EF-2F85-47B5-846F-6089D0E96FE0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04D760-BEA4-492A-98E3-E3D6FC280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08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</a:t>
            </a:r>
            <a:r>
              <a:rPr lang="en-GB" baseline="0" dirty="0" smtClean="0"/>
              <a:t> students to attempt this problem before collecting in methods from the class and sharing a few examples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166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</a:t>
            </a:r>
            <a:r>
              <a:rPr lang="en-GB" baseline="0" dirty="0" smtClean="0"/>
              <a:t> students to attempt this problem before collecting in methods from the class and sharing a few examples</a:t>
            </a:r>
          </a:p>
          <a:p>
            <a:r>
              <a:rPr lang="en-GB" baseline="0" dirty="0" smtClean="0"/>
              <a:t>Linking concept to prior learning from Autumn 1 Year 8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166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Give</a:t>
            </a:r>
            <a:r>
              <a:rPr lang="en-GB" baseline="0" dirty="0" smtClean="0"/>
              <a:t> students 2/3 minutes and then bring class together and share other relationships from the class on the board.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Give</a:t>
            </a:r>
            <a:r>
              <a:rPr lang="en-GB" baseline="0" dirty="0" smtClean="0"/>
              <a:t> students 2/3 minutes and then bring class together and share other relationships from the class on the board.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</a:t>
            </a:r>
            <a:r>
              <a:rPr lang="en-GB" dirty="0" err="1" smtClean="0"/>
              <a:t>MathsPad</a:t>
            </a:r>
            <a:r>
              <a:rPr lang="en-GB" baseline="0" dirty="0" smtClean="0"/>
              <a:t> worksheet – independent practice (not all classes will require this independent practice)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974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Give</a:t>
            </a:r>
            <a:r>
              <a:rPr lang="en-GB" baseline="0" dirty="0" smtClean="0"/>
              <a:t> students 2/3 minutes and then bring class together and share other relationships from the class on the board.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Mini whiteboards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Mini whiteboards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18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19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Mini Whiteboards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21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22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23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Mini Whiteboards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DirectProportionWorksheet2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9308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 – </a:t>
            </a:r>
            <a:r>
              <a:rPr lang="en-GB" baseline="0" dirty="0" err="1" smtClean="0"/>
              <a:t>MathsPad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293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352928" cy="1752600"/>
          </a:xfrm>
        </p:spPr>
        <p:txBody>
          <a:bodyPr/>
          <a:lstStyle/>
          <a:p>
            <a:pPr algn="l"/>
            <a:r>
              <a:rPr lang="en-GB" dirty="0" smtClean="0"/>
              <a:t>In a shop, yogurts are sold individually. </a:t>
            </a:r>
          </a:p>
          <a:p>
            <a:pPr algn="l"/>
            <a:endParaRPr lang="en-GB" dirty="0"/>
          </a:p>
          <a:p>
            <a:pPr algn="l"/>
            <a:r>
              <a:rPr lang="en-GB" dirty="0" smtClean="0"/>
              <a:t>The total cost of 3 yogurts is £1.65. </a:t>
            </a:r>
          </a:p>
          <a:p>
            <a:pPr algn="l"/>
            <a:endParaRPr lang="en-GB" dirty="0"/>
          </a:p>
          <a:p>
            <a:pPr algn="l"/>
            <a:r>
              <a:rPr lang="en-GB" dirty="0" smtClean="0"/>
              <a:t>How can we work out the cost of 7 yogurts?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772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352928" cy="1752600"/>
          </a:xfrm>
        </p:spPr>
        <p:txBody>
          <a:bodyPr/>
          <a:lstStyle/>
          <a:p>
            <a:r>
              <a:rPr lang="en-GB" dirty="0" smtClean="0"/>
              <a:t>To work out the cost of 7 yogurts we could work out the cost of 1 yogurt first, then use this to calculate the cost of 7 yogurts. This is called the “</a:t>
            </a:r>
            <a:r>
              <a:rPr lang="en-GB" b="1" dirty="0" smtClean="0">
                <a:solidFill>
                  <a:srgbClr val="FF0000"/>
                </a:solidFill>
              </a:rPr>
              <a:t>unitary method</a:t>
            </a:r>
            <a:r>
              <a:rPr lang="en-GB" dirty="0" smtClean="0"/>
              <a:t>”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51" y="2636912"/>
            <a:ext cx="7543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51" y="2578705"/>
            <a:ext cx="754380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45354"/>
            <a:ext cx="75438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 bwMode="auto">
          <a:xfrm>
            <a:off x="279004" y="5718939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kern="0" dirty="0" smtClean="0"/>
              <a:t>The cost is </a:t>
            </a:r>
            <a:r>
              <a:rPr lang="en-GB" b="1" kern="0" dirty="0" smtClean="0">
                <a:solidFill>
                  <a:srgbClr val="FF0000"/>
                </a:solidFill>
              </a:rPr>
              <a:t>directly proportional </a:t>
            </a:r>
            <a:r>
              <a:rPr lang="en-GB" kern="0" dirty="0" smtClean="0"/>
              <a:t>to the number of yogurts purchased. 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47162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3063261"/>
                  </p:ext>
                </p:extLst>
              </p:nvPr>
            </p:nvGraphicFramePr>
            <p:xfrm>
              <a:off x="1475656" y="2456696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latin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dirty="0" smtClean="0">
                                    <a:latin typeface="Cambria Math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48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3063261"/>
                  </p:ext>
                </p:extLst>
              </p:nvPr>
            </p:nvGraphicFramePr>
            <p:xfrm>
              <a:off x="1475656" y="2456696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r="-4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r="-40241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r="-3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r="-2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r="-1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r="-599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0000" r="-4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100000" r="-40241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100000" r="-3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00000" r="-2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100000" r="-1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100000" r="-599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Subtitle 2"/>
              <p:cNvSpPr txBox="1">
                <a:spLocks/>
              </p:cNvSpPr>
              <p:nvPr/>
            </p:nvSpPr>
            <p:spPr bwMode="auto">
              <a:xfrm>
                <a:off x="275800" y="299784"/>
                <a:ext cx="8352928" cy="1752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9144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3716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18288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2860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7432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2004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6576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r>
                  <a:rPr lang="en-GB" kern="0" dirty="0" smtClean="0">
                    <a:solidFill>
                      <a:srgbClr val="000000"/>
                    </a:solidFill>
                  </a:rPr>
                  <a:t>Here is a table of values such that</a:t>
                </a:r>
              </a:p>
              <a:p>
                <a14:m>
                  <m:oMath xmlns:m="http://schemas.openxmlformats.org/officeDocument/2006/math">
                    <m:r>
                      <a:rPr lang="en-GB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kern="0" dirty="0" smtClean="0">
                    <a:solidFill>
                      <a:srgbClr val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kern="0" dirty="0" smtClean="0">
                    <a:solidFill>
                      <a:srgbClr val="000000"/>
                    </a:solidFill>
                  </a:rPr>
                  <a:t> are </a:t>
                </a:r>
                <a:r>
                  <a:rPr lang="en-GB" b="1" kern="0" dirty="0" smtClean="0">
                    <a:solidFill>
                      <a:srgbClr val="FF0000"/>
                    </a:solidFill>
                  </a:rPr>
                  <a:t>directly proportional</a:t>
                </a:r>
                <a:endParaRPr lang="en-GB" b="1" kern="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5800" y="299784"/>
                <a:ext cx="8352928" cy="1752600"/>
              </a:xfrm>
              <a:prstGeom prst="rect">
                <a:avLst/>
              </a:prstGeom>
              <a:blipFill rotWithShape="1">
                <a:blip r:embed="rId4"/>
                <a:stretch>
                  <a:fillRect t="-451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ubtitle 2"/>
          <p:cNvSpPr txBox="1">
            <a:spLocks/>
          </p:cNvSpPr>
          <p:nvPr/>
        </p:nvSpPr>
        <p:spPr bwMode="auto">
          <a:xfrm>
            <a:off x="275800" y="3532132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p:sp>
        <p:nvSpPr>
          <p:cNvPr id="7" name="Curved Up Arrow 6"/>
          <p:cNvSpPr/>
          <p:nvPr/>
        </p:nvSpPr>
        <p:spPr>
          <a:xfrm>
            <a:off x="5004048" y="3320988"/>
            <a:ext cx="1080120" cy="360040"/>
          </a:xfrm>
          <a:prstGeom prst="curved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Curved Down Arrow 7"/>
          <p:cNvSpPr/>
          <p:nvPr/>
        </p:nvSpPr>
        <p:spPr>
          <a:xfrm>
            <a:off x="5076056" y="1988840"/>
            <a:ext cx="1008112" cy="360040"/>
          </a:xfrm>
          <a:prstGeom prst="curved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283396" y="1619508"/>
                <a:ext cx="5934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3396" y="1619508"/>
                <a:ext cx="59343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266013" y="3681028"/>
                <a:ext cx="5934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6013" y="3681028"/>
                <a:ext cx="593432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ubtitle 2"/>
          <p:cNvSpPr txBox="1">
            <a:spLocks/>
          </p:cNvSpPr>
          <p:nvPr/>
        </p:nvSpPr>
        <p:spPr bwMode="auto">
          <a:xfrm>
            <a:off x="428200" y="4509120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Which other relationships can you spot? </a:t>
            </a:r>
            <a:endParaRPr lang="en-GB" b="1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491880" y="5552862"/>
                <a:ext cx="168789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∝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5552862"/>
                <a:ext cx="1687898" cy="70788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743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09845016"/>
                  </p:ext>
                </p:extLst>
              </p:nvPr>
            </p:nvGraphicFramePr>
            <p:xfrm>
              <a:off x="1475656" y="1484784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latin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dirty="0" smtClean="0">
                                    <a:latin typeface="Cambria Math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48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09845016"/>
                  </p:ext>
                </p:extLst>
              </p:nvPr>
            </p:nvGraphicFramePr>
            <p:xfrm>
              <a:off x="1475656" y="1484784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538" r="-4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1538" r="-40241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1538" r="-3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538" r="-2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1538" r="-1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1538" r="-599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1538" r="-4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101538" r="-40241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101538" r="-3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01538" r="-2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101538" r="-1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101538" r="-599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275800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p:sp>
        <p:nvSpPr>
          <p:cNvPr id="13" name="Curved Left Arrow 12"/>
          <p:cNvSpPr/>
          <p:nvPr/>
        </p:nvSpPr>
        <p:spPr>
          <a:xfrm>
            <a:off x="7668344" y="1484784"/>
            <a:ext cx="432048" cy="792088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8110296" y="1683052"/>
                <a:ext cx="5934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0296" y="1683052"/>
                <a:ext cx="59343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67544" y="428842"/>
                <a:ext cx="7776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Notice how the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/>
                  <a:t> values are the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/>
                  <a:t> values multiplied by 3</a:t>
                </a:r>
                <a:endParaRPr lang="en-GB" sz="2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28842"/>
                <a:ext cx="777686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255" t="-9211" r="-47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848806" y="3140968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How could we write this relationship algebraically? </a:t>
            </a:r>
            <a:endParaRPr lang="en-GB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3350139" y="4077072"/>
                <a:ext cx="203158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𝑦</m:t>
                      </m:r>
                      <m:r>
                        <a:rPr lang="en-GB" sz="4400" b="0" i="1" smtClean="0">
                          <a:latin typeface="Cambria Math"/>
                        </a:rPr>
                        <m:t>=3</m:t>
                      </m:r>
                      <m:r>
                        <a:rPr lang="en-GB" sz="4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139" y="4077072"/>
                <a:ext cx="2031582" cy="76944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191461" y="5526524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This value is called the “proportionality constant”</a:t>
            </a:r>
            <a:endParaRPr lang="en-GB" dirty="0"/>
          </a:p>
        </p:txBody>
      </p:sp>
      <p:sp>
        <p:nvSpPr>
          <p:cNvPr id="19" name="Up Arrow 18"/>
          <p:cNvSpPr/>
          <p:nvPr/>
        </p:nvSpPr>
        <p:spPr>
          <a:xfrm>
            <a:off x="4474599" y="4815145"/>
            <a:ext cx="525278" cy="598711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4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7" grpId="0"/>
      <p:bldP spid="18" grpId="0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2591496"/>
                  </p:ext>
                </p:extLst>
              </p:nvPr>
            </p:nvGraphicFramePr>
            <p:xfrm>
              <a:off x="2483768" y="1484784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60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100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2591496"/>
                  </p:ext>
                </p:extLst>
              </p:nvPr>
            </p:nvGraphicFramePr>
            <p:xfrm>
              <a:off x="2483768" y="1484784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538" r="-4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1538" r="-40241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1538" r="-3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538" r="-2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1538" r="-1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1538" r="-599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1538" r="-4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101538" r="-40241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101538" r="-3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01538" r="-2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101538" r="-1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101538" r="-599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476527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428840"/>
                <a:ext cx="7776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Which table of values have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directly proportion to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?  </a:t>
                </a:r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28840"/>
                <a:ext cx="777686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176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828365"/>
                  </p:ext>
                </p:extLst>
              </p:nvPr>
            </p:nvGraphicFramePr>
            <p:xfrm>
              <a:off x="2483768" y="2636912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22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42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828365"/>
                  </p:ext>
                </p:extLst>
              </p:nvPr>
            </p:nvGraphicFramePr>
            <p:xfrm>
              <a:off x="2483768" y="2636912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538" r="-4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602" t="-1538" r="-40241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9401" t="-1538" r="-3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99401" t="-1538" r="-2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1807" t="-1538" r="-1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98802" t="-1538" r="-599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1538" r="-4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602" t="-101538" r="-40241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9401" t="-101538" r="-3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99401" t="-101538" r="-2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1807" t="-101538" r="-1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98802" t="-101538" r="-599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9144101"/>
                  </p:ext>
                </p:extLst>
              </p:nvPr>
            </p:nvGraphicFramePr>
            <p:xfrm>
              <a:off x="2483768" y="3861048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smtClean="0"/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9144101"/>
                  </p:ext>
                </p:extLst>
              </p:nvPr>
            </p:nvGraphicFramePr>
            <p:xfrm>
              <a:off x="2483768" y="3861048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r="-4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602" r="-40241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99401" r="-3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99401" r="-2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01807" r="-1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98802" r="-599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0000" r="-4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602" t="-100000" r="-40241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99401" t="-100000" r="-3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99401" t="-100000" r="-2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01807" t="-100000" r="-1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98802" t="-100000" r="-599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9984486"/>
                  </p:ext>
                </p:extLst>
              </p:nvPr>
            </p:nvGraphicFramePr>
            <p:xfrm>
              <a:off x="2483768" y="5013176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40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9984486"/>
                  </p:ext>
                </p:extLst>
              </p:nvPr>
            </p:nvGraphicFramePr>
            <p:xfrm>
              <a:off x="2483768" y="5013176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r="-4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00602" r="-40241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99401" r="-3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299401" r="-2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401807" r="-1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498802" r="-599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t="-100000" r="-4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00602" t="-100000" r="-40241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99401" t="-100000" r="-3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299401" t="-100000" r="-2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401807" t="-100000" r="-1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498802" t="-100000" r="-599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1043608" y="148478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A</a:t>
            </a:r>
            <a:endParaRPr lang="en-GB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1043608" y="270892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B</a:t>
            </a:r>
            <a:endParaRPr lang="en-GB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1038462" y="393305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C</a:t>
            </a:r>
            <a:endParaRPr lang="en-GB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1043608" y="509416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D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00018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8241898"/>
                  </p:ext>
                </p:extLst>
              </p:nvPr>
            </p:nvGraphicFramePr>
            <p:xfrm>
              <a:off x="1691680" y="1975534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60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100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8241898"/>
                  </p:ext>
                </p:extLst>
              </p:nvPr>
            </p:nvGraphicFramePr>
            <p:xfrm>
              <a:off x="1691680" y="1975534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99" r="-498802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205" r="-401807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r="-2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r="-1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2410" r="-100602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9401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99" t="-100000" r="-4988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205" t="-100000" r="-401807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t="-100000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t="-100000" r="-1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2410" t="-100000" r="-1006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9401" t="-100000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172662" y="320907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428840"/>
                <a:ext cx="7776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∝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en-GB" sz="3600" dirty="0" smtClean="0">
                    <a:solidFill>
                      <a:srgbClr val="00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∴</m:t>
                    </m:r>
                    <m:r>
                      <a:rPr lang="en-GB" sz="3600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  </m:t>
                    </m:r>
                    <m:r>
                      <a:rPr lang="en-GB" sz="3600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GB" sz="3600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GB" sz="3600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𝑘𝑥</m:t>
                    </m:r>
                  </m:oMath>
                </a14:m>
                <a:r>
                  <a:rPr lang="en-GB" sz="3600" dirty="0" smtClean="0">
                    <a:solidFill>
                      <a:srgbClr val="000000"/>
                    </a:solidFill>
                  </a:rPr>
                  <a:t>  </a:t>
                </a:r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28840"/>
                <a:ext cx="7776864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51671" y="198884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187624" y="3825215"/>
                <a:ext cx="7776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GB" sz="2400" dirty="0" smtClean="0"/>
                  <a:t> for this table of values? </a:t>
                </a:r>
                <a:endParaRPr lang="en-GB" sz="2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825215"/>
                <a:ext cx="777686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25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urved Left Arrow 12"/>
          <p:cNvSpPr/>
          <p:nvPr/>
        </p:nvSpPr>
        <p:spPr>
          <a:xfrm>
            <a:off x="7894947" y="2019902"/>
            <a:ext cx="432048" cy="792088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8326995" y="2128638"/>
                <a:ext cx="7216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6995" y="2128638"/>
                <a:ext cx="721672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3275819" y="4941168"/>
                <a:ext cx="214661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=10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 </a:t>
                </a:r>
                <a:endParaRPr lang="en-GB" sz="40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19" y="4941168"/>
                <a:ext cx="2146613" cy="70788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364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 bwMode="auto">
          <a:xfrm>
            <a:off x="172662" y="320907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428840"/>
                <a:ext cx="7776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60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36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∝</m:t>
                    </m:r>
                    <m:r>
                      <a:rPr lang="en-GB" sz="36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en-GB" sz="3600" dirty="0" smtClean="0">
                    <a:solidFill>
                      <a:srgbClr val="00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∴   </m:t>
                    </m:r>
                    <m:r>
                      <a:rPr lang="en-GB" sz="36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GB" sz="36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GB" sz="36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𝑘𝑥</m:t>
                    </m:r>
                  </m:oMath>
                </a14:m>
                <a:r>
                  <a:rPr lang="en-GB" sz="3600" dirty="0" smtClean="0">
                    <a:solidFill>
                      <a:srgbClr val="000000"/>
                    </a:solidFill>
                  </a:rPr>
                  <a:t>  </a:t>
                </a:r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28840"/>
                <a:ext cx="7776864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51671" y="198884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D</a:t>
            </a:r>
            <a:endParaRPr lang="en-GB" sz="36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187624" y="3825215"/>
                <a:ext cx="7776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𝑘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for this table of values? </a:t>
                </a:r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825215"/>
                <a:ext cx="777686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25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urved Left Arrow 12"/>
          <p:cNvSpPr/>
          <p:nvPr/>
        </p:nvSpPr>
        <p:spPr>
          <a:xfrm>
            <a:off x="7894947" y="2019902"/>
            <a:ext cx="432048" cy="792088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8326995" y="2128638"/>
                <a:ext cx="5934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6995" y="2128638"/>
                <a:ext cx="59343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8956048"/>
                  </p:ext>
                </p:extLst>
              </p:nvPr>
            </p:nvGraphicFramePr>
            <p:xfrm>
              <a:off x="1691680" y="1988840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40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8956048"/>
                  </p:ext>
                </p:extLst>
              </p:nvPr>
            </p:nvGraphicFramePr>
            <p:xfrm>
              <a:off x="1691680" y="1988840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599" r="-498802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1205" r="-401807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0000" r="-2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300000" r="-1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02410" r="-100602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99401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599" t="-100000" r="-4988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1205" t="-100000" r="-401807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0000" t="-100000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300000" t="-100000" r="-1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02410" t="-100000" r="-1006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99401" t="-100000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3275819" y="4941168"/>
                <a:ext cx="186288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=4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 </a:t>
                </a:r>
                <a:endParaRPr lang="en-GB" sz="40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19" y="4941168"/>
                <a:ext cx="1862882" cy="70788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52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1677196"/>
                  </p:ext>
                </p:extLst>
              </p:nvPr>
            </p:nvGraphicFramePr>
            <p:xfrm>
              <a:off x="2195736" y="1751313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56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1677196"/>
                  </p:ext>
                </p:extLst>
              </p:nvPr>
            </p:nvGraphicFramePr>
            <p:xfrm>
              <a:off x="2195736" y="1751313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r="-3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r="-2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r="-2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r="-1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401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0000" r="-3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0000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100000" r="-2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00000" r="-1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401" t="-100000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172662" y="320907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428840"/>
                <a:ext cx="7776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∝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28840"/>
                <a:ext cx="7776864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1194520" y="3402023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What are the missing values? 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13" name="Curved Left Arrow 12"/>
          <p:cNvSpPr/>
          <p:nvPr/>
        </p:nvSpPr>
        <p:spPr>
          <a:xfrm>
            <a:off x="7348895" y="1809169"/>
            <a:ext cx="432048" cy="792088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7780943" y="1919406"/>
                <a:ext cx="5934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7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943" y="1919406"/>
                <a:ext cx="59343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3352914" y="5445224"/>
                <a:ext cx="186288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=7</m:t>
                    </m:r>
                    <m:r>
                      <a:rPr lang="en-GB" sz="4000" i="1" dirty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914" y="5445224"/>
                <a:ext cx="1862882" cy="70788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48726" y="4371853"/>
                <a:ext cx="7776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 smtClean="0">
                    <a:solidFill>
                      <a:srgbClr val="000000"/>
                    </a:solidFill>
                  </a:rPr>
                  <a:t>Write an equation for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3600" dirty="0" smtClean="0">
                    <a:solidFill>
                      <a:srgbClr val="000000"/>
                    </a:solidFill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726" y="4371853"/>
                <a:ext cx="7776864" cy="646331"/>
              </a:xfrm>
              <a:prstGeom prst="rect">
                <a:avLst/>
              </a:prstGeom>
              <a:blipFill rotWithShape="1">
                <a:blip r:embed="rId7"/>
                <a:stretch>
                  <a:fillRect l="-2429" t="-14151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5436096" y="2205213"/>
                <a:ext cx="648072" cy="2876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21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2205213"/>
                <a:ext cx="648072" cy="287683"/>
              </a:xfrm>
              <a:prstGeom prst="rect">
                <a:avLst/>
              </a:prstGeom>
              <a:blipFill rotWithShape="1">
                <a:blip r:embed="rId8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6516216" y="1816389"/>
                <a:ext cx="648072" cy="2876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1816389"/>
                <a:ext cx="648072" cy="287683"/>
              </a:xfrm>
              <a:prstGeom prst="rect">
                <a:avLst/>
              </a:prstGeom>
              <a:blipFill rotWithShape="1">
                <a:blip r:embed="rId9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003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3" grpId="0"/>
      <p:bldP spid="10" grpId="0"/>
      <p:bldP spid="6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4436804"/>
                  </p:ext>
                </p:extLst>
              </p:nvPr>
            </p:nvGraphicFramePr>
            <p:xfrm>
              <a:off x="1691680" y="1975534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60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100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4436804"/>
                  </p:ext>
                </p:extLst>
              </p:nvPr>
            </p:nvGraphicFramePr>
            <p:xfrm>
              <a:off x="1691680" y="1975534"/>
              <a:ext cx="609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99" r="-498802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205" r="-401807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r="-2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r="-1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2410" r="-100602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9401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99" t="-100000" r="-4988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205" t="-100000" r="-401807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t="-100000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t="-100000" r="-1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2410" t="-100000" r="-1006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9401" t="-100000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172662" y="320907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4515" y="428840"/>
            <a:ext cx="8359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Which graph matches this table of values? 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5627" y="5157192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94" y="3543917"/>
            <a:ext cx="8145463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987824" y="516127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6056" y="5146443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C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4288" y="516127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D</a:t>
            </a:r>
            <a:endParaRPr lang="en-GB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54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Title: Direct Proportion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621982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653136"/>
            <a:ext cx="64389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72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6315075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97"/>
          <a:stretch/>
        </p:blipFill>
        <p:spPr bwMode="auto">
          <a:xfrm>
            <a:off x="119400" y="4317447"/>
            <a:ext cx="6572250" cy="1245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877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044924" y="4235996"/>
            <a:ext cx="8229600" cy="1143000"/>
          </a:xfrm>
        </p:spPr>
        <p:txBody>
          <a:bodyPr/>
          <a:lstStyle/>
          <a:p>
            <a:pPr algn="l"/>
            <a:r>
              <a:rPr lang="en-GB" dirty="0" smtClean="0"/>
              <a:t>Mark your work 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896544" cy="5035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5151951"/>
            <a:ext cx="5040560" cy="1570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399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5184576" cy="6257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01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2216527"/>
                  </p:ext>
                </p:extLst>
              </p:nvPr>
            </p:nvGraphicFramePr>
            <p:xfrm>
              <a:off x="1979712" y="1844824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latin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dirty="0" smtClean="0">
                                    <a:latin typeface="Cambria Math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2216527"/>
                  </p:ext>
                </p:extLst>
              </p:nvPr>
            </p:nvGraphicFramePr>
            <p:xfrm>
              <a:off x="1979712" y="1844824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99" t="-1538" r="-3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205" t="-1538" r="-301807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t="-1538" r="-2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1807" t="-1538" r="-1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401" t="-1538" r="-599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99" t="-101538" r="-3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205" t="-101538" r="-301807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t="-101538" r="-2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1807" t="-101538" r="-1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401" t="-101538" r="-599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Subtitle 2"/>
              <p:cNvSpPr txBox="1">
                <a:spLocks/>
              </p:cNvSpPr>
              <p:nvPr/>
            </p:nvSpPr>
            <p:spPr bwMode="auto">
              <a:xfrm>
                <a:off x="275800" y="299784"/>
                <a:ext cx="8352928" cy="1752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9144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3716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18288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2860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7432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2004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6576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r>
                  <a:rPr lang="en-GB" kern="0" dirty="0" smtClean="0">
                    <a:solidFill>
                      <a:srgbClr val="000000"/>
                    </a:solidFill>
                  </a:rPr>
                  <a:t>Here is a table of values such that</a:t>
                </a:r>
              </a:p>
              <a:p>
                <a14:m>
                  <m:oMath xmlns:m="http://schemas.openxmlformats.org/officeDocument/2006/math">
                    <m:r>
                      <a:rPr lang="en-GB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kern="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GB" kern="0" dirty="0" smtClean="0">
                    <a:solidFill>
                      <a:srgbClr val="000000"/>
                    </a:solidFill>
                  </a:rPr>
                  <a:t>is </a:t>
                </a:r>
                <a:r>
                  <a:rPr lang="en-GB" b="1" kern="0" dirty="0" smtClean="0">
                    <a:solidFill>
                      <a:srgbClr val="FF0000"/>
                    </a:solidFill>
                  </a:rPr>
                  <a:t>directly </a:t>
                </a:r>
                <a:r>
                  <a:rPr lang="en-GB" b="1" kern="0" dirty="0" smtClean="0">
                    <a:solidFill>
                      <a:srgbClr val="FF0000"/>
                    </a:solidFill>
                  </a:rPr>
                  <a:t>proportional </a:t>
                </a:r>
                <a:r>
                  <a:rPr lang="en-GB" kern="0" dirty="0" smtClean="0">
                    <a:solidFill>
                      <a:schemeClr val="tx1"/>
                    </a:solidFill>
                  </a:rPr>
                  <a:t>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kern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kern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kern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kern="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5800" y="299784"/>
                <a:ext cx="8352928" cy="1752600"/>
              </a:xfrm>
              <a:prstGeom prst="rect">
                <a:avLst/>
              </a:prstGeom>
              <a:blipFill rotWithShape="1">
                <a:blip r:embed="rId4"/>
                <a:stretch>
                  <a:fillRect t="-451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3336521"/>
                  </p:ext>
                </p:extLst>
              </p:nvPr>
            </p:nvGraphicFramePr>
            <p:xfrm>
              <a:off x="1979712" y="4245496"/>
              <a:ext cx="5080000" cy="79940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b="1" i="1" dirty="0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1" i="1" dirty="0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000" b="1" i="1" dirty="0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b="1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dirty="0" smtClean="0">
                                    <a:latin typeface="Cambria Math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3336521"/>
                  </p:ext>
                </p:extLst>
              </p:nvPr>
            </p:nvGraphicFramePr>
            <p:xfrm>
              <a:off x="1979712" y="4245496"/>
              <a:ext cx="5080000" cy="79940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4031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99" r="-399401" b="-1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1205" r="-301807" b="-1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000" r="-200000" b="-1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1807" r="-101205" b="-1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99401" r="-599" b="-108955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99" t="-103077" r="-3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1205" t="-103077" r="-301807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000" t="-103077" r="-2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1807" t="-103077" r="-1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99401" t="-103077" r="-599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Subtitle 2"/>
              <p:cNvSpPr txBox="1">
                <a:spLocks/>
              </p:cNvSpPr>
              <p:nvPr/>
            </p:nvSpPr>
            <p:spPr bwMode="auto">
              <a:xfrm>
                <a:off x="533436" y="2492896"/>
                <a:ext cx="8352928" cy="1752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9144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3716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18288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2860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7432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2004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6576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endParaRPr lang="en-GB" kern="0" dirty="0" smtClean="0">
                  <a:solidFill>
                    <a:srgbClr val="000000"/>
                  </a:solidFill>
                </a:endParaRPr>
              </a:p>
              <a:p>
                <a:r>
                  <a:rPr lang="en-GB" sz="2800" kern="0" dirty="0" smtClean="0">
                    <a:solidFill>
                      <a:srgbClr val="000000"/>
                    </a:solidFill>
                  </a:rPr>
                  <a:t>To work out the value of </a:t>
                </a:r>
                <a14:m>
                  <m:oMath xmlns:m="http://schemas.openxmlformats.org/officeDocument/2006/math">
                    <m:r>
                      <a:rPr lang="en-GB" sz="280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𝑘</m:t>
                    </m:r>
                  </m:oMath>
                </a14:m>
                <a:r>
                  <a:rPr lang="en-GB" sz="2800" kern="0" dirty="0" smtClean="0">
                    <a:solidFill>
                      <a:srgbClr val="000000"/>
                    </a:solidFill>
                  </a:rPr>
                  <a:t> we need to look for the relationship between the values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ker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i="1" ker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 ker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b="0" i="1" kern="0" smtClean="0">
                        <a:latin typeface="Cambria Math"/>
                      </a:rPr>
                      <m:t> </m:t>
                    </m:r>
                    <m:r>
                      <a:rPr lang="en-GB" sz="2800" b="0" i="1" kern="0" smtClean="0">
                        <a:latin typeface="Cambria Math"/>
                      </a:rPr>
                      <m:t>𝑎𝑛𝑑</m:t>
                    </m:r>
                    <m:r>
                      <a:rPr lang="en-GB" sz="2800" b="0" i="1" kern="0" smtClean="0">
                        <a:latin typeface="Cambria Math"/>
                      </a:rPr>
                      <m:t> </m:t>
                    </m:r>
                    <m:r>
                      <a:rPr lang="en-GB" sz="2800" b="0" i="1" kern="0" smtClean="0">
                        <a:latin typeface="Cambria Math"/>
                      </a:rPr>
                      <m:t>𝑦</m:t>
                    </m:r>
                  </m:oMath>
                </a14:m>
                <a:endParaRPr lang="en-GB" sz="2800" kern="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36" y="2492896"/>
                <a:ext cx="8352928" cy="1752600"/>
              </a:xfrm>
              <a:prstGeom prst="rect">
                <a:avLst/>
              </a:prstGeom>
              <a:blipFill rotWithShape="1">
                <a:blip r:embed="rId6"/>
                <a:stretch>
                  <a:fillRect r="-5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urved Left Arrow 14"/>
          <p:cNvSpPr/>
          <p:nvPr/>
        </p:nvSpPr>
        <p:spPr>
          <a:xfrm>
            <a:off x="7132871" y="4326875"/>
            <a:ext cx="432048" cy="792088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7564919" y="4437112"/>
                <a:ext cx="5934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4919" y="4437112"/>
                <a:ext cx="593432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3323238" y="5589530"/>
                <a:ext cx="277332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∴</m:t>
                    </m:r>
                    <m:r>
                      <a:rPr lang="en-GB" sz="4000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 </m:t>
                    </m:r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=5</m:t>
                    </m:r>
                    <m:sSup>
                      <m:sSupPr>
                        <m:ctrlPr>
                          <a:rPr lang="en-GB" sz="40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40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en-GB" sz="40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3238" y="5589530"/>
                <a:ext cx="2773323" cy="70788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476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9532622"/>
                  </p:ext>
                </p:extLst>
              </p:nvPr>
            </p:nvGraphicFramePr>
            <p:xfrm>
              <a:off x="2555776" y="2052384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9532622"/>
                  </p:ext>
                </p:extLst>
              </p:nvPr>
            </p:nvGraphicFramePr>
            <p:xfrm>
              <a:off x="2555776" y="2052384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538" r="-3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538" r="-2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1538" r="-2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538" r="-1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401" t="-1538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1538" r="-3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1538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101538" r="-2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01538" r="-1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401" t="-101538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476527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299784"/>
                <a:ext cx="777686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is directly proportional to the square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>
                    <a:solidFill>
                      <a:srgbClr val="000000"/>
                    </a:solidFill>
                  </a:rPr>
                  <a:t>Write an equation for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 </a:t>
                </a:r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9784"/>
                <a:ext cx="7776864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176" t="-27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7759963"/>
                  </p:ext>
                </p:extLst>
              </p:nvPr>
            </p:nvGraphicFramePr>
            <p:xfrm>
              <a:off x="2483768" y="4005064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40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7759963"/>
                  </p:ext>
                </p:extLst>
              </p:nvPr>
            </p:nvGraphicFramePr>
            <p:xfrm>
              <a:off x="2483768" y="4005064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538" r="-3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538" r="-2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1205" t="-1538" r="-2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99401" t="-1538" r="-1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99401" t="-1538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1538" r="-3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01538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1205" t="-101538" r="-2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99401" t="-101538" r="-1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99401" t="-101538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9" name="TextBox 18"/>
          <p:cNvSpPr txBox="1"/>
          <p:nvPr/>
        </p:nvSpPr>
        <p:spPr>
          <a:xfrm>
            <a:off x="1187624" y="213285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87624" y="4077072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48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6317563"/>
                  </p:ext>
                </p:extLst>
              </p:nvPr>
            </p:nvGraphicFramePr>
            <p:xfrm>
              <a:off x="2555776" y="2052384"/>
              <a:ext cx="5080000" cy="119564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0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smtClean="0"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6317563"/>
                  </p:ext>
                </p:extLst>
              </p:nvPr>
            </p:nvGraphicFramePr>
            <p:xfrm>
              <a:off x="2555776" y="2052384"/>
              <a:ext cx="5080000" cy="119564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538" r="-399401" b="-2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538" r="-299401" b="-2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1538" r="-201205" b="-2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538" r="-100000" b="-2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401" t="-1538" b="-212308"/>
                          </a:stretch>
                        </a:blipFill>
                      </a:tcPr>
                    </a:tc>
                  </a:tr>
                  <a:tr h="4031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0000" r="-399401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0000" r="-299401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100000" r="-201205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00000" r="-100000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401" t="-100000" b="-109091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03077" r="-399401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203077" r="-299401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203077" r="-201205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203077" r="-100000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401" t="-203077" b="-1076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476527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299784"/>
                <a:ext cx="777686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is directly proportional to the square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Write an equation for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9784"/>
                <a:ext cx="7776864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176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187624" y="213285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8" name="Curved Left Arrow 7"/>
          <p:cNvSpPr/>
          <p:nvPr/>
        </p:nvSpPr>
        <p:spPr>
          <a:xfrm>
            <a:off x="7645611" y="2564904"/>
            <a:ext cx="432048" cy="792088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8077659" y="2675141"/>
                <a:ext cx="5934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659" y="2675141"/>
                <a:ext cx="59343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3491880" y="3919287"/>
                <a:ext cx="277332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∴</m:t>
                    </m:r>
                    <m:r>
                      <a:rPr lang="en-GB" sz="4000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 </m:t>
                    </m:r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=2</m:t>
                    </m:r>
                    <m:sSup>
                      <m:sSupPr>
                        <m:ctrlPr>
                          <a:rPr lang="en-GB" sz="40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40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en-GB" sz="40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919287"/>
                <a:ext cx="2773323" cy="70788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684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 bwMode="auto">
          <a:xfrm>
            <a:off x="476527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299784"/>
                <a:ext cx="777686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is directly proportional to the 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square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Write an equation for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9784"/>
                <a:ext cx="7776864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1176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9409522"/>
                  </p:ext>
                </p:extLst>
              </p:nvPr>
            </p:nvGraphicFramePr>
            <p:xfrm>
              <a:off x="2422348" y="2181366"/>
              <a:ext cx="5080000" cy="119564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0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FF0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5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40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9409522"/>
                  </p:ext>
                </p:extLst>
              </p:nvPr>
            </p:nvGraphicFramePr>
            <p:xfrm>
              <a:off x="2422348" y="2181366"/>
              <a:ext cx="5080000" cy="119564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538" r="-399401" b="-2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1538" r="-299401" b="-2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1205" t="-1538" r="-201205" b="-2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401" t="-1538" r="-100000" b="-2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99401" t="-1538" b="-213846"/>
                          </a:stretch>
                        </a:blipFill>
                      </a:tcPr>
                    </a:tc>
                  </a:tr>
                  <a:tr h="4031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0000" r="-399401" b="-1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100000" r="-299401" b="-1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1205" t="-100000" r="-201205" b="-1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401" t="-100000" r="-100000" b="-1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99401" t="-100000" b="-110606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3077" r="-3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203077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1205" t="-203077" r="-2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401" t="-203077" r="-1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99401" t="-203077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9" name="TextBox 18"/>
          <p:cNvSpPr txBox="1"/>
          <p:nvPr/>
        </p:nvSpPr>
        <p:spPr>
          <a:xfrm>
            <a:off x="899592" y="213285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8" name="Curved Left Arrow 7"/>
          <p:cNvSpPr/>
          <p:nvPr/>
        </p:nvSpPr>
        <p:spPr>
          <a:xfrm>
            <a:off x="7518469" y="2621567"/>
            <a:ext cx="432048" cy="792088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912305" y="2832945"/>
                <a:ext cx="7216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2305" y="2832945"/>
                <a:ext cx="72167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3059832" y="3926959"/>
                <a:ext cx="305705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∴  </m:t>
                    </m:r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=10</m:t>
                    </m:r>
                    <m:sSup>
                      <m:sSupPr>
                        <m:ctrlPr>
                          <a:rPr lang="en-GB" sz="400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400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en-GB" sz="400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3926959"/>
                <a:ext cx="3057055" cy="70788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288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5685076"/>
                  </p:ext>
                </p:extLst>
              </p:nvPr>
            </p:nvGraphicFramePr>
            <p:xfrm>
              <a:off x="2555776" y="2052384"/>
              <a:ext cx="4064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5685076"/>
                  </p:ext>
                </p:extLst>
              </p:nvPr>
            </p:nvGraphicFramePr>
            <p:xfrm>
              <a:off x="2555776" y="2052384"/>
              <a:ext cx="4064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538" r="-2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538" r="-1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1538" r="-100602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538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1538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1538" r="-1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101538" r="-1006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01538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476527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299784"/>
                <a:ext cx="777686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is directly proportional to the </a:t>
                </a:r>
                <a:r>
                  <a:rPr lang="en-GB" sz="2400" b="1" dirty="0" smtClean="0">
                    <a:solidFill>
                      <a:srgbClr val="000000"/>
                    </a:solidFill>
                  </a:rPr>
                  <a:t>square root 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>
                    <a:solidFill>
                      <a:srgbClr val="000000"/>
                    </a:solidFill>
                  </a:rPr>
                  <a:t>Write an equation for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 </a:t>
                </a:r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9784"/>
                <a:ext cx="7776864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176" t="-27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1681242"/>
                  </p:ext>
                </p:extLst>
              </p:nvPr>
            </p:nvGraphicFramePr>
            <p:xfrm>
              <a:off x="2483768" y="4005064"/>
              <a:ext cx="4064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1681242"/>
                  </p:ext>
                </p:extLst>
              </p:nvPr>
            </p:nvGraphicFramePr>
            <p:xfrm>
              <a:off x="2483768" y="4005064"/>
              <a:ext cx="4064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538" r="-3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538" r="-2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1205" t="-1538" r="-1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99401" t="-1538" r="-599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1538" r="-3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01538" r="-2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1205" t="-101538" r="-1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99401" t="-101538" r="-599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9" name="TextBox 18"/>
          <p:cNvSpPr txBox="1"/>
          <p:nvPr/>
        </p:nvSpPr>
        <p:spPr>
          <a:xfrm>
            <a:off x="1187624" y="213285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87624" y="4077072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42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3865668"/>
                  </p:ext>
                </p:extLst>
              </p:nvPr>
            </p:nvGraphicFramePr>
            <p:xfrm>
              <a:off x="2555776" y="2052384"/>
              <a:ext cx="4064000" cy="119437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000" b="1" i="1" dirty="0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000" b="1" i="1" dirty="0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smtClean="0"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3865668"/>
                  </p:ext>
                </p:extLst>
              </p:nvPr>
            </p:nvGraphicFramePr>
            <p:xfrm>
              <a:off x="2555776" y="2052384"/>
              <a:ext cx="4064000" cy="119437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538" r="-299401" b="-2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538" r="-199401" b="-2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1538" r="-100602" b="-2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538" b="-212308"/>
                          </a:stretch>
                        </a:blipFill>
                      </a:tcPr>
                    </a:tc>
                  </a:tr>
                  <a:tr h="4018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0000" r="-299401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0000" r="-199401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100000" r="-100602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00000" b="-109091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03077" r="-299401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203077" r="-199401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203077" r="-100602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203077" b="-1076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476527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299784"/>
                <a:ext cx="777686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is directly proportional to the </a:t>
                </a:r>
                <a:r>
                  <a:rPr lang="en-GB" sz="2400" b="1" dirty="0" smtClean="0">
                    <a:solidFill>
                      <a:srgbClr val="000000"/>
                    </a:solidFill>
                  </a:rPr>
                  <a:t>square </a:t>
                </a:r>
                <a:r>
                  <a:rPr lang="en-GB" sz="2400" b="1" dirty="0" smtClean="0">
                    <a:solidFill>
                      <a:srgbClr val="000000"/>
                    </a:solidFill>
                  </a:rPr>
                  <a:t>root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Write an equation for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9784"/>
                <a:ext cx="7776864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176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187624" y="213285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8" name="Curved Left Arrow 7"/>
          <p:cNvSpPr/>
          <p:nvPr/>
        </p:nvSpPr>
        <p:spPr>
          <a:xfrm>
            <a:off x="6660232" y="2507254"/>
            <a:ext cx="432048" cy="792088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119275" y="2718632"/>
                <a:ext cx="7697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0.5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275" y="2718632"/>
                <a:ext cx="769763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3131840" y="3919287"/>
                <a:ext cx="3249544" cy="7148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∴  </m:t>
                    </m:r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=0.5</m:t>
                    </m:r>
                    <m:rad>
                      <m:radPr>
                        <m:degHide m:val="on"/>
                        <m:ctrlPr>
                          <a:rPr lang="en-GB" sz="40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GB" sz="40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3919287"/>
                <a:ext cx="3249544" cy="71481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329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 bwMode="auto">
          <a:xfrm>
            <a:off x="476527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299784"/>
                <a:ext cx="777686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is directly proportional to the 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square root 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Write an equation for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9784"/>
                <a:ext cx="7776864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1176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2941431"/>
                  </p:ext>
                </p:extLst>
              </p:nvPr>
            </p:nvGraphicFramePr>
            <p:xfrm>
              <a:off x="2422348" y="2181366"/>
              <a:ext cx="4064000" cy="119437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000" b="1" i="1" dirty="0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000" b="1" i="1" dirty="0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FF0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5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2941431"/>
                  </p:ext>
                </p:extLst>
              </p:nvPr>
            </p:nvGraphicFramePr>
            <p:xfrm>
              <a:off x="2422348" y="2181366"/>
              <a:ext cx="4064000" cy="119437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538" r="-300000" b="-2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1538" r="-200000" b="-2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1205" t="-1538" r="-101205" b="-2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401" t="-1538" r="-599" b="-213846"/>
                          </a:stretch>
                        </a:blipFill>
                      </a:tcPr>
                    </a:tc>
                  </a:tr>
                  <a:tr h="4018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0000" r="-300000" b="-1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100000" r="-200000" b="-1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1205" t="-100000" r="-101205" b="-1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401" t="-100000" r="-599" b="-110606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3077" r="-3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203077" r="-2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1205" t="-203077" r="-1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401" t="-203077" r="-599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9" name="TextBox 18"/>
          <p:cNvSpPr txBox="1"/>
          <p:nvPr/>
        </p:nvSpPr>
        <p:spPr>
          <a:xfrm>
            <a:off x="899592" y="213285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8" name="Curved Left Arrow 7"/>
          <p:cNvSpPr/>
          <p:nvPr/>
        </p:nvSpPr>
        <p:spPr>
          <a:xfrm>
            <a:off x="6516216" y="2649007"/>
            <a:ext cx="432048" cy="792088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967976" y="2860385"/>
                <a:ext cx="5934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9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7976" y="2860385"/>
                <a:ext cx="59343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3059832" y="3926959"/>
                <a:ext cx="2860014" cy="7148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∴  </m:t>
                    </m:r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=9</m:t>
                    </m:r>
                    <m:rad>
                      <m:radPr>
                        <m:degHide m:val="on"/>
                        <m:ctrlPr>
                          <a:rPr lang="en-GB" sz="40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GB" sz="40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3926959"/>
                <a:ext cx="2860014" cy="71481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437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1165343"/>
                  </p:ext>
                </p:extLst>
              </p:nvPr>
            </p:nvGraphicFramePr>
            <p:xfrm>
              <a:off x="2555776" y="2052384"/>
              <a:ext cx="3048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54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1165343"/>
                  </p:ext>
                </p:extLst>
              </p:nvPr>
            </p:nvGraphicFramePr>
            <p:xfrm>
              <a:off x="2555776" y="2052384"/>
              <a:ext cx="3048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538" r="-2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1538" r="-1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1538" r="-599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1538" r="-2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101538" r="-1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101538" r="-599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476527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299784"/>
                <a:ext cx="777686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is directly proportional to the </a:t>
                </a:r>
                <a:r>
                  <a:rPr lang="en-GB" sz="2400" b="1" dirty="0" smtClean="0">
                    <a:solidFill>
                      <a:srgbClr val="000000"/>
                    </a:solidFill>
                  </a:rPr>
                  <a:t>cube 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>
                    <a:solidFill>
                      <a:srgbClr val="000000"/>
                    </a:solidFill>
                  </a:rPr>
                  <a:t>Write an equation for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 </a:t>
                </a:r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9784"/>
                <a:ext cx="7776864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176" t="-27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004441"/>
                  </p:ext>
                </p:extLst>
              </p:nvPr>
            </p:nvGraphicFramePr>
            <p:xfrm>
              <a:off x="2483768" y="4005064"/>
              <a:ext cx="3048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12.5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004441"/>
                  </p:ext>
                </p:extLst>
              </p:nvPr>
            </p:nvGraphicFramePr>
            <p:xfrm>
              <a:off x="2483768" y="4005064"/>
              <a:ext cx="3048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538" r="-2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602" t="-1538" r="-1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9401" t="-1538" r="-599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1538" r="-2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602" t="-101538" r="-1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9401" t="-101538" r="-599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9" name="TextBox 18"/>
          <p:cNvSpPr txBox="1"/>
          <p:nvPr/>
        </p:nvSpPr>
        <p:spPr>
          <a:xfrm>
            <a:off x="1187624" y="213285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87624" y="4077072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72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0873289"/>
                  </p:ext>
                </p:extLst>
              </p:nvPr>
            </p:nvGraphicFramePr>
            <p:xfrm>
              <a:off x="2555776" y="2052384"/>
              <a:ext cx="3048000" cy="119564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b="1" i="1" dirty="0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1" i="1" dirty="0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000" b="1" i="1" dirty="0" smtClean="0"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smtClean="0"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54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0873289"/>
                  </p:ext>
                </p:extLst>
              </p:nvPr>
            </p:nvGraphicFramePr>
            <p:xfrm>
              <a:off x="2555776" y="2052384"/>
              <a:ext cx="3048000" cy="119564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538" r="-200000" b="-2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1538" r="-101205" b="-2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1538" r="-599" b="-212308"/>
                          </a:stretch>
                        </a:blipFill>
                      </a:tcPr>
                    </a:tc>
                  </a:tr>
                  <a:tr h="4031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0000" r="-200000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100000" r="-101205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100000" r="-599" b="-109091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03077" r="-200000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203077" r="-101205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203077" r="-599" b="-1076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476527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299784"/>
                <a:ext cx="777686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is directly proportional to the </a:t>
                </a:r>
                <a:r>
                  <a:rPr lang="en-GB" sz="2400" b="1" dirty="0" smtClean="0">
                    <a:solidFill>
                      <a:srgbClr val="000000"/>
                    </a:solidFill>
                  </a:rPr>
                  <a:t>cube 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Write an equation for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9784"/>
                <a:ext cx="7776864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176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187624" y="213285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8" name="Curved Left Arrow 7"/>
          <p:cNvSpPr/>
          <p:nvPr/>
        </p:nvSpPr>
        <p:spPr>
          <a:xfrm>
            <a:off x="5724128" y="2507254"/>
            <a:ext cx="432048" cy="792088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182201" y="2718632"/>
                <a:ext cx="5934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201" y="2718632"/>
                <a:ext cx="59343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2627784" y="4077072"/>
                <a:ext cx="277332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∴  </m:t>
                      </m:r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=2</m:t>
                      </m:r>
                      <m:sSup>
                        <m:sSupPr>
                          <m:ctrlP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4077072"/>
                <a:ext cx="2773323" cy="70788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620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 bwMode="auto">
          <a:xfrm>
            <a:off x="476527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299784"/>
                <a:ext cx="777686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is directly proportional to the </a:t>
                </a:r>
                <a:r>
                  <a:rPr lang="en-GB" sz="2400" b="1" dirty="0" smtClean="0">
                    <a:solidFill>
                      <a:srgbClr val="000000"/>
                    </a:solidFill>
                  </a:rPr>
                  <a:t>cube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Write an equation for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9784"/>
                <a:ext cx="7776864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1176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3867350"/>
                  </p:ext>
                </p:extLst>
              </p:nvPr>
            </p:nvGraphicFramePr>
            <p:xfrm>
              <a:off x="2422348" y="2181366"/>
              <a:ext cx="3048000" cy="119564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b="1" i="1" dirty="0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1" i="1" dirty="0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000" b="1" i="1" dirty="0" smtClean="0"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FF0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125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5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12.5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3867350"/>
                  </p:ext>
                </p:extLst>
              </p:nvPr>
            </p:nvGraphicFramePr>
            <p:xfrm>
              <a:off x="2422348" y="2181366"/>
              <a:ext cx="3048000" cy="119564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538" r="-200000" b="-2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02" t="-1538" r="-101205" b="-2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9401" t="-1538" r="-599" b="-213846"/>
                          </a:stretch>
                        </a:blipFill>
                      </a:tcPr>
                    </a:tc>
                  </a:tr>
                  <a:tr h="4031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0000" r="-200000" b="-1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02" t="-100000" r="-101205" b="-1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9401" t="-100000" r="-599" b="-110606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3077" r="-2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02" t="-203077" r="-1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9401" t="-203077" r="-599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9" name="TextBox 18"/>
          <p:cNvSpPr txBox="1"/>
          <p:nvPr/>
        </p:nvSpPr>
        <p:spPr>
          <a:xfrm>
            <a:off x="899592" y="213285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8" name="Curved Left Arrow 7"/>
          <p:cNvSpPr/>
          <p:nvPr/>
        </p:nvSpPr>
        <p:spPr>
          <a:xfrm>
            <a:off x="5513969" y="2649007"/>
            <a:ext cx="432048" cy="792088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012160" y="2860385"/>
                <a:ext cx="7697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0.1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860385"/>
                <a:ext cx="769763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611560" y="4365104"/>
                <a:ext cx="316285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∴  </m:t>
                      </m:r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=0.1</m:t>
                      </m:r>
                      <m:sSup>
                        <m:sSupPr>
                          <m:ctrlP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365104"/>
                <a:ext cx="3162854" cy="70788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5729993" y="3861048"/>
                <a:ext cx="2518830" cy="13275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∴  </m:t>
                      </m:r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400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4000" b="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4000" b="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9993" y="3861048"/>
                <a:ext cx="2518830" cy="132754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439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8574985"/>
                  </p:ext>
                </p:extLst>
              </p:nvPr>
            </p:nvGraphicFramePr>
            <p:xfrm>
              <a:off x="4067944" y="3279837"/>
              <a:ext cx="3048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320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?</a:t>
                          </a:r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8574985"/>
                  </p:ext>
                </p:extLst>
              </p:nvPr>
            </p:nvGraphicFramePr>
            <p:xfrm>
              <a:off x="4067944" y="3279837"/>
              <a:ext cx="3048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r="-300800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r="-200800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r="-100800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000" r="-800" b="-129231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0000" r="-300800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0000" r="-200800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t="-100000" r="-100800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?</a:t>
                          </a:r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476527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299784"/>
                <a:ext cx="7776864" cy="2312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is directly proportional to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=320,</m:t>
                    </m:r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=2</m:t>
                    </m:r>
                  </m:oMath>
                </a14:m>
                <a:endParaRPr lang="en-GB" sz="2400" b="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</m:t>
                    </m:r>
                    <m:r>
                      <a:rPr lang="en-GB" sz="24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10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 </a:t>
                </a:r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9784"/>
                <a:ext cx="7776864" cy="2312493"/>
              </a:xfrm>
              <a:prstGeom prst="rect">
                <a:avLst/>
              </a:prstGeom>
              <a:blipFill rotWithShape="1">
                <a:blip r:embed="rId4"/>
                <a:stretch>
                  <a:fillRect l="-1176" t="-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74731" y="3279837"/>
            <a:ext cx="330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table of values can help…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7200341"/>
                  </p:ext>
                </p:extLst>
              </p:nvPr>
            </p:nvGraphicFramePr>
            <p:xfrm>
              <a:off x="4067944" y="4365104"/>
              <a:ext cx="3048000" cy="120015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62000"/>
                    <a:gridCol w="762000"/>
                    <a:gridCol w="780256"/>
                    <a:gridCol w="743744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000" b="1" i="1" smtClean="0">
                                        <a:latin typeface="Cambria Math"/>
                                      </a:rPr>
                                      <m:t>𝟓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32</a:t>
                          </a:r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320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?</a:t>
                          </a:r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7200341"/>
                  </p:ext>
                </p:extLst>
              </p:nvPr>
            </p:nvGraphicFramePr>
            <p:xfrm>
              <a:off x="4067944" y="4365104"/>
              <a:ext cx="3048000" cy="120015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62000"/>
                    <a:gridCol w="762000"/>
                    <a:gridCol w="780256"/>
                    <a:gridCol w="743744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r="-300800" b="-23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r="-200800" b="-23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5313" r="-96094" b="-23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9836" r="-820" b="-232308"/>
                          </a:stretch>
                        </a:blipFill>
                      </a:tcPr>
                    </a:tc>
                  </a:tr>
                  <a:tr h="40767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97015" r="-300800" b="-1253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97015" r="-200800" b="-1253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32</a:t>
                          </a:r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203077" r="-300800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203077" r="-200800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5313" t="-203077" r="-96094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?</a:t>
                          </a:r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2" name="Curved Left Arrow 11"/>
          <p:cNvSpPr/>
          <p:nvPr/>
        </p:nvSpPr>
        <p:spPr>
          <a:xfrm>
            <a:off x="7164288" y="4797152"/>
            <a:ext cx="432048" cy="792088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7622361" y="5008530"/>
                <a:ext cx="7216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2361" y="5008530"/>
                <a:ext cx="721672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6444208" y="4832288"/>
            <a:ext cx="64807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 smtClean="0">
                <a:solidFill>
                  <a:schemeClr val="tx1"/>
                </a:solidFill>
              </a:rPr>
              <a:t>100000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20366" y="5233846"/>
            <a:ext cx="64807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 smtClean="0">
                <a:solidFill>
                  <a:schemeClr val="tx1"/>
                </a:solidFill>
              </a:rPr>
              <a:t>1000000</a:t>
            </a:r>
            <a:endParaRPr lang="en-GB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87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6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 Practice</a:t>
            </a:r>
            <a:endParaRPr lang="en-GB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56792"/>
            <a:ext cx="599024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09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 your work </a:t>
            </a:r>
            <a:endParaRPr lang="en-GB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293" y="1600200"/>
            <a:ext cx="64694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05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236</TotalTime>
  <Words>1066</Words>
  <Application>Microsoft Office PowerPoint</Application>
  <PresentationFormat>On-screen Show (4:3)</PresentationFormat>
  <Paragraphs>433</Paragraphs>
  <Slides>26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Title: Direct Proportion </vt:lpstr>
      <vt:lpstr>PowerPoint Presentation</vt:lpstr>
      <vt:lpstr>Mark your work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Independent Practice</vt:lpstr>
      <vt:lpstr>Mark your work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24</cp:revision>
  <cp:lastPrinted>2018-09-28T11:31:58Z</cp:lastPrinted>
  <dcterms:created xsi:type="dcterms:W3CDTF">2018-09-28T10:39:11Z</dcterms:created>
  <dcterms:modified xsi:type="dcterms:W3CDTF">2019-05-22T12:24:56Z</dcterms:modified>
</cp:coreProperties>
</file>