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theme/theme14.xml" ContentType="application/vnd.openxmlformats-officedocument.theme+xml"/>
  <Override PartName="/ppt/theme/theme1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6" r:id="rId4"/>
    <p:sldMasterId id="2147483708" r:id="rId5"/>
    <p:sldMasterId id="2147483720" r:id="rId6"/>
    <p:sldMasterId id="2147483732" r:id="rId7"/>
    <p:sldMasterId id="2147483744" r:id="rId8"/>
    <p:sldMasterId id="2147483756" r:id="rId9"/>
    <p:sldMasterId id="2147483768" r:id="rId10"/>
    <p:sldMasterId id="2147483780" r:id="rId11"/>
    <p:sldMasterId id="2147483792" r:id="rId12"/>
    <p:sldMasterId id="2147483804" r:id="rId13"/>
  </p:sldMasterIdLst>
  <p:notesMasterIdLst>
    <p:notesMasterId r:id="rId29"/>
  </p:notesMasterIdLst>
  <p:handoutMasterIdLst>
    <p:handoutMasterId r:id="rId30"/>
  </p:handoutMasterIdLst>
  <p:sldIdLst>
    <p:sldId id="256" r:id="rId14"/>
    <p:sldId id="257" r:id="rId15"/>
    <p:sldId id="258" r:id="rId16"/>
    <p:sldId id="259" r:id="rId17"/>
    <p:sldId id="263" r:id="rId18"/>
    <p:sldId id="264" r:id="rId19"/>
    <p:sldId id="274" r:id="rId20"/>
    <p:sldId id="261" r:id="rId21"/>
    <p:sldId id="266" r:id="rId22"/>
    <p:sldId id="271" r:id="rId23"/>
    <p:sldId id="269" r:id="rId24"/>
    <p:sldId id="270" r:id="rId25"/>
    <p:sldId id="275" r:id="rId26"/>
    <p:sldId id="268" r:id="rId27"/>
    <p:sldId id="272" r:id="rId28"/>
  </p:sldIdLst>
  <p:sldSz cx="12192000" cy="6858000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38" autoAdjust="0"/>
    <p:restoredTop sz="90299" autoAdjust="0"/>
  </p:normalViewPr>
  <p:slideViewPr>
    <p:cSldViewPr snapToGrid="0">
      <p:cViewPr varScale="1">
        <p:scale>
          <a:sx n="105" d="100"/>
          <a:sy n="105" d="100"/>
        </p:scale>
        <p:origin x="-732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5.xml"/><Relationship Id="rId26" Type="http://schemas.openxmlformats.org/officeDocument/2006/relationships/slide" Target="slides/slide1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8.xml"/><Relationship Id="rId34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4.xml"/><Relationship Id="rId25" Type="http://schemas.openxmlformats.org/officeDocument/2006/relationships/slide" Target="slides/slide12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3.xml"/><Relationship Id="rId20" Type="http://schemas.openxmlformats.org/officeDocument/2006/relationships/slide" Target="slides/slide7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1.xml"/><Relationship Id="rId32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2.xml"/><Relationship Id="rId23" Type="http://schemas.openxmlformats.org/officeDocument/2006/relationships/slide" Target="slides/slide10.xml"/><Relationship Id="rId28" Type="http://schemas.openxmlformats.org/officeDocument/2006/relationships/slide" Target="slides/slide15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6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1.xml"/><Relationship Id="rId22" Type="http://schemas.openxmlformats.org/officeDocument/2006/relationships/slide" Target="slides/slide9.xml"/><Relationship Id="rId27" Type="http://schemas.openxmlformats.org/officeDocument/2006/relationships/slide" Target="slides/slide14.xml"/><Relationship Id="rId30" Type="http://schemas.openxmlformats.org/officeDocument/2006/relationships/handoutMaster" Target="handoutMasters/handoutMaster1.xml"/><Relationship Id="rId8" Type="http://schemas.openxmlformats.org/officeDocument/2006/relationships/slideMaster" Target="slideMasters/slideMaster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4FAB9B-28EA-4559-A853-CCDD9A24DEDD}" type="datetimeFigureOut">
              <a:rPr lang="en-GB" smtClean="0"/>
              <a:t>15/05/2019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4E2D4E-9EF9-4E3A-9714-2A2659C4B37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019078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D4715D-94B4-4B3D-B5E5-C32A5E3867C3}" type="datetimeFigureOut">
              <a:rPr lang="en-GB" smtClean="0"/>
              <a:t>15/05/2019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2855BF-5D74-4887-8272-A6B8698B1E8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02523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Nonexamples.com/</a:t>
            </a:r>
            <a:r>
              <a:rPr lang="en-GB" dirty="0" err="1" smtClean="0"/>
              <a:t>oddoneout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2855BF-5D74-4887-8272-A6B8698B1E84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10727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Nonexamples.com/</a:t>
            </a:r>
            <a:r>
              <a:rPr lang="en-GB" dirty="0" err="1" smtClean="0"/>
              <a:t>oddoneout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2855BF-5D74-4887-8272-A6B8698B1E84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391923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Nonexamples.com/</a:t>
            </a:r>
            <a:r>
              <a:rPr lang="en-GB" dirty="0" err="1" smtClean="0"/>
              <a:t>oddoneout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2855BF-5D74-4887-8272-A6B8698B1E84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313184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Nonexamples.com/</a:t>
            </a:r>
            <a:r>
              <a:rPr lang="en-GB" dirty="0" err="1" smtClean="0"/>
              <a:t>oddoneout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2855BF-5D74-4887-8272-A6B8698B1E84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264774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Nonexamples.com/</a:t>
            </a:r>
            <a:r>
              <a:rPr lang="en-GB" dirty="0" err="1" smtClean="0"/>
              <a:t>oddoneout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2855BF-5D74-4887-8272-A6B8698B1E84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060836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Nonexamples.com/</a:t>
            </a:r>
            <a:r>
              <a:rPr lang="en-GB" dirty="0" err="1" smtClean="0"/>
              <a:t>oddoneout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2855BF-5D74-4887-8272-A6B8698B1E84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41605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32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52E2B90-604B-45B6-B542-A57D91DB5B18}" type="datetimeFigureOut">
              <a:rPr lang="en-GB" smtClean="0"/>
              <a:t>15/05/2019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71B7D34-099B-4608-B42E-4655E3A94B4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58596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52E2B90-604B-45B6-B542-A57D91DB5B18}" type="datetimeFigureOut">
              <a:rPr lang="en-GB" smtClean="0"/>
              <a:t>15/05/2019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71B7D34-099B-4608-B42E-4655E3A94B4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1384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7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52E2B90-604B-45B6-B542-A57D91DB5B18}" type="datetimeFigureOut">
              <a:rPr lang="en-GB" smtClean="0"/>
              <a:t>15/05/2019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71B7D34-099B-4608-B42E-4655E3A94B4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4611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52E2B90-604B-45B6-B542-A57D91DB5B18}" type="datetimeFigureOut">
              <a:rPr lang="en-GB" smtClean="0"/>
              <a:t>15/05/2019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71B7D34-099B-4608-B42E-4655E3A94B4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83150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2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2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52E2B90-604B-45B6-B542-A57D91DB5B18}" type="datetimeFigureOut">
              <a:rPr lang="en-GB" smtClean="0"/>
              <a:t>15/05/2019</a:t>
            </a:fld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71B7D34-099B-4608-B42E-4655E3A94B4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34494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52E2B90-604B-45B6-B542-A57D91DB5B18}" type="datetimeFigureOut">
              <a:rPr lang="en-GB" smtClean="0"/>
              <a:t>15/05/2019</a:t>
            </a:fld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71B7D34-099B-4608-B42E-4655E3A94B4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73286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52E2B90-604B-45B6-B542-A57D91DB5B18}" type="datetimeFigureOut">
              <a:rPr lang="en-GB" smtClean="0"/>
              <a:t>15/05/2019</a:t>
            </a:fld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71B7D34-099B-4608-B42E-4655E3A94B4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05977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7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52E2B90-604B-45B6-B542-A57D91DB5B18}" type="datetimeFigureOut">
              <a:rPr lang="en-GB" smtClean="0"/>
              <a:t>15/05/2019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71B7D34-099B-4608-B42E-4655E3A94B4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27603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52E2B90-604B-45B6-B542-A57D91DB5B18}" type="datetimeFigureOut">
              <a:rPr lang="en-GB" smtClean="0"/>
              <a:t>15/05/2019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71B7D34-099B-4608-B42E-4655E3A94B4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53681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52E2B90-604B-45B6-B542-A57D91DB5B18}" type="datetimeFigureOut">
              <a:rPr lang="en-GB" smtClean="0"/>
              <a:t>15/05/2019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71B7D34-099B-4608-B42E-4655E3A94B4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32705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5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5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52E2B90-604B-45B6-B542-A57D91DB5B18}" type="datetimeFigureOut">
              <a:rPr lang="en-GB" smtClean="0"/>
              <a:t>15/05/2019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71B7D34-099B-4608-B42E-4655E3A94B4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92678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3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30108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579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1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98223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95417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4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4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53555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718475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787100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6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496850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908681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89645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9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9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326718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38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967759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25643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1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850032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664890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6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6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007466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105866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516844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6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294725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844346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984710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51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51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487267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40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325478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74039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15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640660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821199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7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7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748369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066354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952134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65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859271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564272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386979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53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53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181870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30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5/15/2019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771214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5/15/2019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51234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5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5/15/2019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289534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5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5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5/15/2019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652623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0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0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5/15/2019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09546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5/15/2019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681434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5/15/2019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314220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5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5/15/2019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307682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5/15/2019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481167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5/15/2019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278683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3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3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5/15/2019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470132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34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552665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20287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9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3705104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64562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3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3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2246216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2857949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1034483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9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3650213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3338456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362538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7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7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3908393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3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1859337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09309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1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8556941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3177125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4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4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3851795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2537839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2730815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6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5958271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2397061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0150131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9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9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805231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38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5717162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45320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1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1988114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5676153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6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6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8387871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8298354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399170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6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4211336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8473264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8675553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51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51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1423158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5/15/2019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8325063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5/15/2019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89096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5/15/2019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8215037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5/15/2019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9122655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5/15/2019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0466866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5/15/2019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2331769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5/15/2019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0197825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5/15/2019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58871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5/15/2019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1530542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5/15/2019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8148307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5/15/2019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9710923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30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720669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36814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5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2525358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5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5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6835017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0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0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1551500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7989631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8138474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5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2387382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4091678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5869021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3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3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7214144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32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9156913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51082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7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0971283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2759340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2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2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8011655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6191246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4187426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7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9628435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04916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6372901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5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5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9693164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34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5972394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78557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9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3339049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9430216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3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3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1932837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3075721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3748098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9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7968965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8836082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8167999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7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7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4651247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32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5/15/2019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325984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5/15/2019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14825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7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5/15/2019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3648861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5/15/2019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6945057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2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2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5/15/2019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7501789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5/15/2019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2979814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5/15/2019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2668743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7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5/15/2019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7522631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5/15/2019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0992438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5/15/2019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7628103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5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5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5/15/2019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37199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6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852E2B90-604B-45B6-B542-A57D91DB5B18}" type="datetimeFigureOut">
              <a:rPr lang="en-GB" smtClean="0"/>
              <a:t>15/05/2019</a:t>
            </a:fld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E71B7D34-099B-4608-B42E-4655E3A94B4F}" type="slidenum">
              <a:rPr lang="en-GB" smtClean="0"/>
              <a:t>‹#›</a:t>
            </a:fld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10896538" y="5800491"/>
            <a:ext cx="1084729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90624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6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10896540" y="5800491"/>
            <a:ext cx="1084729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83773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6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10896541" y="5800491"/>
            <a:ext cx="1084729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4836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6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10896542" y="5800491"/>
            <a:ext cx="1084729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05028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5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5/15/2019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10896537" y="5800491"/>
            <a:ext cx="1084729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2139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6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10896538" y="5800491"/>
            <a:ext cx="1084729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46048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6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10896540" y="5800491"/>
            <a:ext cx="1084729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92602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6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10896541" y="5800491"/>
            <a:ext cx="1084729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47623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5/15/2019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10896534" y="5800491"/>
            <a:ext cx="1084729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9611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3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10896536" y="5800491"/>
            <a:ext cx="1084729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02247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5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10896537" y="5800491"/>
            <a:ext cx="1084729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10864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6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10896538" y="5800491"/>
            <a:ext cx="1084729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91185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6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5/15/2019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10896538" y="5800491"/>
            <a:ext cx="1084729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668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   </a:t>
            </a:r>
            <a:r>
              <a:rPr lang="en-GB" sz="7200" dirty="0" smtClean="0">
                <a:latin typeface="Century Gothic" panose="020B0502020202020204" pitchFamily="34" charset="0"/>
              </a:rPr>
              <a:t>Angle Chase </a:t>
            </a:r>
            <a:endParaRPr lang="en-GB" sz="72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11711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 bwMode="auto">
          <a:xfrm>
            <a:off x="914400" y="2130432"/>
            <a:ext cx="10363200" cy="147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 defTabSz="914400"/>
            <a:r>
              <a:rPr lang="en-GB" sz="2400" kern="0" dirty="0" smtClean="0"/>
              <a:t>   </a:t>
            </a:r>
            <a:r>
              <a:rPr lang="en-GB" kern="0" dirty="0" smtClean="0">
                <a:latin typeface="Century Gothic" panose="020B0502020202020204" pitchFamily="34" charset="0"/>
              </a:rPr>
              <a:t>Which of these pairs of angles are NOT vertically opposite? </a:t>
            </a:r>
            <a:endParaRPr lang="en-GB" kern="0" dirty="0">
              <a:latin typeface="Century Gothic" panose="020B0502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145" y="4222583"/>
            <a:ext cx="2943225" cy="21907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0737" y="4160670"/>
            <a:ext cx="2895600" cy="223837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45104" y="4236870"/>
            <a:ext cx="2933700" cy="2162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14627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013" y="232109"/>
            <a:ext cx="10331306" cy="5807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64913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4371" y="238544"/>
            <a:ext cx="9023185" cy="6219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46453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 bwMode="auto">
          <a:xfrm>
            <a:off x="914400" y="2130432"/>
            <a:ext cx="10363200" cy="147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  </a:t>
            </a:r>
            <a:r>
              <a:rPr kumimoji="0" lang="en-GB" sz="4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Arial"/>
              </a:rPr>
              <a:t>Which of these pairs of angles are NOT corresponding angles? </a:t>
            </a:r>
            <a:endParaRPr kumimoji="0" lang="en-GB" sz="4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Arial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730" y="4249403"/>
            <a:ext cx="2952750" cy="225742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42472" y="4157662"/>
            <a:ext cx="3019425" cy="221932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82890" y="4157662"/>
            <a:ext cx="2905125" cy="220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3542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 bwMode="auto">
          <a:xfrm>
            <a:off x="914400" y="2130432"/>
            <a:ext cx="10363200" cy="147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  </a:t>
            </a:r>
            <a:r>
              <a:rPr kumimoji="0" lang="en-GB" sz="4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Arial"/>
              </a:rPr>
              <a:t>Which of these pairs of angles are NOT alternate angles? </a:t>
            </a:r>
            <a:endParaRPr kumimoji="0" lang="en-GB" sz="4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Arial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8030" y="4367212"/>
            <a:ext cx="2962275" cy="223837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28812" y="4258928"/>
            <a:ext cx="2914650" cy="223837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04196" y="4201778"/>
            <a:ext cx="2838450" cy="2295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14913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What do the interior angles of a PENTAGON sum to? </a:t>
            </a:r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33725" y="1848644"/>
            <a:ext cx="5924550" cy="4029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11396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661" y="274638"/>
            <a:ext cx="9363075" cy="6281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61672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506" y="274638"/>
            <a:ext cx="10310544" cy="6114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43298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itle 1"/>
              <p:cNvSpPr txBox="1">
                <a:spLocks/>
              </p:cNvSpPr>
              <p:nvPr/>
            </p:nvSpPr>
            <p:spPr bwMode="auto">
              <a:xfrm>
                <a:off x="685800" y="638516"/>
                <a:ext cx="10363200" cy="14700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lvl1pPr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+mj-lt"/>
                    <a:ea typeface="+mj-ea"/>
                    <a:cs typeface="+mj-cs"/>
                  </a:defRPr>
                </a:lvl1pPr>
                <a:lvl2pPr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2pPr>
                <a:lvl3pPr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3pPr>
                <a:lvl4pPr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4pPr>
                <a:lvl5pPr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5pPr>
                <a:lvl6pPr marL="4572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6pPr>
                <a:lvl7pPr marL="9144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7pPr>
                <a:lvl8pPr marL="13716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8pPr>
                <a:lvl9pPr marL="18288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4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j-ea"/>
                    <a:cs typeface="Arial"/>
                  </a:rPr>
                  <a:t>   </a:t>
                </a:r>
                <a:r>
                  <a:rPr kumimoji="0" lang="en-GB" sz="44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j-ea"/>
                    <a:cs typeface="Arial"/>
                  </a:rPr>
                  <a:t>Which angle is NOT 50</a:t>
                </a:r>
                <a14:m>
                  <m:oMath xmlns:m="http://schemas.openxmlformats.org/officeDocument/2006/math">
                    <m:r>
                      <a:rPr kumimoji="0" lang="en-GB" sz="4400" b="0" i="1" u="none" strike="noStrike" kern="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/>
                      </a:rPr>
                      <m:t>°</m:t>
                    </m:r>
                  </m:oMath>
                </a14:m>
                <a:r>
                  <a:rPr kumimoji="0" lang="en-GB" sz="44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j-ea"/>
                    <a:cs typeface="Arial"/>
                  </a:rPr>
                  <a:t>?</a:t>
                </a:r>
                <a:endParaRPr kumimoji="0" lang="en-GB" sz="4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j-ea"/>
                  <a:cs typeface="Arial"/>
                </a:endParaRPr>
              </a:p>
            </p:txBody>
          </p:sp>
        </mc:Choice>
        <mc:Fallback xmlns="">
          <p:sp>
            <p:nvSpPr>
              <p:cNvPr id="4" name="Title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5800" y="638516"/>
                <a:ext cx="10363200" cy="147002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Isosceles Triangle 1"/>
          <p:cNvSpPr/>
          <p:nvPr/>
        </p:nvSpPr>
        <p:spPr>
          <a:xfrm rot="20264455">
            <a:off x="4026569" y="2105526"/>
            <a:ext cx="3681663" cy="3344779"/>
          </a:xfrm>
          <a:prstGeom prst="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553201" y="3285425"/>
            <a:ext cx="216976" cy="25512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4871633" y="4071828"/>
            <a:ext cx="299635" cy="53155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4448014" y="6068702"/>
            <a:ext cx="5734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204548" y="4392302"/>
            <a:ext cx="5734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B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021451" y="1923875"/>
            <a:ext cx="5734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4967686" y="5448917"/>
                <a:ext cx="40716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50</m:t>
                      </m:r>
                      <m:r>
                        <a:rPr kumimoji="0" lang="en-GB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67686" y="5448917"/>
                <a:ext cx="407163" cy="276999"/>
              </a:xfrm>
              <a:prstGeom prst="rect">
                <a:avLst/>
              </a:prstGeom>
              <a:blipFill>
                <a:blip r:embed="rId4"/>
                <a:stretch>
                  <a:fillRect l="-13433" r="-10448" b="-111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96993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itle 1"/>
              <p:cNvSpPr txBox="1">
                <a:spLocks/>
              </p:cNvSpPr>
              <p:nvPr/>
            </p:nvSpPr>
            <p:spPr bwMode="auto">
              <a:xfrm>
                <a:off x="685800" y="638516"/>
                <a:ext cx="10363200" cy="14700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lvl1pPr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+mj-lt"/>
                    <a:ea typeface="+mj-ea"/>
                    <a:cs typeface="+mj-cs"/>
                  </a:defRPr>
                </a:lvl1pPr>
                <a:lvl2pPr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2pPr>
                <a:lvl3pPr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3pPr>
                <a:lvl4pPr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4pPr>
                <a:lvl5pPr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5pPr>
                <a:lvl6pPr marL="4572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6pPr>
                <a:lvl7pPr marL="9144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7pPr>
                <a:lvl8pPr marL="13716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8pPr>
                <a:lvl9pPr marL="18288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4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j-ea"/>
                    <a:cs typeface="Arial"/>
                  </a:rPr>
                  <a:t>   </a:t>
                </a:r>
                <a:r>
                  <a:rPr kumimoji="0" lang="en-GB" sz="44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j-ea"/>
                    <a:cs typeface="Arial"/>
                  </a:rPr>
                  <a:t>Which</a:t>
                </a:r>
                <a:r>
                  <a:rPr kumimoji="0" lang="en-GB" sz="4400" b="0" i="0" u="none" strike="noStrike" kern="0" cap="none" spc="0" normalizeH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j-ea"/>
                    <a:cs typeface="Arial"/>
                  </a:rPr>
                  <a:t> angle is NOT 50</a:t>
                </a:r>
                <a14:m>
                  <m:oMath xmlns:m="http://schemas.openxmlformats.org/officeDocument/2006/math">
                    <m:r>
                      <a:rPr kumimoji="0" lang="en-GB" sz="4400" b="0" i="1" u="none" strike="noStrike" kern="0" cap="none" spc="0" normalizeH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/>
                      </a:rPr>
                      <m:t>°</m:t>
                    </m:r>
                  </m:oMath>
                </a14:m>
                <a:r>
                  <a:rPr kumimoji="0" lang="en-GB" sz="44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j-ea"/>
                    <a:cs typeface="Arial"/>
                  </a:rPr>
                  <a:t>?</a:t>
                </a:r>
                <a:endParaRPr kumimoji="0" lang="en-GB" sz="4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j-ea"/>
                  <a:cs typeface="Arial"/>
                </a:endParaRPr>
              </a:p>
            </p:txBody>
          </p:sp>
        </mc:Choice>
        <mc:Fallback xmlns="">
          <p:sp>
            <p:nvSpPr>
              <p:cNvPr id="4" name="Title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5800" y="638516"/>
                <a:ext cx="10363200" cy="147002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Isosceles Triangle 1"/>
          <p:cNvSpPr/>
          <p:nvPr/>
        </p:nvSpPr>
        <p:spPr>
          <a:xfrm rot="20264455">
            <a:off x="4026569" y="2105526"/>
            <a:ext cx="3681663" cy="3344779"/>
          </a:xfrm>
          <a:prstGeom prst="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8" name="Straight Connector 7"/>
          <p:cNvCxnSpPr/>
          <p:nvPr/>
        </p:nvCxnSpPr>
        <p:spPr>
          <a:xfrm>
            <a:off x="4835471" y="4045058"/>
            <a:ext cx="371960" cy="6199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6447295" y="5207430"/>
            <a:ext cx="90407" cy="322881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4448014" y="6068702"/>
            <a:ext cx="5734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A</a:t>
            </a:r>
            <a:endParaRPr lang="en-GB" dirty="0"/>
          </a:p>
        </p:txBody>
      </p:sp>
      <p:sp>
        <p:nvSpPr>
          <p:cNvPr id="12" name="TextBox 11"/>
          <p:cNvSpPr txBox="1"/>
          <p:nvPr/>
        </p:nvSpPr>
        <p:spPr>
          <a:xfrm>
            <a:off x="8204548" y="4392302"/>
            <a:ext cx="5734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B</a:t>
            </a:r>
            <a:endParaRPr lang="en-GB" dirty="0"/>
          </a:p>
        </p:txBody>
      </p:sp>
      <p:sp>
        <p:nvSpPr>
          <p:cNvPr id="13" name="TextBox 12"/>
          <p:cNvSpPr txBox="1"/>
          <p:nvPr/>
        </p:nvSpPr>
        <p:spPr>
          <a:xfrm>
            <a:off x="5021451" y="1923875"/>
            <a:ext cx="5734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C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7547674" y="4438468"/>
                <a:ext cx="40716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50</m:t>
                      </m:r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47674" y="4438468"/>
                <a:ext cx="407163" cy="276999"/>
              </a:xfrm>
              <a:prstGeom prst="rect">
                <a:avLst/>
              </a:prstGeom>
              <a:blipFill>
                <a:blip r:embed="rId4"/>
                <a:stretch>
                  <a:fillRect l="-13433" r="-11940" b="-86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407570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itle 1"/>
              <p:cNvSpPr txBox="1">
                <a:spLocks/>
              </p:cNvSpPr>
              <p:nvPr/>
            </p:nvSpPr>
            <p:spPr bwMode="auto">
              <a:xfrm>
                <a:off x="685800" y="638516"/>
                <a:ext cx="10363200" cy="14700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lvl1pPr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+mj-lt"/>
                    <a:ea typeface="+mj-ea"/>
                    <a:cs typeface="+mj-cs"/>
                  </a:defRPr>
                </a:lvl1pPr>
                <a:lvl2pPr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2pPr>
                <a:lvl3pPr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3pPr>
                <a:lvl4pPr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4pPr>
                <a:lvl5pPr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5pPr>
                <a:lvl6pPr marL="4572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6pPr>
                <a:lvl7pPr marL="9144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7pPr>
                <a:lvl8pPr marL="13716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8pPr>
                <a:lvl9pPr marL="18288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4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j-ea"/>
                    <a:cs typeface="Arial"/>
                  </a:rPr>
                  <a:t>   </a:t>
                </a:r>
                <a:r>
                  <a:rPr kumimoji="0" lang="en-GB" sz="44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j-ea"/>
                    <a:cs typeface="Arial"/>
                  </a:rPr>
                  <a:t>Which angle is NOT 50</a:t>
                </a:r>
                <a14:m>
                  <m:oMath xmlns:m="http://schemas.openxmlformats.org/officeDocument/2006/math">
                    <m:r>
                      <a:rPr kumimoji="0" lang="en-GB" sz="4400" b="0" i="1" u="none" strike="noStrike" kern="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/>
                      </a:rPr>
                      <m:t>°</m:t>
                    </m:r>
                  </m:oMath>
                </a14:m>
                <a:r>
                  <a:rPr kumimoji="0" lang="en-GB" sz="44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j-ea"/>
                    <a:cs typeface="Arial"/>
                  </a:rPr>
                  <a:t>?</a:t>
                </a:r>
                <a:endParaRPr kumimoji="0" lang="en-GB" sz="4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j-ea"/>
                  <a:cs typeface="Arial"/>
                </a:endParaRPr>
              </a:p>
            </p:txBody>
          </p:sp>
        </mc:Choice>
        <mc:Fallback xmlns="">
          <p:sp>
            <p:nvSpPr>
              <p:cNvPr id="4" name="Title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5800" y="638516"/>
                <a:ext cx="10363200" cy="147002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Isosceles Triangle 1"/>
          <p:cNvSpPr/>
          <p:nvPr/>
        </p:nvSpPr>
        <p:spPr>
          <a:xfrm rot="20264455">
            <a:off x="4026569" y="2105526"/>
            <a:ext cx="3681663" cy="3344779"/>
          </a:xfrm>
          <a:prstGeom prst="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429214" y="3145940"/>
            <a:ext cx="216976" cy="25512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6447295" y="5207430"/>
            <a:ext cx="90407" cy="322881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4448014" y="6068702"/>
            <a:ext cx="5734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204548" y="4392302"/>
            <a:ext cx="5734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B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021451" y="1923875"/>
            <a:ext cx="5734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5261674" y="2545729"/>
                <a:ext cx="40716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50</m:t>
                      </m:r>
                      <m:r>
                        <a:rPr kumimoji="0" lang="en-GB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61674" y="2545729"/>
                <a:ext cx="407163" cy="276999"/>
              </a:xfrm>
              <a:prstGeom prst="rect">
                <a:avLst/>
              </a:prstGeom>
              <a:blipFill>
                <a:blip r:embed="rId4"/>
                <a:stretch>
                  <a:fillRect l="-13433" r="-11940" b="-111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77811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What do the interior angles of a Hexagon sum to? </a:t>
            </a:r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790950" y="1877219"/>
            <a:ext cx="4610100" cy="3971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08197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156" y="274638"/>
            <a:ext cx="9489800" cy="6203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7970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726" y="274637"/>
            <a:ext cx="9105738" cy="6216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4275432"/>
      </p:ext>
    </p:extLst>
  </p:cSld>
  <p:clrMapOvr>
    <a:masterClrMapping/>
  </p:clrMapOvr>
</p:sld>
</file>

<file path=ppt/theme/theme1.xml><?xml version="1.0" encoding="utf-8"?>
<a:theme xmlns:a="http://schemas.openxmlformats.org/drawingml/2006/main" name="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2.xml><?xml version="1.0" encoding="utf-8"?>
<a:theme xmlns:a="http://schemas.openxmlformats.org/drawingml/2006/main" name="1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3.xml><?xml version="1.0" encoding="utf-8"?>
<a:theme xmlns:a="http://schemas.openxmlformats.org/drawingml/2006/main" name="2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4.xml><?xml version="1.0" encoding="utf-8"?>
<a:theme xmlns:a="http://schemas.openxmlformats.org/drawingml/2006/main" name="3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5.xml><?xml version="1.0" encoding="utf-8"?>
<a:theme xmlns:a="http://schemas.openxmlformats.org/drawingml/2006/main" name="1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6.xml><?xml version="1.0" encoding="utf-8"?>
<a:theme xmlns:a="http://schemas.openxmlformats.org/drawingml/2006/main" name="4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7.xml><?xml version="1.0" encoding="utf-8"?>
<a:theme xmlns:a="http://schemas.openxmlformats.org/drawingml/2006/main" name="5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8.xml><?xml version="1.0" encoding="utf-8"?>
<a:theme xmlns:a="http://schemas.openxmlformats.org/drawingml/2006/main" name="6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9.xml><?xml version="1.0" encoding="utf-8"?>
<a:theme xmlns:a="http://schemas.openxmlformats.org/drawingml/2006/main" name="2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0.xml><?xml version="1.0" encoding="utf-8"?>
<a:theme xmlns:a="http://schemas.openxmlformats.org/drawingml/2006/main" name="7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1.xml><?xml version="1.0" encoding="utf-8"?>
<a:theme xmlns:a="http://schemas.openxmlformats.org/drawingml/2006/main" name="8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2.xml><?xml version="1.0" encoding="utf-8"?>
<a:theme xmlns:a="http://schemas.openxmlformats.org/drawingml/2006/main" name="9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3.xml><?xml version="1.0" encoding="utf-8"?>
<a:theme xmlns:a="http://schemas.openxmlformats.org/drawingml/2006/main" name="3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Archway</Template>
  <TotalTime>1307</TotalTime>
  <Words>109</Words>
  <Application>Microsoft Office PowerPoint</Application>
  <PresentationFormat>Custom</PresentationFormat>
  <Paragraphs>33</Paragraphs>
  <Slides>15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13</vt:i4>
      </vt:variant>
      <vt:variant>
        <vt:lpstr>Slide Titles</vt:lpstr>
      </vt:variant>
      <vt:variant>
        <vt:i4>15</vt:i4>
      </vt:variant>
    </vt:vector>
  </HeadingPairs>
  <TitlesOfParts>
    <vt:vector size="28" baseType="lpstr">
      <vt:lpstr>Archway</vt:lpstr>
      <vt:lpstr>1_ArchwayMaster</vt:lpstr>
      <vt:lpstr>2_ArchwayMaster</vt:lpstr>
      <vt:lpstr>3_ArchwayMaster</vt:lpstr>
      <vt:lpstr>1_Archway PPT</vt:lpstr>
      <vt:lpstr>4_ArchwayMaster</vt:lpstr>
      <vt:lpstr>5_ArchwayMaster</vt:lpstr>
      <vt:lpstr>6_ArchwayMaster</vt:lpstr>
      <vt:lpstr>2_Archway PPT</vt:lpstr>
      <vt:lpstr>7_ArchwayMaster</vt:lpstr>
      <vt:lpstr>8_ArchwayMaster</vt:lpstr>
      <vt:lpstr>9_ArchwayMaster</vt:lpstr>
      <vt:lpstr>3_Archway PPT</vt:lpstr>
      <vt:lpstr>   Angle Chase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What do the interior angles of a PENTAGON sum to?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What do the interior angles of a Hexagon sum to? 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Angle Chase</dc:title>
  <dc:creator>Elder, L</dc:creator>
  <cp:lastModifiedBy>Elder, L</cp:lastModifiedBy>
  <cp:revision>7</cp:revision>
  <cp:lastPrinted>2019-05-07T10:35:07Z</cp:lastPrinted>
  <dcterms:created xsi:type="dcterms:W3CDTF">2019-05-01T09:58:55Z</dcterms:created>
  <dcterms:modified xsi:type="dcterms:W3CDTF">2019-05-15T11:34:59Z</dcterms:modified>
</cp:coreProperties>
</file>