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4"/>
  </p:notesMasterIdLst>
  <p:sldIdLst>
    <p:sldId id="266" r:id="rId14"/>
    <p:sldId id="265" r:id="rId15"/>
    <p:sldId id="257" r:id="rId16"/>
    <p:sldId id="256" r:id="rId17"/>
    <p:sldId id="260" r:id="rId18"/>
    <p:sldId id="267" r:id="rId19"/>
    <p:sldId id="262" r:id="rId20"/>
    <p:sldId id="261" r:id="rId21"/>
    <p:sldId id="264" r:id="rId22"/>
    <p:sldId id="26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1BE94-3C68-4DBE-971C-9F3D3C77C304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C973D-884F-424D-B842-04C507F17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024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 and share whiteboards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C973D-884F-424D-B842-04C507F17952}" type="slidenum">
              <a:rPr lang="en-GB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345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 and share whiteboards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C973D-884F-424D-B842-04C507F17952}" type="slidenum">
              <a:rPr lang="en-GB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345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 and share whiteboards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C973D-884F-424D-B842-04C507F1795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345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C973D-884F-424D-B842-04C507F1795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861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C973D-884F-424D-B842-04C507F1795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105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C32EA7D3-5E12-4C2C-AC58-D870FBDBC577}" type="datetimeFigureOut">
              <a:rPr lang="en-GB" smtClean="0"/>
              <a:t>06/05/2019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E4E59B6-A551-4266-8EC8-33DA8E04948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5/6/2019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92696"/>
            <a:ext cx="443394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5964" y="319213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The </a:t>
            </a:r>
            <a:r>
              <a:rPr lang="en-GB" b="1" dirty="0">
                <a:solidFill>
                  <a:srgbClr val="FF0000"/>
                </a:solidFill>
              </a:rPr>
              <a:t>dimensions</a:t>
            </a:r>
            <a:r>
              <a:rPr lang="en-GB" dirty="0">
                <a:solidFill>
                  <a:srgbClr val="000000"/>
                </a:solidFill>
              </a:rPr>
              <a:t> of this rectangle have been rounded to the nearest </a:t>
            </a:r>
            <a:r>
              <a:rPr lang="en-GB" b="1" dirty="0">
                <a:solidFill>
                  <a:srgbClr val="FF0000"/>
                </a:solidFill>
              </a:rPr>
              <a:t>integer</a:t>
            </a:r>
            <a:r>
              <a:rPr lang="en-GB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6947" y="393305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Write down </a:t>
            </a:r>
            <a:r>
              <a:rPr lang="en-GB" dirty="0" smtClean="0">
                <a:solidFill>
                  <a:srgbClr val="000000"/>
                </a:solidFill>
              </a:rPr>
              <a:t>what the actual base of the rectangle could </a:t>
            </a:r>
            <a:r>
              <a:rPr lang="en-GB" dirty="0">
                <a:solidFill>
                  <a:srgbClr val="000000"/>
                </a:solidFill>
              </a:rPr>
              <a:t>have </a:t>
            </a:r>
            <a:r>
              <a:rPr lang="en-GB" dirty="0" smtClean="0">
                <a:solidFill>
                  <a:srgbClr val="000000"/>
                </a:solidFill>
              </a:rPr>
              <a:t>measured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6947" y="472514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And another….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947" y="552652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And another….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262" y="5157192"/>
            <a:ext cx="646343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479247" y="5094476"/>
            <a:ext cx="685041" cy="369332"/>
          </a:xfrm>
          <a:prstGeom prst="rect">
            <a:avLst/>
          </a:prstGeom>
          <a:solidFill>
            <a:srgbClr val="92D050">
              <a:alpha val="4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54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92696"/>
            <a:ext cx="443394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5964" y="319213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The </a:t>
            </a:r>
            <a:r>
              <a:rPr lang="en-GB" b="1" dirty="0">
                <a:solidFill>
                  <a:srgbClr val="FF0000"/>
                </a:solidFill>
              </a:rPr>
              <a:t>dimensions</a:t>
            </a:r>
            <a:r>
              <a:rPr lang="en-GB" dirty="0">
                <a:solidFill>
                  <a:srgbClr val="000000"/>
                </a:solidFill>
              </a:rPr>
              <a:t> of this rectangle have been rounded to the nearest </a:t>
            </a:r>
            <a:r>
              <a:rPr lang="en-GB" b="1" dirty="0">
                <a:solidFill>
                  <a:srgbClr val="FF0000"/>
                </a:solidFill>
              </a:rPr>
              <a:t>integer</a:t>
            </a:r>
            <a:r>
              <a:rPr lang="en-GB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6947" y="393305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Write down </a:t>
            </a:r>
            <a:r>
              <a:rPr lang="en-GB" dirty="0" smtClean="0">
                <a:solidFill>
                  <a:srgbClr val="000000"/>
                </a:solidFill>
              </a:rPr>
              <a:t>what the actual height of the rectangle could have been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6947" y="472514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And another….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947" y="552652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And another….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262" y="5157192"/>
            <a:ext cx="646343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118901" y="5094476"/>
            <a:ext cx="677235" cy="369332"/>
          </a:xfrm>
          <a:prstGeom prst="rect">
            <a:avLst/>
          </a:prstGeom>
          <a:solidFill>
            <a:srgbClr val="92D050">
              <a:alpha val="4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77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92696"/>
            <a:ext cx="443394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5964" y="319213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The </a:t>
            </a:r>
            <a:r>
              <a:rPr lang="en-GB" b="1" dirty="0">
                <a:solidFill>
                  <a:srgbClr val="FF0000"/>
                </a:solidFill>
              </a:rPr>
              <a:t>dimensions</a:t>
            </a:r>
            <a:r>
              <a:rPr lang="en-GB" dirty="0">
                <a:solidFill>
                  <a:srgbClr val="000000"/>
                </a:solidFill>
              </a:rPr>
              <a:t> of this rectangle have been rounded to the nearest </a:t>
            </a:r>
            <a:r>
              <a:rPr lang="en-GB" b="1" dirty="0">
                <a:solidFill>
                  <a:srgbClr val="FF0000"/>
                </a:solidFill>
              </a:rPr>
              <a:t>integer</a:t>
            </a:r>
            <a:r>
              <a:rPr lang="en-GB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6947" y="393305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Write down a calculation that could work out the actual area of this rectangle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6947" y="472514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And another….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6947" y="552652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And another….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00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92696"/>
            <a:ext cx="443394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5964" y="319213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dimensions</a:t>
            </a:r>
            <a:r>
              <a:rPr lang="en-GB" dirty="0" smtClean="0"/>
              <a:t> of this rectangle have been rounded to the nearest </a:t>
            </a:r>
            <a:r>
              <a:rPr lang="en-GB" b="1" dirty="0" smtClean="0">
                <a:solidFill>
                  <a:srgbClr val="FF0000"/>
                </a:solidFill>
              </a:rPr>
              <a:t>integer</a:t>
            </a:r>
            <a:r>
              <a:rPr lang="en-GB" dirty="0" smtClean="0"/>
              <a:t>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75149" y="4077072"/>
                <a:ext cx="84249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A student thinks that the </a:t>
                </a:r>
                <a:r>
                  <a:rPr lang="en-GB" b="1" dirty="0" smtClean="0"/>
                  <a:t>maximum possible area </a:t>
                </a:r>
                <a:r>
                  <a:rPr lang="en-GB" dirty="0" smtClean="0"/>
                  <a:t>of this rectangle could be calculated by working out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6.4 </m:t>
                    </m:r>
                    <m:r>
                      <a:rPr lang="en-GB" i="1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i="1" dirty="0" smtClean="0">
                        <a:latin typeface="Cambria Math"/>
                      </a:rPr>
                      <m:t> 4.4 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149" y="4077072"/>
                <a:ext cx="8424936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579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32289" y="5157192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Discuss with your partner why this student is wrong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36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92696"/>
            <a:ext cx="443394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5964" y="319213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The </a:t>
            </a:r>
            <a:r>
              <a:rPr lang="en-GB" b="1" dirty="0">
                <a:solidFill>
                  <a:srgbClr val="FF0000"/>
                </a:solidFill>
              </a:rPr>
              <a:t>dimensions</a:t>
            </a:r>
            <a:r>
              <a:rPr lang="en-GB" dirty="0">
                <a:solidFill>
                  <a:srgbClr val="000000"/>
                </a:solidFill>
              </a:rPr>
              <a:t> of this rectangle have been rounded to the nearest </a:t>
            </a:r>
            <a:r>
              <a:rPr lang="en-GB" b="1" dirty="0">
                <a:solidFill>
                  <a:srgbClr val="FF0000"/>
                </a:solidFill>
              </a:rPr>
              <a:t>integer</a:t>
            </a:r>
            <a:r>
              <a:rPr lang="en-GB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4149080"/>
            <a:ext cx="85490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Write a calculation that would work out the </a:t>
            </a:r>
          </a:p>
          <a:p>
            <a:pPr algn="ctr"/>
            <a:r>
              <a:rPr lang="en-GB" sz="2800" b="1" dirty="0" smtClean="0">
                <a:solidFill>
                  <a:srgbClr val="000000"/>
                </a:solidFill>
              </a:rPr>
              <a:t>minimum </a:t>
            </a:r>
            <a:r>
              <a:rPr lang="en-GB" sz="2800" dirty="0" smtClean="0">
                <a:solidFill>
                  <a:srgbClr val="000000"/>
                </a:solidFill>
              </a:rPr>
              <a:t>possible area of the rectangle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28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92696"/>
            <a:ext cx="4433947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5964" y="319213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The </a:t>
            </a:r>
            <a:r>
              <a:rPr lang="en-GB" b="1" dirty="0">
                <a:solidFill>
                  <a:srgbClr val="FF0000"/>
                </a:solidFill>
              </a:rPr>
              <a:t>dimensions</a:t>
            </a:r>
            <a:r>
              <a:rPr lang="en-GB" dirty="0">
                <a:solidFill>
                  <a:srgbClr val="000000"/>
                </a:solidFill>
              </a:rPr>
              <a:t> of this rectangle have been rounded to the nearest </a:t>
            </a:r>
            <a:r>
              <a:rPr lang="en-GB" b="1" dirty="0">
                <a:solidFill>
                  <a:srgbClr val="FF0000"/>
                </a:solidFill>
              </a:rPr>
              <a:t>integer</a:t>
            </a:r>
            <a:r>
              <a:rPr lang="en-GB" dirty="0">
                <a:solidFill>
                  <a:srgbClr val="000000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23528" y="4149080"/>
                <a:ext cx="85490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Work out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5.5 </m:t>
                    </m:r>
                    <m:r>
                      <a:rPr lang="en-GB" sz="28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GB" sz="2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3.5</m:t>
                    </m:r>
                  </m:oMath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149080"/>
                <a:ext cx="8549054" cy="523220"/>
              </a:xfrm>
              <a:prstGeom prst="rect">
                <a:avLst/>
              </a:prstGeom>
              <a:blipFill rotWithShape="1">
                <a:blip r:embed="rId3"/>
                <a:stretch>
                  <a:fillRect t="-11765" b="-3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373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72400" y="5805264"/>
            <a:ext cx="864096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/>
              <a:t>Title: Using upper and lower bounds </a:t>
            </a:r>
            <a:endParaRPr lang="en-GB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545059"/>
                <a:ext cx="41148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u="sng" dirty="0" smtClean="0"/>
                  <a:t>Worked Example</a:t>
                </a:r>
              </a:p>
              <a:p>
                <a:pPr marL="0" indent="0">
                  <a:buNone/>
                </a:pPr>
                <a:r>
                  <a:rPr lang="en-GB" sz="1800" dirty="0" smtClean="0"/>
                  <a:t>Here is a parallelogram, the dimensions have been rounded to the nearest integer. </a:t>
                </a:r>
              </a:p>
              <a:p>
                <a:pPr marL="0" indent="0">
                  <a:buNone/>
                </a:pPr>
                <a:r>
                  <a:rPr lang="en-GB" sz="1800" dirty="0" smtClean="0"/>
                  <a:t>Work out the </a:t>
                </a:r>
                <a:r>
                  <a:rPr lang="en-GB" sz="1800" b="1" dirty="0" smtClean="0"/>
                  <a:t>smallest</a:t>
                </a:r>
                <a:r>
                  <a:rPr lang="en-GB" sz="1800" dirty="0" smtClean="0"/>
                  <a:t> possible area. </a:t>
                </a:r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𝐿𝑜𝑤𝑒𝑟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𝑏𝑜𝑢𝑛𝑑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𝑏𝑎𝑠𝑒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𝑙𝑒𝑛𝑔𝑡h</m:t>
                      </m:r>
                      <m:r>
                        <a:rPr lang="en-GB" sz="1400" b="0" i="1" smtClean="0">
                          <a:latin typeface="Cambria Math"/>
                        </a:rPr>
                        <m:t>=4.5 </m:t>
                      </m:r>
                      <m:r>
                        <a:rPr lang="en-GB" sz="1400" b="0" i="1" smtClean="0">
                          <a:latin typeface="Cambria Math"/>
                        </a:rPr>
                        <m:t>𝑐𝑚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b="0" dirty="0" smtClean="0"/>
              </a:p>
              <a:p>
                <a:pPr marL="0" indent="0">
                  <a:buNone/>
                </a:pPr>
                <a:endParaRPr lang="en-GB" sz="1400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𝐿𝑜𝑤𝑒𝑟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𝑏𝑜𝑢𝑛𝑑𝑠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𝑝𝑒𝑟𝑝𝑒𝑛𝑑𝑖𝑐𝑢𝑙𝑎𝑟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h𝑒𝑖𝑔h𝑡</m:t>
                      </m:r>
                      <m:r>
                        <a:rPr lang="en-GB" sz="1400" b="0" i="1" smtClean="0">
                          <a:latin typeface="Cambria Math"/>
                        </a:rPr>
                        <m:t>=2.5 </m:t>
                      </m:r>
                      <m:r>
                        <a:rPr lang="en-GB" sz="1400" b="0" i="1" smtClean="0">
                          <a:latin typeface="Cambria Math"/>
                        </a:rPr>
                        <m:t>𝑐𝑚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b="0" dirty="0" smtClean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1800" b="0" i="1" smtClean="0">
                          <a:latin typeface="Cambria Math"/>
                          <a:ea typeface="Cambria Math"/>
                        </a:rPr>
                        <m:t>𝑆𝑚𝑎𝑙𝑙𝑒𝑠𝑡</m:t>
                      </m:r>
                      <m:r>
                        <a:rPr lang="en-GB" sz="18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800" b="0" i="1" smtClean="0">
                          <a:latin typeface="Cambria Math"/>
                          <a:ea typeface="Cambria Math"/>
                        </a:rPr>
                        <m:t>𝑝𝑜𝑠𝑠𝑖𝑏𝑙𝑒</m:t>
                      </m:r>
                      <m:r>
                        <a:rPr lang="en-GB" sz="18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800" b="0" i="1" smtClean="0">
                          <a:latin typeface="Cambria Math"/>
                          <a:ea typeface="Cambria Math"/>
                        </a:rPr>
                        <m:t>𝑎𝑟𝑒𝑎</m:t>
                      </m:r>
                      <m:r>
                        <a:rPr lang="en-GB" sz="1800" b="0" i="1" smtClean="0">
                          <a:latin typeface="Cambria Math"/>
                          <a:ea typeface="Cambria Math"/>
                        </a:rPr>
                        <m:t>=4.5 ×2.5=11.25 </m:t>
                      </m:r>
                      <m:sSup>
                        <m:sSupPr>
                          <m:ctrlPr>
                            <a:rPr lang="en-GB" sz="1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800" b="0" i="1" smtClean="0">
                              <a:latin typeface="Cambria Math"/>
                              <a:ea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545059"/>
                <a:ext cx="4114800" cy="4525963"/>
              </a:xfrm>
              <a:blipFill rotWithShape="1">
                <a:blip r:embed="rId3"/>
                <a:stretch>
                  <a:fillRect l="-1185" t="-1750" r="-148" b="-96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29000"/>
            <a:ext cx="1656184" cy="131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03648" y="3501008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79039"/>
            <a:ext cx="712038" cy="61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/>
              <p:cNvSpPr txBox="1">
                <a:spLocks/>
              </p:cNvSpPr>
              <p:nvPr/>
            </p:nvSpPr>
            <p:spPr bwMode="auto">
              <a:xfrm>
                <a:off x="4666468" y="1545058"/>
                <a:ext cx="4114800" cy="4525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:r>
                  <a:rPr lang="en-GB" u="sng" kern="0" dirty="0" smtClean="0"/>
                  <a:t>Your Turn</a:t>
                </a:r>
              </a:p>
              <a:p>
                <a:pPr marL="0" indent="0">
                  <a:buFontTx/>
                  <a:buNone/>
                </a:pPr>
                <a:r>
                  <a:rPr lang="en-GB" sz="1800" kern="0" dirty="0" smtClean="0"/>
                  <a:t>Here is a parallelogram, the dimensions have been rounded to the nearest integer. </a:t>
                </a:r>
              </a:p>
              <a:p>
                <a:pPr marL="0" indent="0">
                  <a:buFontTx/>
                  <a:buNone/>
                </a:pPr>
                <a:r>
                  <a:rPr lang="en-GB" sz="1800" kern="0" dirty="0" smtClean="0"/>
                  <a:t>Work out the </a:t>
                </a:r>
                <a:r>
                  <a:rPr lang="en-GB" sz="1800" b="1" kern="0" dirty="0" smtClean="0"/>
                  <a:t>smallest</a:t>
                </a:r>
                <a:r>
                  <a:rPr lang="en-GB" sz="1800" kern="0" dirty="0" smtClean="0"/>
                  <a:t> possible area. </a:t>
                </a:r>
              </a:p>
              <a:p>
                <a:pPr marL="0" indent="0">
                  <a:buFontTx/>
                  <a:buNone/>
                </a:pPr>
                <a:endParaRPr lang="en-GB" sz="1800" kern="0" dirty="0"/>
              </a:p>
              <a:p>
                <a:pPr marL="0" indent="0">
                  <a:buFontTx/>
                  <a:buNone/>
                </a:pPr>
                <a:endParaRPr lang="en-GB" sz="1800" kern="0" dirty="0" smtClean="0"/>
              </a:p>
              <a:p>
                <a:pPr marL="0" indent="0">
                  <a:buFontTx/>
                  <a:buNone/>
                </a:pPr>
                <a:endParaRPr lang="en-GB" sz="1800" kern="0" dirty="0"/>
              </a:p>
              <a:p>
                <a:pPr marL="0" indent="0">
                  <a:buFontTx/>
                  <a:buNone/>
                </a:pPr>
                <a:endParaRPr lang="en-GB" sz="1800" kern="0" dirty="0" smtClean="0"/>
              </a:p>
              <a:p>
                <a:pPr marL="0" indent="0">
                  <a:buFontTx/>
                  <a:buNone/>
                </a:pPr>
                <a:endParaRPr lang="en-GB" sz="1800" kern="0" dirty="0"/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kern="0" smtClean="0">
                          <a:latin typeface="Cambria Math"/>
                        </a:rPr>
                        <m:t>𝐿𝑜𝑤𝑒𝑟</m:t>
                      </m:r>
                      <m:r>
                        <a:rPr lang="en-GB" sz="1400" i="1" kern="0" smtClean="0">
                          <a:latin typeface="Cambria Math"/>
                        </a:rPr>
                        <m:t> </m:t>
                      </m:r>
                      <m:r>
                        <a:rPr lang="en-GB" sz="1400" i="1" kern="0" smtClean="0">
                          <a:latin typeface="Cambria Math"/>
                        </a:rPr>
                        <m:t>𝑏𝑜𝑢𝑛𝑑</m:t>
                      </m:r>
                      <m:r>
                        <a:rPr lang="en-GB" sz="1400" i="1" kern="0" smtClean="0">
                          <a:latin typeface="Cambria Math"/>
                        </a:rPr>
                        <m:t> </m:t>
                      </m:r>
                      <m:r>
                        <a:rPr lang="en-GB" sz="1400" i="1" kern="0" smtClean="0">
                          <a:latin typeface="Cambria Math"/>
                        </a:rPr>
                        <m:t>𝑜𝑓</m:t>
                      </m:r>
                      <m:r>
                        <a:rPr lang="en-GB" sz="1400" i="1" kern="0" smtClean="0">
                          <a:latin typeface="Cambria Math"/>
                        </a:rPr>
                        <m:t> </m:t>
                      </m:r>
                      <m:r>
                        <a:rPr lang="en-GB" sz="1400" i="1" kern="0" smtClean="0">
                          <a:latin typeface="Cambria Math"/>
                        </a:rPr>
                        <m:t>𝑏𝑎𝑠𝑒</m:t>
                      </m:r>
                      <m:r>
                        <a:rPr lang="en-GB" sz="1400" i="1" kern="0" smtClean="0">
                          <a:latin typeface="Cambria Math"/>
                        </a:rPr>
                        <m:t> </m:t>
                      </m:r>
                      <m:r>
                        <a:rPr lang="en-GB" sz="1400" i="1" kern="0" smtClean="0">
                          <a:latin typeface="Cambria Math"/>
                        </a:rPr>
                        <m:t>𝑙𝑒𝑛𝑔𝑡h</m:t>
                      </m:r>
                      <m:r>
                        <a:rPr lang="en-GB" sz="1400" i="1" kern="0" smtClean="0">
                          <a:latin typeface="Cambria Math"/>
                        </a:rPr>
                        <m:t>=6.5 </m:t>
                      </m:r>
                      <m:r>
                        <a:rPr lang="en-GB" sz="1400" i="1" kern="0" smtClean="0">
                          <a:latin typeface="Cambria Math"/>
                        </a:rPr>
                        <m:t>𝑐𝑚</m:t>
                      </m:r>
                      <m:r>
                        <a:rPr lang="en-GB" sz="1400" i="1" kern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kern="0" dirty="0" smtClean="0"/>
              </a:p>
              <a:p>
                <a:pPr marL="0" indent="0">
                  <a:buFontTx/>
                  <a:buNone/>
                </a:pPr>
                <a:endParaRPr lang="en-GB" sz="1400" kern="0" dirty="0" smtClean="0"/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kern="0" smtClean="0">
                          <a:latin typeface="Cambria Math"/>
                        </a:rPr>
                        <m:t>𝐿𝑜𝑤𝑒𝑟</m:t>
                      </m:r>
                      <m:r>
                        <a:rPr lang="en-GB" sz="1400" i="1" kern="0" smtClean="0">
                          <a:latin typeface="Cambria Math"/>
                        </a:rPr>
                        <m:t> </m:t>
                      </m:r>
                      <m:r>
                        <a:rPr lang="en-GB" sz="1400" i="1" kern="0" smtClean="0">
                          <a:latin typeface="Cambria Math"/>
                        </a:rPr>
                        <m:t>𝑏𝑜𝑢𝑛𝑑𝑠</m:t>
                      </m:r>
                      <m:r>
                        <a:rPr lang="en-GB" sz="1400" i="1" kern="0" smtClean="0">
                          <a:latin typeface="Cambria Math"/>
                        </a:rPr>
                        <m:t> </m:t>
                      </m:r>
                      <m:r>
                        <a:rPr lang="en-GB" sz="1400" i="1" kern="0" smtClean="0">
                          <a:latin typeface="Cambria Math"/>
                        </a:rPr>
                        <m:t>𝑜𝑓</m:t>
                      </m:r>
                      <m:r>
                        <a:rPr lang="en-GB" sz="1400" i="1" kern="0" smtClean="0">
                          <a:latin typeface="Cambria Math"/>
                        </a:rPr>
                        <m:t> </m:t>
                      </m:r>
                      <m:r>
                        <a:rPr lang="en-GB" sz="1400" i="1" kern="0" smtClean="0">
                          <a:latin typeface="Cambria Math"/>
                        </a:rPr>
                        <m:t>𝑝𝑒𝑟𝑝𝑒𝑛𝑑𝑖𝑐𝑢𝑙𝑎𝑟</m:t>
                      </m:r>
                      <m:r>
                        <a:rPr lang="en-GB" sz="1400" i="1" kern="0" smtClean="0">
                          <a:latin typeface="Cambria Math"/>
                        </a:rPr>
                        <m:t> </m:t>
                      </m:r>
                      <m:r>
                        <a:rPr lang="en-GB" sz="1400" i="1" kern="0" smtClean="0">
                          <a:latin typeface="Cambria Math"/>
                        </a:rPr>
                        <m:t>h𝑒𝑖𝑔h𝑡</m:t>
                      </m:r>
                      <m:r>
                        <a:rPr lang="en-GB" sz="1400" i="1" kern="0" smtClean="0">
                          <a:latin typeface="Cambria Math"/>
                        </a:rPr>
                        <m:t>=3.5 </m:t>
                      </m:r>
                      <m:r>
                        <a:rPr lang="en-GB" sz="1400" i="1" kern="0" smtClean="0">
                          <a:latin typeface="Cambria Math"/>
                        </a:rPr>
                        <m:t>𝑐𝑚</m:t>
                      </m:r>
                      <m:r>
                        <a:rPr lang="en-GB" sz="1400" i="1" kern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kern="0" dirty="0" smtClean="0"/>
              </a:p>
              <a:p>
                <a:pPr marL="0" indent="0">
                  <a:buFontTx/>
                  <a:buNone/>
                </a:pPr>
                <a:endParaRPr lang="en-GB" sz="1800" kern="0" dirty="0" smtClean="0"/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kern="0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1800" i="1" kern="0" smtClean="0">
                          <a:latin typeface="Cambria Math"/>
                          <a:ea typeface="Cambria Math"/>
                        </a:rPr>
                        <m:t>𝑆𝑚𝑎𝑙𝑙𝑒𝑠𝑡</m:t>
                      </m:r>
                      <m:r>
                        <a:rPr lang="en-GB" sz="1800" i="1" kern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800" i="1" kern="0" smtClean="0">
                          <a:latin typeface="Cambria Math"/>
                          <a:ea typeface="Cambria Math"/>
                        </a:rPr>
                        <m:t>𝑝𝑜𝑠𝑠𝑖𝑏𝑙𝑒</m:t>
                      </m:r>
                      <m:r>
                        <a:rPr lang="en-GB" sz="1800" i="1" kern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800" i="1" kern="0" smtClean="0">
                          <a:latin typeface="Cambria Math"/>
                          <a:ea typeface="Cambria Math"/>
                        </a:rPr>
                        <m:t>𝑎𝑟𝑒𝑎</m:t>
                      </m:r>
                      <m:r>
                        <a:rPr lang="en-GB" sz="1800" i="1" kern="0" smtClean="0">
                          <a:latin typeface="Cambria Math"/>
                          <a:ea typeface="Cambria Math"/>
                        </a:rPr>
                        <m:t>=6.5 ×3.5=22.75 </m:t>
                      </m:r>
                      <m:sSup>
                        <m:sSupPr>
                          <m:ctrlPr>
                            <a:rPr lang="en-GB" sz="1800" i="1" kern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800" i="1" kern="0" smtClean="0">
                              <a:latin typeface="Cambria Math"/>
                              <a:ea typeface="Cambria Math"/>
                            </a:rPr>
                            <m:t>𝑐𝑚</m:t>
                          </m:r>
                        </m:e>
                        <m:sup>
                          <m:r>
                            <a:rPr lang="en-GB" sz="1800" i="1" kern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800" kern="0" dirty="0" smtClean="0"/>
              </a:p>
              <a:p>
                <a:pPr marL="0" indent="0">
                  <a:buFontTx/>
                  <a:buNone/>
                </a:pPr>
                <a:endParaRPr lang="en-GB" sz="1800" kern="0" dirty="0" smtClean="0"/>
              </a:p>
            </p:txBody>
          </p:sp>
        </mc:Choice>
        <mc:Fallback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6468" y="1545058"/>
                <a:ext cx="4114800" cy="4525963"/>
              </a:xfrm>
              <a:prstGeom prst="rect">
                <a:avLst/>
              </a:prstGeom>
              <a:blipFill rotWithShape="1">
                <a:blip r:embed="rId6"/>
                <a:stretch>
                  <a:fillRect l="-1185" t="-1750" r="-148" b="-969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03949"/>
            <a:ext cx="1279401" cy="154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17032"/>
            <a:ext cx="712787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49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 your books: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151" y="142010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Work out the </a:t>
            </a:r>
            <a:r>
              <a:rPr lang="en-GB" sz="2000" b="1" dirty="0" smtClean="0">
                <a:solidFill>
                  <a:srgbClr val="FF0000"/>
                </a:solidFill>
              </a:rPr>
              <a:t>minimum</a:t>
            </a:r>
            <a:r>
              <a:rPr lang="en-GB" sz="2000" dirty="0" smtClean="0"/>
              <a:t> and </a:t>
            </a:r>
            <a:r>
              <a:rPr lang="en-GB" sz="2000" b="1" dirty="0" smtClean="0">
                <a:solidFill>
                  <a:srgbClr val="FF0000"/>
                </a:solidFill>
              </a:rPr>
              <a:t>maximum</a:t>
            </a:r>
            <a:r>
              <a:rPr lang="en-GB" sz="2000" dirty="0" smtClean="0"/>
              <a:t> possible areas of the following shapes. </a:t>
            </a:r>
          </a:p>
          <a:p>
            <a:pPr marL="0" indent="0">
              <a:buNone/>
            </a:pPr>
            <a:r>
              <a:rPr lang="en-GB" sz="2000" dirty="0" smtClean="0"/>
              <a:t>All dimensions have been rounded to the nearest integer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180" y="4958171"/>
            <a:ext cx="23241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176" y="4962585"/>
            <a:ext cx="22479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20" y="2815419"/>
            <a:ext cx="244792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2863044"/>
            <a:ext cx="227647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2839171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1. 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894098" y="2805772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2. 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1963284" y="4777919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3. 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4788024" y="486916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4. </a:t>
            </a:r>
            <a:endParaRPr lang="en-GB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44053"/>
            <a:ext cx="712038" cy="61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8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Mark your work</a:t>
                </a:r>
                <a:br>
                  <a:rPr lang="en-GB" dirty="0" smtClean="0"/>
                </a:br>
                <a:r>
                  <a:rPr lang="en-GB" dirty="0" smtClean="0"/>
                  <a:t>(all units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 </a:t>
                </a: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Min. = 11.375 	Max. = 16.875 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 smtClean="0"/>
              <a:t>Min. = 20.125 	Max. = 28.125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 smtClean="0"/>
              <a:t>Min. = 8.75 		Max. = 15.75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 smtClean="0"/>
              <a:t>Min. = 38.25 	Max. = 52.25 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 smtClean="0"/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3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Work out the </a:t>
            </a:r>
            <a:r>
              <a:rPr lang="en-GB" b="1" dirty="0" smtClean="0"/>
              <a:t>smallest</a:t>
            </a:r>
            <a:r>
              <a:rPr lang="en-GB" dirty="0" smtClean="0"/>
              <a:t> possible </a:t>
            </a:r>
            <a:r>
              <a:rPr lang="en-GB" b="1" dirty="0" smtClean="0"/>
              <a:t>difference</a:t>
            </a:r>
            <a:r>
              <a:rPr lang="en-GB" dirty="0" smtClean="0"/>
              <a:t> in area of these two pentagons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45024"/>
            <a:ext cx="20383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36780"/>
            <a:ext cx="21812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3460358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a.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347209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b.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365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46</TotalTime>
  <Words>368</Words>
  <Application>Microsoft Office PowerPoint</Application>
  <PresentationFormat>On-screen Show (4:3)</PresentationFormat>
  <Paragraphs>76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Title: Using upper and lower bounds </vt:lpstr>
      <vt:lpstr>In your books: </vt:lpstr>
      <vt:lpstr>Mark your work (all units 〖cm〗^2) 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5</cp:revision>
  <dcterms:created xsi:type="dcterms:W3CDTF">2019-05-06T16:08:36Z</dcterms:created>
  <dcterms:modified xsi:type="dcterms:W3CDTF">2019-05-06T16:54:53Z</dcterms:modified>
</cp:coreProperties>
</file>