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26"/>
  </p:notesMasterIdLst>
  <p:sldIdLst>
    <p:sldId id="297" r:id="rId6"/>
    <p:sldId id="298" r:id="rId7"/>
    <p:sldId id="299" r:id="rId8"/>
    <p:sldId id="301" r:id="rId9"/>
    <p:sldId id="302" r:id="rId10"/>
    <p:sldId id="303" r:id="rId11"/>
    <p:sldId id="305" r:id="rId12"/>
    <p:sldId id="304" r:id="rId13"/>
    <p:sldId id="279" r:id="rId14"/>
    <p:sldId id="280" r:id="rId15"/>
    <p:sldId id="281" r:id="rId16"/>
    <p:sldId id="282" r:id="rId17"/>
    <p:sldId id="283" r:id="rId18"/>
    <p:sldId id="284" r:id="rId19"/>
    <p:sldId id="285" r:id="rId20"/>
    <p:sldId id="306" r:id="rId21"/>
    <p:sldId id="286" r:id="rId22"/>
    <p:sldId id="308" r:id="rId23"/>
    <p:sldId id="307" r:id="rId24"/>
    <p:sldId id="28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E3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000" autoAdjust="0"/>
  </p:normalViewPr>
  <p:slideViewPr>
    <p:cSldViewPr snapToGrid="0">
      <p:cViewPr varScale="1">
        <p:scale>
          <a:sx n="81" d="100"/>
          <a:sy n="81" d="100"/>
        </p:scale>
        <p:origin x="90" y="3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7560B-337B-4BDB-B528-1F9D02F04D09}" type="datetimeFigureOut">
              <a:rPr lang="en-GB" smtClean="0"/>
              <a:t>23/04/2019</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466D0-9763-4B4B-886C-D803670DBDD0}" type="slidenum">
              <a:rPr lang="en-GB" smtClean="0"/>
              <a:t>‹#›</a:t>
            </a:fld>
            <a:endParaRPr lang="en-GB"/>
          </a:p>
        </p:txBody>
      </p:sp>
    </p:spTree>
    <p:extLst>
      <p:ext uri="{BB962C8B-B14F-4D97-AF65-F5344CB8AC3E}">
        <p14:creationId xmlns:p14="http://schemas.microsoft.com/office/powerpoint/2010/main" val="3275777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Tick or</a:t>
            </a:r>
            <a:r>
              <a:rPr lang="en-GB" baseline="0" dirty="0" smtClean="0"/>
              <a:t> Trash Activity – In pairs students to decide which student has correctly defined each sequence</a:t>
            </a:r>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t>7</a:t>
            </a:fld>
            <a:endParaRPr lang="en-GB"/>
          </a:p>
        </p:txBody>
      </p:sp>
    </p:spTree>
    <p:extLst>
      <p:ext uri="{BB962C8B-B14F-4D97-AF65-F5344CB8AC3E}">
        <p14:creationId xmlns:p14="http://schemas.microsoft.com/office/powerpoint/2010/main" val="1110088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the introduction of iterative notation, iterative formulae will be used to find the approximate solution to an equation</a:t>
            </a:r>
            <a:r>
              <a:rPr lang="en-GB" baseline="0" dirty="0" smtClean="0"/>
              <a:t> in a later lesson.</a:t>
            </a:r>
            <a:r>
              <a:rPr lang="en-GB" dirty="0" smtClean="0"/>
              <a:t> The origins of the iterative formula, through the rearrangement of the original equation, are also considered. Display the following information on the board. Students could work in pairs or small groups to determine the answers. </a:t>
            </a:r>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2574710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the introduction of iterative notation, iterative formulae will be used to find the approximate solution to an equation. The origins of the iterative formula, through the rearrangement of the original equation, are also considered. Display the following information on the board. Students could work in pairs or small groups to determine the answers.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466D0-9763-4B4B-886C-D803670DBD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908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the introduction of iterative notation, iterative formulae will be used to find the approximate solution to an equation. The origins of the iterative formula, through the rearrangement of the original equation, are also considered. Display the following information on the board. Students could work in pairs or small groups to determine the answers.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466D0-9763-4B4B-886C-D803670DBD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6718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the introduction of iterative notation, iterative formulae will be used to find the approximate solution to an equation. The origins of the iterative formula, through the rearrangement of the original equation, are also considered. Display the following information on the board. Students could work in pairs or small groups to determine the answers.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466D0-9763-4B4B-886C-D803670DBD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8285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 whiteboards</a:t>
            </a:r>
            <a:r>
              <a:rPr lang="en-GB" baseline="0" dirty="0" smtClean="0"/>
              <a:t>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466D0-9763-4B4B-886C-D803670DBD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8464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 whiteboards</a:t>
            </a:r>
            <a:r>
              <a:rPr lang="en-GB" baseline="0" dirty="0" smtClean="0"/>
              <a:t>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466D0-9763-4B4B-886C-D803670DBD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0743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 whiteboards</a:t>
            </a:r>
            <a:r>
              <a:rPr lang="en-GB" baseline="0" dirty="0" smtClean="0"/>
              <a:t>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466D0-9763-4B4B-886C-D803670DBD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114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Acknowledgements</a:t>
            </a:r>
            <a:r>
              <a:rPr lang="en-GB" baseline="0" dirty="0" smtClean="0"/>
              <a:t>: teachitmaths.co.uk</a:t>
            </a:r>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t>17</a:t>
            </a:fld>
            <a:endParaRPr lang="en-GB"/>
          </a:p>
        </p:txBody>
      </p:sp>
    </p:spTree>
    <p:extLst>
      <p:ext uri="{BB962C8B-B14F-4D97-AF65-F5344CB8AC3E}">
        <p14:creationId xmlns:p14="http://schemas.microsoft.com/office/powerpoint/2010/main" val="1496916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C466D0-9763-4B4B-886C-D803670DBDD0}" type="slidenum">
              <a:rPr lang="en-GB" smtClean="0"/>
              <a:t>20</a:t>
            </a:fld>
            <a:endParaRPr lang="en-GB"/>
          </a:p>
        </p:txBody>
      </p:sp>
    </p:spTree>
    <p:extLst>
      <p:ext uri="{BB962C8B-B14F-4D97-AF65-F5344CB8AC3E}">
        <p14:creationId xmlns:p14="http://schemas.microsoft.com/office/powerpoint/2010/main" val="3256449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24ABE6-343B-4734-83E8-432C498277DA}" type="datetimeFigureOut">
              <a:rPr lang="en-GB" smtClean="0"/>
              <a:t>23/04/2019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3B16BD6D-343F-4552-89BE-B5F9C009A579}"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5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46" indent="0" algn="ctr">
              <a:buNone/>
              <a:defRPr/>
            </a:lvl2pPr>
            <a:lvl3pPr marL="685891" indent="0" algn="ctr">
              <a:buNone/>
              <a:defRPr/>
            </a:lvl3pPr>
            <a:lvl4pPr marL="1028837" indent="0" algn="ctr">
              <a:buNone/>
              <a:defRPr/>
            </a:lvl4pPr>
            <a:lvl5pPr marL="1371783" indent="0" algn="ctr">
              <a:buNone/>
              <a:defRPr/>
            </a:lvl5pPr>
            <a:lvl6pPr marL="1714729" indent="0" algn="ctr">
              <a:buNone/>
              <a:defRPr/>
            </a:lvl6pPr>
            <a:lvl7pPr marL="2057674" indent="0" algn="ctr">
              <a:buNone/>
              <a:defRPr/>
            </a:lvl7pPr>
            <a:lvl8pPr marL="2400620" indent="0" algn="ctr">
              <a:buNone/>
              <a:defRPr/>
            </a:lvl8pPr>
            <a:lvl9pPr marL="2743566"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5226052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906698908"/>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3"/>
            <a:ext cx="103632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5" y="2906713"/>
            <a:ext cx="10363200" cy="1500187"/>
          </a:xfrm>
        </p:spPr>
        <p:txBody>
          <a:bodyPr anchor="b"/>
          <a:lstStyle>
            <a:lvl1pPr marL="0" indent="0">
              <a:buNone/>
              <a:defRPr sz="1500"/>
            </a:lvl1pPr>
            <a:lvl2pPr marL="342946" indent="0">
              <a:buNone/>
              <a:defRPr sz="1350"/>
            </a:lvl2pPr>
            <a:lvl3pPr marL="685891" indent="0">
              <a:buNone/>
              <a:defRPr sz="1200"/>
            </a:lvl3pPr>
            <a:lvl4pPr marL="1028837" indent="0">
              <a:buNone/>
              <a:defRPr sz="1050"/>
            </a:lvl4pPr>
            <a:lvl5pPr marL="1371783" indent="0">
              <a:buNone/>
              <a:defRPr sz="1050"/>
            </a:lvl5pPr>
            <a:lvl6pPr marL="1714729" indent="0">
              <a:buNone/>
              <a:defRPr sz="1050"/>
            </a:lvl6pPr>
            <a:lvl7pPr marL="2057674" indent="0">
              <a:buNone/>
              <a:defRPr sz="1050"/>
            </a:lvl7pPr>
            <a:lvl8pPr marL="2400620" indent="0">
              <a:buNone/>
              <a:defRPr sz="1050"/>
            </a:lvl8pPr>
            <a:lvl9pPr marL="2743566"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4937902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1"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3628429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823322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3838981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7400559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3"/>
            <a:ext cx="4011084" cy="4691063"/>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313042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855603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3984336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1"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2A9176AC-9E9A-4691-A790-EFE22D81D066}" type="datetimeFigureOut">
              <a:rPr lang="en-GB" smtClean="0">
                <a:solidFill>
                  <a:srgbClr val="000000"/>
                </a:solidFill>
              </a:rPr>
              <a:pPr/>
              <a:t>23/04/2019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60E164C-0643-4C82-9820-5AAF0D33406D}"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82310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5"/>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A24ABE6-343B-4734-83E8-432C498277DA}" type="datetimeFigureOut">
              <a:rPr lang="en-GB" smtClean="0"/>
              <a:t>23/04/2019</a:t>
            </a:fld>
            <a:endParaRPr lang="en-GB"/>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3B16BD6D-343F-4552-89BE-B5F9C009A579}" type="slidenum">
              <a:rPr lang="en-GB" smtClean="0"/>
              <a:t>‹#›</a:t>
            </a:fld>
            <a:endParaRPr lang="en-GB"/>
          </a:p>
        </p:txBody>
      </p:sp>
      <p:sp>
        <p:nvSpPr>
          <p:cNvPr id="9" name="Rectangle 7"/>
          <p:cNvSpPr>
            <a:spLocks noChangeArrowheads="1"/>
          </p:cNvSpPr>
          <p:nvPr/>
        </p:nvSpPr>
        <p:spPr bwMode="auto">
          <a:xfrm>
            <a:off x="0" y="0"/>
            <a:ext cx="12192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10896537" y="5800491"/>
            <a:ext cx="1084729" cy="93345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12192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10896538" y="5800491"/>
            <a:ext cx="1084729"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12192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10896540" y="5800491"/>
            <a:ext cx="1084729"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23/04/2019</a:t>
            </a:fld>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12192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10896541" y="5800491"/>
            <a:ext cx="1084729"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cs typeface="Arial" charset="0"/>
              </a:defRPr>
            </a:lvl1pPr>
          </a:lstStyle>
          <a:p>
            <a:pPr defTabSz="457200"/>
            <a:fld id="{2A9176AC-9E9A-4691-A790-EFE22D81D066}" type="datetimeFigureOut">
              <a:rPr lang="en-GB" smtClean="0">
                <a:solidFill>
                  <a:srgbClr val="000000"/>
                </a:solidFill>
              </a:rPr>
              <a:pPr defTabSz="457200"/>
              <a:t>23/04/2019</a:t>
            </a:fld>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cs typeface="Arial" charset="0"/>
              </a:defRPr>
            </a:lvl1pPr>
          </a:lstStyle>
          <a:p>
            <a:pPr defTabSz="457200"/>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pPr defTabSz="457200"/>
            <a:fld id="{860E164C-0643-4C82-9820-5AAF0D33406D}" type="slidenum">
              <a:rPr lang="en-GB" smtClean="0">
                <a:solidFill>
                  <a:srgbClr val="000000"/>
                </a:solidFill>
              </a:rPr>
              <a:pPr defTabSz="457200"/>
              <a:t>‹#›</a:t>
            </a:fld>
            <a:endParaRPr lang="en-GB">
              <a:solidFill>
                <a:srgbClr val="000000"/>
              </a:solidFill>
            </a:endParaRPr>
          </a:p>
        </p:txBody>
      </p:sp>
      <p:sp>
        <p:nvSpPr>
          <p:cNvPr id="9" name="Rectangle 7"/>
          <p:cNvSpPr>
            <a:spLocks noChangeArrowheads="1"/>
          </p:cNvSpPr>
          <p:nvPr/>
        </p:nvSpPr>
        <p:spPr bwMode="auto">
          <a:xfrm>
            <a:off x="0" y="0"/>
            <a:ext cx="12192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defTabSz="457200" eaLnBrk="1" hangingPunct="1">
              <a:defRPr/>
            </a:pPr>
            <a:endParaRPr lang="en-US" altLang="en-US" sz="1350"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10896536" y="5800491"/>
            <a:ext cx="1084729" cy="933450"/>
          </a:xfrm>
          <a:prstGeom prst="rect">
            <a:avLst/>
          </a:prstGeom>
        </p:spPr>
      </p:pic>
    </p:spTree>
    <p:extLst>
      <p:ext uri="{BB962C8B-B14F-4D97-AF65-F5344CB8AC3E}">
        <p14:creationId xmlns:p14="http://schemas.microsoft.com/office/powerpoint/2010/main" val="22578387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charset="0"/>
          <a:cs typeface="Arial" charset="0"/>
        </a:defRPr>
      </a:lvl2pPr>
      <a:lvl3pPr algn="ctr" rtl="0" eaLnBrk="1" fontAlgn="base" hangingPunct="1">
        <a:spcBef>
          <a:spcPct val="0"/>
        </a:spcBef>
        <a:spcAft>
          <a:spcPct val="0"/>
        </a:spcAft>
        <a:defRPr sz="3300">
          <a:solidFill>
            <a:schemeClr val="tx2"/>
          </a:solidFill>
          <a:latin typeface="Arial" charset="0"/>
          <a:cs typeface="Arial" charset="0"/>
        </a:defRPr>
      </a:lvl3pPr>
      <a:lvl4pPr algn="ctr" rtl="0" eaLnBrk="1" fontAlgn="base" hangingPunct="1">
        <a:spcBef>
          <a:spcPct val="0"/>
        </a:spcBef>
        <a:spcAft>
          <a:spcPct val="0"/>
        </a:spcAft>
        <a:defRPr sz="3300">
          <a:solidFill>
            <a:schemeClr val="tx2"/>
          </a:solidFill>
          <a:latin typeface="Arial" charset="0"/>
          <a:cs typeface="Arial" charset="0"/>
        </a:defRPr>
      </a:lvl4pPr>
      <a:lvl5pPr algn="ctr" rtl="0" eaLnBrk="1" fontAlgn="base" hangingPunct="1">
        <a:spcBef>
          <a:spcPct val="0"/>
        </a:spcBef>
        <a:spcAft>
          <a:spcPct val="0"/>
        </a:spcAft>
        <a:defRPr sz="3300">
          <a:solidFill>
            <a:schemeClr val="tx2"/>
          </a:solidFill>
          <a:latin typeface="Arial" charset="0"/>
          <a:cs typeface="Arial" charset="0"/>
        </a:defRPr>
      </a:lvl5pPr>
      <a:lvl6pPr marL="342946" algn="ctr" rtl="0" eaLnBrk="1" fontAlgn="base" hangingPunct="1">
        <a:spcBef>
          <a:spcPct val="0"/>
        </a:spcBef>
        <a:spcAft>
          <a:spcPct val="0"/>
        </a:spcAft>
        <a:defRPr sz="3300">
          <a:solidFill>
            <a:schemeClr val="tx2"/>
          </a:solidFill>
          <a:latin typeface="Arial" charset="0"/>
          <a:cs typeface="Arial" charset="0"/>
        </a:defRPr>
      </a:lvl6pPr>
      <a:lvl7pPr marL="685891" algn="ctr" rtl="0" eaLnBrk="1" fontAlgn="base" hangingPunct="1">
        <a:spcBef>
          <a:spcPct val="0"/>
        </a:spcBef>
        <a:spcAft>
          <a:spcPct val="0"/>
        </a:spcAft>
        <a:defRPr sz="3300">
          <a:solidFill>
            <a:schemeClr val="tx2"/>
          </a:solidFill>
          <a:latin typeface="Arial" charset="0"/>
          <a:cs typeface="Arial" charset="0"/>
        </a:defRPr>
      </a:lvl7pPr>
      <a:lvl8pPr marL="1028837" algn="ctr" rtl="0" eaLnBrk="1" fontAlgn="base" hangingPunct="1">
        <a:spcBef>
          <a:spcPct val="0"/>
        </a:spcBef>
        <a:spcAft>
          <a:spcPct val="0"/>
        </a:spcAft>
        <a:defRPr sz="3300">
          <a:solidFill>
            <a:schemeClr val="tx2"/>
          </a:solidFill>
          <a:latin typeface="Arial" charset="0"/>
          <a:cs typeface="Arial" charset="0"/>
        </a:defRPr>
      </a:lvl8pPr>
      <a:lvl9pPr marL="1371783" algn="ctr" rtl="0" eaLnBrk="1" fontAlgn="base" hangingPunct="1">
        <a:spcBef>
          <a:spcPct val="0"/>
        </a:spcBef>
        <a:spcAft>
          <a:spcPct val="0"/>
        </a:spcAft>
        <a:defRPr sz="3300">
          <a:solidFill>
            <a:schemeClr val="tx2"/>
          </a:solidFill>
          <a:latin typeface="Arial" charset="0"/>
          <a:cs typeface="Arial" charset="0"/>
        </a:defRPr>
      </a:lvl9pPr>
    </p:titleStyle>
    <p:bodyStyle>
      <a:lvl1pPr marL="257209" indent="-257209" algn="l" rtl="0" eaLnBrk="1" fontAlgn="base" hangingPunct="1">
        <a:spcBef>
          <a:spcPct val="20000"/>
        </a:spcBef>
        <a:spcAft>
          <a:spcPct val="0"/>
        </a:spcAft>
        <a:buChar char="•"/>
        <a:defRPr sz="2400">
          <a:solidFill>
            <a:schemeClr val="tx1"/>
          </a:solidFill>
          <a:latin typeface="+mn-lt"/>
          <a:ea typeface="+mn-ea"/>
          <a:cs typeface="+mn-cs"/>
        </a:defRPr>
      </a:lvl1pPr>
      <a:lvl2pPr marL="557287" indent="-214341" algn="l" rtl="0" eaLnBrk="1" fontAlgn="base" hangingPunct="1">
        <a:spcBef>
          <a:spcPct val="20000"/>
        </a:spcBef>
        <a:spcAft>
          <a:spcPct val="0"/>
        </a:spcAft>
        <a:buChar char="–"/>
        <a:defRPr sz="2100">
          <a:solidFill>
            <a:schemeClr val="tx1"/>
          </a:solidFill>
          <a:latin typeface="+mn-lt"/>
          <a:cs typeface="+mn-cs"/>
        </a:defRPr>
      </a:lvl2pPr>
      <a:lvl3pPr marL="857364" indent="-171473" algn="l" rtl="0" eaLnBrk="1" fontAlgn="base" hangingPunct="1">
        <a:spcBef>
          <a:spcPct val="20000"/>
        </a:spcBef>
        <a:spcAft>
          <a:spcPct val="0"/>
        </a:spcAft>
        <a:buChar char="•"/>
        <a:defRPr sz="1800">
          <a:solidFill>
            <a:schemeClr val="tx1"/>
          </a:solidFill>
          <a:latin typeface="+mn-lt"/>
          <a:cs typeface="+mn-cs"/>
        </a:defRPr>
      </a:lvl3pPr>
      <a:lvl4pPr marL="1200310" indent="-171473" algn="l" rtl="0" eaLnBrk="1" fontAlgn="base" hangingPunct="1">
        <a:spcBef>
          <a:spcPct val="20000"/>
        </a:spcBef>
        <a:spcAft>
          <a:spcPct val="0"/>
        </a:spcAft>
        <a:buChar char="–"/>
        <a:defRPr sz="1500">
          <a:solidFill>
            <a:schemeClr val="tx1"/>
          </a:solidFill>
          <a:latin typeface="+mn-lt"/>
          <a:cs typeface="+mn-cs"/>
        </a:defRPr>
      </a:lvl4pPr>
      <a:lvl5pPr marL="1543256" indent="-171473" algn="l" rtl="0" eaLnBrk="1" fontAlgn="base" hangingPunct="1">
        <a:spcBef>
          <a:spcPct val="20000"/>
        </a:spcBef>
        <a:spcAft>
          <a:spcPct val="0"/>
        </a:spcAft>
        <a:buChar char="»"/>
        <a:defRPr sz="1500">
          <a:solidFill>
            <a:schemeClr val="tx1"/>
          </a:solidFill>
          <a:latin typeface="+mn-lt"/>
          <a:cs typeface="+mn-cs"/>
        </a:defRPr>
      </a:lvl5pPr>
      <a:lvl6pPr marL="1886201" indent="-171473" algn="l" rtl="0" eaLnBrk="1" fontAlgn="base" hangingPunct="1">
        <a:spcBef>
          <a:spcPct val="20000"/>
        </a:spcBef>
        <a:spcAft>
          <a:spcPct val="0"/>
        </a:spcAft>
        <a:buChar char="»"/>
        <a:defRPr sz="1500">
          <a:solidFill>
            <a:schemeClr val="tx1"/>
          </a:solidFill>
          <a:latin typeface="+mn-lt"/>
          <a:cs typeface="+mn-cs"/>
        </a:defRPr>
      </a:lvl6pPr>
      <a:lvl7pPr marL="2229147" indent="-171473" algn="l" rtl="0" eaLnBrk="1" fontAlgn="base" hangingPunct="1">
        <a:spcBef>
          <a:spcPct val="20000"/>
        </a:spcBef>
        <a:spcAft>
          <a:spcPct val="0"/>
        </a:spcAft>
        <a:buChar char="»"/>
        <a:defRPr sz="1500">
          <a:solidFill>
            <a:schemeClr val="tx1"/>
          </a:solidFill>
          <a:latin typeface="+mn-lt"/>
          <a:cs typeface="+mn-cs"/>
        </a:defRPr>
      </a:lvl7pPr>
      <a:lvl8pPr marL="2572093" indent="-171473" algn="l" rtl="0" eaLnBrk="1" fontAlgn="base" hangingPunct="1">
        <a:spcBef>
          <a:spcPct val="20000"/>
        </a:spcBef>
        <a:spcAft>
          <a:spcPct val="0"/>
        </a:spcAft>
        <a:buChar char="»"/>
        <a:defRPr sz="1500">
          <a:solidFill>
            <a:schemeClr val="tx1"/>
          </a:solidFill>
          <a:latin typeface="+mn-lt"/>
          <a:cs typeface="+mn-cs"/>
        </a:defRPr>
      </a:lvl8pPr>
      <a:lvl9pPr marL="2915039" indent="-171473"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1, 2</a:t>
            </a:r>
            <a:r>
              <a:rPr lang="en-GB" sz="2400" dirty="0"/>
              <a:t>, 4, 8, ….  </a:t>
            </a:r>
            <a:endParaRPr lang="en-GB" sz="2400" dirty="0" smtClean="0"/>
          </a:p>
          <a:p>
            <a:pPr algn="l"/>
            <a:endParaRPr lang="en-GB" sz="2400" dirty="0" smtClean="0"/>
          </a:p>
          <a:p>
            <a:pPr algn="l"/>
            <a:r>
              <a:rPr lang="en-GB" sz="2400" b="1" dirty="0" smtClean="0"/>
              <a:t>Sequence 2:  </a:t>
            </a:r>
            <a:r>
              <a:rPr lang="en-GB" sz="2400" dirty="0" smtClean="0"/>
              <a:t>5</a:t>
            </a:r>
            <a:r>
              <a:rPr lang="en-GB" sz="2400" dirty="0"/>
              <a:t>, 10, 20, 40, ….  </a:t>
            </a:r>
            <a:endParaRPr lang="en-GB" sz="2400" dirty="0" smtClean="0"/>
          </a:p>
          <a:p>
            <a:pPr algn="l"/>
            <a:endParaRPr lang="en-GB" sz="2400" dirty="0" smtClean="0"/>
          </a:p>
          <a:p>
            <a:pPr algn="l"/>
            <a:r>
              <a:rPr lang="en-GB" sz="2400" b="1" dirty="0" smtClean="0"/>
              <a:t>Sequence 3:  </a:t>
            </a:r>
            <a:r>
              <a:rPr lang="en-GB" sz="2400" dirty="0"/>
              <a:t>1000, 500, 250, 125, </a:t>
            </a:r>
            <a:r>
              <a:rPr lang="en-GB" sz="2400" dirty="0" smtClean="0"/>
              <a:t>….</a:t>
            </a:r>
          </a:p>
          <a:p>
            <a:pPr algn="l"/>
            <a:r>
              <a:rPr lang="en-GB" sz="2400" dirty="0" smtClean="0"/>
              <a:t> </a:t>
            </a:r>
          </a:p>
          <a:p>
            <a:pPr algn="l"/>
            <a:r>
              <a:rPr lang="en-GB" sz="2400" b="1" dirty="0" smtClean="0"/>
              <a:t>Sequence 4:  </a:t>
            </a:r>
            <a:r>
              <a:rPr lang="en-GB" sz="2400" dirty="0" smtClean="0"/>
              <a:t>19</a:t>
            </a:r>
            <a:r>
              <a:rPr lang="en-GB" sz="2400" dirty="0"/>
              <a:t>, 17, 15, 13, ….  </a:t>
            </a:r>
            <a:endParaRPr lang="en-GB" sz="2400" dirty="0" smtClean="0"/>
          </a:p>
          <a:p>
            <a:pPr algn="l"/>
            <a:endParaRPr lang="en-GB" sz="2400" dirty="0" smtClean="0"/>
          </a:p>
          <a:p>
            <a:pPr algn="l"/>
            <a:r>
              <a:rPr lang="en-GB" sz="2400" b="1" dirty="0" smtClean="0"/>
              <a:t>Sequence 5:  </a:t>
            </a:r>
            <a:r>
              <a:rPr lang="en-GB" sz="2400" dirty="0"/>
              <a:t>2, 4, 6, 10, 16, …. </a:t>
            </a:r>
            <a:endParaRPr lang="en-GB" sz="2400" dirty="0" smtClean="0"/>
          </a:p>
          <a:p>
            <a:pPr algn="l"/>
            <a:endParaRPr lang="en-GB" sz="2400" dirty="0"/>
          </a:p>
          <a:p>
            <a:endParaRPr lang="en-GB" sz="2400" dirty="0" smtClean="0"/>
          </a:p>
          <a:p>
            <a:r>
              <a:rPr lang="en-GB" sz="2400" dirty="0" smtClean="0"/>
              <a:t> </a:t>
            </a:r>
            <a:r>
              <a:rPr lang="en-GB" sz="3600" dirty="0" smtClean="0"/>
              <a:t>Which sequence is </a:t>
            </a:r>
            <a:r>
              <a:rPr lang="en-GB" sz="3600" b="1" dirty="0" smtClean="0">
                <a:solidFill>
                  <a:srgbClr val="FF0000"/>
                </a:solidFill>
              </a:rPr>
              <a:t>linear</a:t>
            </a:r>
            <a:r>
              <a:rPr lang="en-GB" sz="3600" dirty="0" smtClean="0"/>
              <a:t>? How do you know?  </a:t>
            </a:r>
            <a:endParaRPr lang="en-GB" sz="2800" dirty="0"/>
          </a:p>
          <a:p>
            <a:r>
              <a:rPr lang="en-GB" dirty="0"/>
              <a:t> </a:t>
            </a:r>
          </a:p>
        </p:txBody>
      </p:sp>
    </p:spTree>
    <p:extLst>
      <p:ext uri="{BB962C8B-B14F-4D97-AF65-F5344CB8AC3E}">
        <p14:creationId xmlns:p14="http://schemas.microsoft.com/office/powerpoint/2010/main" val="2600409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dirty="0" smtClean="0"/>
              <a:t> </a:t>
            </a:r>
          </a:p>
          <a:p>
            <a:pPr algn="l"/>
            <a:r>
              <a:rPr lang="en-GB" sz="2400" b="1" dirty="0" smtClean="0"/>
              <a:t>Sequence 4:  </a:t>
            </a:r>
            <a:r>
              <a:rPr lang="en-GB" sz="2400" dirty="0" smtClean="0"/>
              <a:t>19</a:t>
            </a:r>
            <a:r>
              <a:rPr lang="en-GB" sz="2400" dirty="0"/>
              <a:t>, 17, 15, 13, ….  </a:t>
            </a:r>
            <a:endParaRPr lang="en-GB" sz="2400" dirty="0" smtClean="0"/>
          </a:p>
          <a:p>
            <a:pPr algn="l"/>
            <a:endParaRPr lang="en-GB" sz="2400" dirty="0" smtClean="0"/>
          </a:p>
          <a:p>
            <a:pPr algn="l"/>
            <a:endParaRPr lang="en-GB" sz="2400" dirty="0"/>
          </a:p>
          <a:p>
            <a:endParaRPr lang="en-GB" sz="2400" dirty="0" smtClean="0"/>
          </a:p>
          <a:p>
            <a:r>
              <a:rPr lang="en-GB" sz="2800" dirty="0" smtClean="0"/>
              <a:t>This is a linear sequence because it decreases by a common difference.</a:t>
            </a:r>
          </a:p>
          <a:p>
            <a:endParaRPr lang="en-GB" sz="2800" dirty="0"/>
          </a:p>
          <a:p>
            <a:r>
              <a:rPr lang="en-GB" sz="2800" dirty="0" smtClean="0"/>
              <a:t> </a:t>
            </a:r>
            <a:endParaRPr lang="en-GB" sz="2800" dirty="0"/>
          </a:p>
          <a:p>
            <a:r>
              <a:rPr lang="en-GB" sz="2800" dirty="0" smtClean="0"/>
              <a:t>Linear sequences are sometimes known as </a:t>
            </a:r>
            <a:r>
              <a:rPr lang="en-GB" sz="2800" b="1" dirty="0" smtClean="0">
                <a:solidFill>
                  <a:srgbClr val="FF0000"/>
                </a:solidFill>
              </a:rPr>
              <a:t>Arithmetic</a:t>
            </a:r>
            <a:r>
              <a:rPr lang="en-GB" sz="2800" dirty="0" smtClean="0"/>
              <a:t> sequences.  </a:t>
            </a:r>
            <a:endParaRPr lang="en-GB" sz="2800" dirty="0"/>
          </a:p>
        </p:txBody>
      </p:sp>
    </p:spTree>
    <p:extLst>
      <p:ext uri="{BB962C8B-B14F-4D97-AF65-F5344CB8AC3E}">
        <p14:creationId xmlns:p14="http://schemas.microsoft.com/office/powerpoint/2010/main" val="686063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1, 2</a:t>
            </a:r>
            <a:r>
              <a:rPr lang="en-GB" sz="2400" dirty="0"/>
              <a:t>, 4, 8, ….  </a:t>
            </a:r>
            <a:endParaRPr lang="en-GB" sz="2400" dirty="0" smtClean="0"/>
          </a:p>
          <a:p>
            <a:pPr algn="l"/>
            <a:endParaRPr lang="en-GB" sz="2400" dirty="0" smtClean="0"/>
          </a:p>
          <a:p>
            <a:pPr algn="l"/>
            <a:r>
              <a:rPr lang="en-GB" sz="2400" b="1" dirty="0" smtClean="0"/>
              <a:t>Sequence 2:  </a:t>
            </a:r>
            <a:r>
              <a:rPr lang="en-GB" sz="2400" dirty="0" smtClean="0"/>
              <a:t>5</a:t>
            </a:r>
            <a:r>
              <a:rPr lang="en-GB" sz="2400" dirty="0"/>
              <a:t>, 10, 20, 40, ….  </a:t>
            </a:r>
            <a:endParaRPr lang="en-GB" sz="2400" dirty="0" smtClean="0"/>
          </a:p>
          <a:p>
            <a:pPr algn="l"/>
            <a:endParaRPr lang="en-GB" sz="2400" dirty="0" smtClean="0"/>
          </a:p>
          <a:p>
            <a:pPr algn="l"/>
            <a:r>
              <a:rPr lang="en-GB" sz="2400" b="1" dirty="0" smtClean="0"/>
              <a:t>Sequence 3:  </a:t>
            </a:r>
            <a:r>
              <a:rPr lang="en-GB" sz="2400" dirty="0"/>
              <a:t>1000, 500, 250, 125, </a:t>
            </a:r>
            <a:r>
              <a:rPr lang="en-GB" sz="2400" dirty="0" smtClean="0"/>
              <a:t>….</a:t>
            </a:r>
          </a:p>
          <a:p>
            <a:pPr algn="l"/>
            <a:r>
              <a:rPr lang="en-GB" sz="2400" dirty="0" smtClean="0"/>
              <a:t> </a:t>
            </a:r>
          </a:p>
          <a:p>
            <a:pPr algn="l"/>
            <a:r>
              <a:rPr lang="en-GB" sz="2400" b="1" dirty="0" smtClean="0"/>
              <a:t>Sequence 4:  </a:t>
            </a:r>
            <a:r>
              <a:rPr lang="en-GB" sz="2400" dirty="0" smtClean="0"/>
              <a:t>19</a:t>
            </a:r>
            <a:r>
              <a:rPr lang="en-GB" sz="2400" dirty="0"/>
              <a:t>, 17, 15, 13, ….  </a:t>
            </a:r>
            <a:endParaRPr lang="en-GB" sz="2400" dirty="0" smtClean="0"/>
          </a:p>
          <a:p>
            <a:pPr algn="l"/>
            <a:endParaRPr lang="en-GB" sz="2400" dirty="0" smtClean="0"/>
          </a:p>
          <a:p>
            <a:pPr algn="l"/>
            <a:r>
              <a:rPr lang="en-GB" sz="2400" b="1" dirty="0" smtClean="0"/>
              <a:t>Sequence 5:  </a:t>
            </a:r>
            <a:r>
              <a:rPr lang="en-GB" sz="2400" dirty="0"/>
              <a:t>2, 4, 6, 10, 16, …. </a:t>
            </a:r>
            <a:endParaRPr lang="en-GB" sz="2400" dirty="0" smtClean="0"/>
          </a:p>
          <a:p>
            <a:pPr algn="l"/>
            <a:endParaRPr lang="en-GB" sz="2400" dirty="0"/>
          </a:p>
          <a:p>
            <a:endParaRPr lang="en-GB" sz="2400" dirty="0" smtClean="0"/>
          </a:p>
          <a:p>
            <a:r>
              <a:rPr lang="en-GB" sz="2400" dirty="0" smtClean="0"/>
              <a:t> </a:t>
            </a:r>
            <a:r>
              <a:rPr lang="en-GB" sz="3600" dirty="0" smtClean="0"/>
              <a:t>Which sequence is </a:t>
            </a:r>
            <a:r>
              <a:rPr lang="en-GB" sz="3600" b="1" dirty="0" smtClean="0">
                <a:solidFill>
                  <a:srgbClr val="FF0000"/>
                </a:solidFill>
              </a:rPr>
              <a:t>Fibonacci</a:t>
            </a:r>
            <a:r>
              <a:rPr lang="en-GB" sz="3600" dirty="0" smtClean="0"/>
              <a:t>-like? How do you know?  </a:t>
            </a:r>
            <a:endParaRPr lang="en-GB" sz="2800" dirty="0"/>
          </a:p>
          <a:p>
            <a:r>
              <a:rPr lang="en-GB" dirty="0"/>
              <a:t> </a:t>
            </a:r>
          </a:p>
        </p:txBody>
      </p:sp>
    </p:spTree>
    <p:extLst>
      <p:ext uri="{BB962C8B-B14F-4D97-AF65-F5344CB8AC3E}">
        <p14:creationId xmlns:p14="http://schemas.microsoft.com/office/powerpoint/2010/main" val="218373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endParaRPr lang="en-GB" sz="2400" dirty="0" smtClean="0"/>
          </a:p>
          <a:p>
            <a:pPr algn="l"/>
            <a:r>
              <a:rPr lang="en-GB" sz="2400" b="1" dirty="0" smtClean="0"/>
              <a:t>Sequence 5:  </a:t>
            </a:r>
            <a:r>
              <a:rPr lang="en-GB" sz="2400" dirty="0"/>
              <a:t>2, 4, 6, 10, 16, …. </a:t>
            </a:r>
            <a:endParaRPr lang="en-GB" sz="2400" dirty="0" smtClean="0"/>
          </a:p>
          <a:p>
            <a:pPr algn="l"/>
            <a:endParaRPr lang="en-GB" sz="2400" dirty="0"/>
          </a:p>
          <a:p>
            <a:endParaRPr lang="en-GB" sz="2400" dirty="0" smtClean="0"/>
          </a:p>
          <a:p>
            <a:r>
              <a:rPr lang="en-GB" sz="2400" dirty="0" smtClean="0"/>
              <a:t> </a:t>
            </a:r>
            <a:r>
              <a:rPr lang="en-GB" sz="3600" dirty="0" smtClean="0"/>
              <a:t>This sequence is a </a:t>
            </a:r>
            <a:r>
              <a:rPr lang="en-GB" sz="3600" b="1" dirty="0" smtClean="0">
                <a:solidFill>
                  <a:srgbClr val="FF0000"/>
                </a:solidFill>
              </a:rPr>
              <a:t>Fibonacci</a:t>
            </a:r>
            <a:r>
              <a:rPr lang="en-GB" sz="3600" dirty="0" smtClean="0"/>
              <a:t> sequences as the next term is the sum of the two previous terms. </a:t>
            </a:r>
            <a:endParaRPr lang="en-GB" sz="2800" dirty="0"/>
          </a:p>
          <a:p>
            <a:r>
              <a:rPr lang="en-GB" dirty="0"/>
              <a:t> </a:t>
            </a:r>
          </a:p>
        </p:txBody>
      </p:sp>
    </p:spTree>
    <p:extLst>
      <p:ext uri="{BB962C8B-B14F-4D97-AF65-F5344CB8AC3E}">
        <p14:creationId xmlns:p14="http://schemas.microsoft.com/office/powerpoint/2010/main" val="4143945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1, 2</a:t>
            </a:r>
            <a:r>
              <a:rPr lang="en-GB" sz="2400" dirty="0"/>
              <a:t>, 4, 8, ….  </a:t>
            </a:r>
            <a:endParaRPr lang="en-GB" sz="2400" dirty="0" smtClean="0"/>
          </a:p>
          <a:p>
            <a:pPr algn="l"/>
            <a:endParaRPr lang="en-GB" sz="2400" dirty="0" smtClean="0"/>
          </a:p>
          <a:p>
            <a:pPr algn="l"/>
            <a:r>
              <a:rPr lang="en-GB" sz="2400" b="1" dirty="0" smtClean="0"/>
              <a:t>Sequence 2:  </a:t>
            </a:r>
            <a:r>
              <a:rPr lang="en-GB" sz="2400" dirty="0" smtClean="0"/>
              <a:t>5</a:t>
            </a:r>
            <a:r>
              <a:rPr lang="en-GB" sz="2400" dirty="0"/>
              <a:t>, 10, 20, 40, ….  </a:t>
            </a:r>
            <a:endParaRPr lang="en-GB" sz="2400" dirty="0" smtClean="0"/>
          </a:p>
          <a:p>
            <a:pPr algn="l"/>
            <a:endParaRPr lang="en-GB" sz="2400" dirty="0" smtClean="0"/>
          </a:p>
          <a:p>
            <a:pPr algn="l"/>
            <a:r>
              <a:rPr lang="en-GB" sz="2400" b="1" dirty="0" smtClean="0"/>
              <a:t>Sequence 3:  </a:t>
            </a:r>
            <a:r>
              <a:rPr lang="en-GB" sz="2400" dirty="0"/>
              <a:t>1000, 500, 250, 125, </a:t>
            </a:r>
            <a:r>
              <a:rPr lang="en-GB" sz="2400" dirty="0" smtClean="0"/>
              <a:t>….</a:t>
            </a:r>
          </a:p>
          <a:p>
            <a:pPr algn="l"/>
            <a:r>
              <a:rPr lang="en-GB" sz="2400" dirty="0" smtClean="0"/>
              <a:t> </a:t>
            </a:r>
            <a:endParaRPr lang="en-GB" sz="2400" dirty="0"/>
          </a:p>
          <a:p>
            <a:endParaRPr lang="en-GB" sz="2400" dirty="0" smtClean="0"/>
          </a:p>
          <a:p>
            <a:r>
              <a:rPr lang="en-GB" sz="2400" dirty="0" smtClean="0"/>
              <a:t> </a:t>
            </a:r>
            <a:r>
              <a:rPr lang="en-GB" sz="3600" dirty="0" smtClean="0"/>
              <a:t>What do these sequences have in common? </a:t>
            </a:r>
            <a:endParaRPr lang="en-GB" sz="2800" dirty="0"/>
          </a:p>
          <a:p>
            <a:r>
              <a:rPr lang="en-GB" dirty="0"/>
              <a:t> </a:t>
            </a:r>
          </a:p>
        </p:txBody>
      </p:sp>
    </p:spTree>
    <p:extLst>
      <p:ext uri="{BB962C8B-B14F-4D97-AF65-F5344CB8AC3E}">
        <p14:creationId xmlns:p14="http://schemas.microsoft.com/office/powerpoint/2010/main" val="16324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1, 2</a:t>
            </a:r>
            <a:r>
              <a:rPr lang="en-GB" sz="2400" dirty="0"/>
              <a:t>, 4, 8, ….  </a:t>
            </a:r>
            <a:endParaRPr lang="en-GB" sz="2400" dirty="0" smtClean="0"/>
          </a:p>
          <a:p>
            <a:pPr algn="l"/>
            <a:endParaRPr lang="en-GB" sz="2400" dirty="0" smtClean="0"/>
          </a:p>
          <a:p>
            <a:pPr algn="l"/>
            <a:r>
              <a:rPr lang="en-GB" sz="2400" b="1" dirty="0" smtClean="0"/>
              <a:t>Sequence 2:  </a:t>
            </a:r>
            <a:r>
              <a:rPr lang="en-GB" sz="2400" dirty="0" smtClean="0"/>
              <a:t>5</a:t>
            </a:r>
            <a:r>
              <a:rPr lang="en-GB" sz="2400" dirty="0"/>
              <a:t>, 10, 20, 40, ….  </a:t>
            </a:r>
            <a:endParaRPr lang="en-GB" sz="2400" dirty="0" smtClean="0"/>
          </a:p>
          <a:p>
            <a:pPr algn="l"/>
            <a:endParaRPr lang="en-GB" sz="2400" dirty="0" smtClean="0"/>
          </a:p>
          <a:p>
            <a:pPr algn="l"/>
            <a:r>
              <a:rPr lang="en-GB" sz="2400" b="1" dirty="0" smtClean="0"/>
              <a:t>Sequence 3:  </a:t>
            </a:r>
            <a:r>
              <a:rPr lang="en-GB" sz="2400" dirty="0"/>
              <a:t>1000, 500, 250, 125, </a:t>
            </a:r>
            <a:r>
              <a:rPr lang="en-GB" sz="2400" dirty="0" smtClean="0"/>
              <a:t>….</a:t>
            </a:r>
          </a:p>
          <a:p>
            <a:pPr algn="l"/>
            <a:r>
              <a:rPr lang="en-GB" sz="2400" dirty="0" smtClean="0"/>
              <a:t> </a:t>
            </a:r>
            <a:endParaRPr lang="en-GB" sz="2400" dirty="0"/>
          </a:p>
          <a:p>
            <a:endParaRPr lang="en-GB" sz="2400" dirty="0" smtClean="0"/>
          </a:p>
          <a:p>
            <a:r>
              <a:rPr lang="en-GB" sz="2400" dirty="0" smtClean="0"/>
              <a:t>The next number is found by multiplying or dividing the previous term by a fixed, non-zero number called the </a:t>
            </a:r>
            <a:r>
              <a:rPr lang="en-GB" sz="2400" b="1" dirty="0" smtClean="0">
                <a:solidFill>
                  <a:srgbClr val="FF0000"/>
                </a:solidFill>
              </a:rPr>
              <a:t>common ratio </a:t>
            </a:r>
          </a:p>
          <a:p>
            <a:endParaRPr lang="en-GB" sz="2400" b="1" dirty="0">
              <a:solidFill>
                <a:srgbClr val="FF0000"/>
              </a:solidFill>
            </a:endParaRPr>
          </a:p>
          <a:p>
            <a:r>
              <a:rPr lang="en-GB" sz="2400" dirty="0" smtClean="0"/>
              <a:t>These sequences are called </a:t>
            </a:r>
            <a:r>
              <a:rPr lang="en-GB" sz="2400" b="1" dirty="0" smtClean="0">
                <a:solidFill>
                  <a:srgbClr val="FF0000"/>
                </a:solidFill>
              </a:rPr>
              <a:t>Geometric</a:t>
            </a:r>
            <a:r>
              <a:rPr lang="en-GB" sz="2400" dirty="0" smtClean="0"/>
              <a:t> sequences or progressions.</a:t>
            </a:r>
            <a:r>
              <a:rPr lang="en-GB" sz="2400" dirty="0" smtClean="0">
                <a:solidFill>
                  <a:srgbClr val="FF0000"/>
                </a:solidFill>
              </a:rPr>
              <a:t> </a:t>
            </a:r>
            <a:endParaRPr lang="en-GB" sz="2800" dirty="0">
              <a:solidFill>
                <a:srgbClr val="FF0000"/>
              </a:solidFill>
            </a:endParaRPr>
          </a:p>
          <a:p>
            <a:r>
              <a:rPr lang="en-GB" dirty="0"/>
              <a:t> </a:t>
            </a:r>
          </a:p>
        </p:txBody>
      </p:sp>
    </p:spTree>
    <p:extLst>
      <p:ext uri="{BB962C8B-B14F-4D97-AF65-F5344CB8AC3E}">
        <p14:creationId xmlns:p14="http://schemas.microsoft.com/office/powerpoint/2010/main" val="379297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46704308"/>
              </p:ext>
            </p:extLst>
          </p:nvPr>
        </p:nvGraphicFramePr>
        <p:xfrm>
          <a:off x="185093" y="185512"/>
          <a:ext cx="10126803" cy="6400800"/>
        </p:xfrm>
        <a:graphic>
          <a:graphicData uri="http://schemas.openxmlformats.org/drawingml/2006/table">
            <a:tbl>
              <a:tblPr firstRow="1" bandRow="1">
                <a:tableStyleId>{3B4B98B0-60AC-42C2-AFA5-B58CD77FA1E5}</a:tableStyleId>
              </a:tblPr>
              <a:tblGrid>
                <a:gridCol w="3375601">
                  <a:extLst>
                    <a:ext uri="{9D8B030D-6E8A-4147-A177-3AD203B41FA5}">
                      <a16:colId xmlns:a16="http://schemas.microsoft.com/office/drawing/2014/main" val="20000"/>
                    </a:ext>
                  </a:extLst>
                </a:gridCol>
                <a:gridCol w="3375601">
                  <a:extLst>
                    <a:ext uri="{9D8B030D-6E8A-4147-A177-3AD203B41FA5}">
                      <a16:colId xmlns:a16="http://schemas.microsoft.com/office/drawing/2014/main" val="20001"/>
                    </a:ext>
                  </a:extLst>
                </a:gridCol>
                <a:gridCol w="3375601">
                  <a:extLst>
                    <a:ext uri="{9D8B030D-6E8A-4147-A177-3AD203B41FA5}">
                      <a16:colId xmlns:a16="http://schemas.microsoft.com/office/drawing/2014/main" val="20002"/>
                    </a:ext>
                  </a:extLst>
                </a:gridCol>
              </a:tblGrid>
              <a:tr h="705615">
                <a:tc>
                  <a:txBody>
                    <a:bodyPr/>
                    <a:lstStyle/>
                    <a:p>
                      <a:pPr algn="ctr"/>
                      <a:r>
                        <a:rPr lang="en-GB" dirty="0" smtClean="0"/>
                        <a:t>Student A </a:t>
                      </a:r>
                      <a:endParaRPr lang="en-GB" dirty="0"/>
                    </a:p>
                  </a:txBody>
                  <a:tcPr/>
                </a:tc>
                <a:tc>
                  <a:txBody>
                    <a:bodyPr/>
                    <a:lstStyle/>
                    <a:p>
                      <a:pPr algn="ctr"/>
                      <a:r>
                        <a:rPr lang="en-GB" dirty="0" smtClean="0"/>
                        <a:t>Types</a:t>
                      </a:r>
                      <a:r>
                        <a:rPr lang="en-GB" baseline="0" dirty="0" smtClean="0"/>
                        <a:t> of Sequences </a:t>
                      </a:r>
                    </a:p>
                    <a:p>
                      <a:pPr algn="ctr"/>
                      <a:r>
                        <a:rPr lang="en-GB" baseline="0" dirty="0" smtClean="0"/>
                        <a:t>Tick or Trash </a:t>
                      </a:r>
                    </a:p>
                    <a:p>
                      <a:pPr algn="ctr"/>
                      <a:endParaRPr lang="en-GB" dirty="0"/>
                    </a:p>
                  </a:txBody>
                  <a:tcPr/>
                </a:tc>
                <a:tc>
                  <a:txBody>
                    <a:bodyPr/>
                    <a:lstStyle/>
                    <a:p>
                      <a:pPr algn="ctr"/>
                      <a:r>
                        <a:rPr lang="en-GB" dirty="0" smtClean="0"/>
                        <a:t>Student B </a:t>
                      </a:r>
                      <a:endParaRPr lang="en-GB" dirty="0"/>
                    </a:p>
                  </a:txBody>
                  <a:tcPr/>
                </a:tc>
                <a:extLst>
                  <a:ext uri="{0D108BD9-81ED-4DB2-BD59-A6C34878D82A}">
                    <a16:rowId xmlns:a16="http://schemas.microsoft.com/office/drawing/2014/main" val="10000"/>
                  </a:ext>
                </a:extLst>
              </a:tr>
              <a:tr h="705615">
                <a:tc>
                  <a:txBody>
                    <a:bodyPr/>
                    <a:lstStyle/>
                    <a:p>
                      <a:pPr algn="ctr"/>
                      <a:endParaRPr lang="en-GB" dirty="0" smtClean="0"/>
                    </a:p>
                    <a:p>
                      <a:pPr algn="ctr"/>
                      <a:r>
                        <a:rPr lang="en-GB" dirty="0" smtClean="0"/>
                        <a:t>Arithmetic </a:t>
                      </a:r>
                      <a:endParaRPr lang="en-GB" dirty="0"/>
                    </a:p>
                  </a:txBody>
                  <a:tcPr/>
                </a:tc>
                <a:tc>
                  <a:txBody>
                    <a:bodyPr/>
                    <a:lstStyle/>
                    <a:p>
                      <a:pPr algn="ctr"/>
                      <a:endParaRPr lang="en-GB" sz="1800" b="0" i="0" u="none" strike="noStrike" kern="1200" baseline="0" dirty="0" smtClean="0">
                        <a:solidFill>
                          <a:schemeClr val="tx1"/>
                        </a:solidFill>
                        <a:latin typeface="+mn-lt"/>
                        <a:ea typeface="+mn-ea"/>
                        <a:cs typeface="+mn-cs"/>
                      </a:endParaRPr>
                    </a:p>
                    <a:p>
                      <a:pPr algn="ctr"/>
                      <a:r>
                        <a:rPr lang="en-GB" sz="1800" b="0" i="0" u="none" strike="noStrike" kern="1200" baseline="0" smtClean="0">
                          <a:solidFill>
                            <a:schemeClr val="tx1"/>
                          </a:solidFill>
                          <a:latin typeface="+mn-lt"/>
                          <a:ea typeface="+mn-ea"/>
                          <a:cs typeface="+mn-cs"/>
                        </a:rPr>
                        <a:t> </a:t>
                      </a:r>
                      <a:r>
                        <a:rPr lang="en-GB" sz="1800" b="0" i="0" u="none" strike="noStrike" kern="1200" baseline="0" smtClean="0">
                          <a:solidFill>
                            <a:schemeClr val="tx1"/>
                          </a:solidFill>
                          <a:latin typeface="+mn-lt"/>
                          <a:ea typeface="+mn-ea"/>
                          <a:cs typeface="+mn-cs"/>
                        </a:rPr>
                        <a:t>3, </a:t>
                      </a:r>
                      <a:r>
                        <a:rPr lang="en-GB" sz="1800" b="0" i="0" u="none" strike="noStrike" kern="1200" baseline="0" dirty="0" smtClean="0">
                          <a:solidFill>
                            <a:schemeClr val="tx1"/>
                          </a:solidFill>
                          <a:latin typeface="+mn-lt"/>
                          <a:ea typeface="+mn-ea"/>
                          <a:cs typeface="+mn-cs"/>
                        </a:rPr>
                        <a:t>7, 11, 15, 19, 23, … 	</a:t>
                      </a:r>
                    </a:p>
                    <a:p>
                      <a:pPr algn="ctr"/>
                      <a:endParaRPr lang="en-GB" dirty="0"/>
                    </a:p>
                  </a:txBody>
                  <a:tcPr/>
                </a:tc>
                <a:tc>
                  <a:txBody>
                    <a:bodyPr/>
                    <a:lstStyle/>
                    <a:p>
                      <a:pPr algn="ctr"/>
                      <a:endParaRPr lang="en-GB" dirty="0" smtClean="0"/>
                    </a:p>
                    <a:p>
                      <a:pPr algn="ctr"/>
                      <a:r>
                        <a:rPr lang="en-GB" dirty="0" smtClean="0"/>
                        <a:t>Geometric</a:t>
                      </a:r>
                      <a:endParaRPr lang="en-GB" dirty="0"/>
                    </a:p>
                  </a:txBody>
                  <a:tcPr/>
                </a:tc>
                <a:extLst>
                  <a:ext uri="{0D108BD9-81ED-4DB2-BD59-A6C34878D82A}">
                    <a16:rowId xmlns:a16="http://schemas.microsoft.com/office/drawing/2014/main" val="10001"/>
                  </a:ext>
                </a:extLst>
              </a:tr>
              <a:tr h="705615">
                <a:tc>
                  <a:txBody>
                    <a:bodyPr/>
                    <a:lstStyle/>
                    <a:p>
                      <a:pPr algn="ctr"/>
                      <a:endParaRPr lang="en-GB" dirty="0" smtClean="0"/>
                    </a:p>
                    <a:p>
                      <a:pPr algn="ctr"/>
                      <a:r>
                        <a:rPr lang="en-GB" dirty="0" smtClean="0"/>
                        <a:t>Fibonacci</a:t>
                      </a:r>
                      <a:r>
                        <a:rPr lang="en-GB" baseline="0" dirty="0" smtClean="0"/>
                        <a:t> </a:t>
                      </a:r>
                      <a:endParaRPr lang="en-GB" dirty="0"/>
                    </a:p>
                  </a:txBody>
                  <a:tcPr/>
                </a:tc>
                <a:tc>
                  <a:txBody>
                    <a:bodyPr/>
                    <a:lstStyle/>
                    <a:p>
                      <a:pPr algn="ctr"/>
                      <a:endParaRPr lang="en-GB" sz="1800" b="0" i="0" u="none" strike="noStrike" kern="1200" baseline="0" dirty="0" smtClean="0">
                        <a:solidFill>
                          <a:schemeClr val="tx1"/>
                        </a:solidFill>
                        <a:latin typeface="+mn-lt"/>
                        <a:ea typeface="+mn-ea"/>
                        <a:cs typeface="+mn-cs"/>
                      </a:endParaRPr>
                    </a:p>
                    <a:p>
                      <a:pPr algn="ctr"/>
                      <a:r>
                        <a:rPr lang="en-GB" sz="1800" b="0" i="0" u="none" strike="noStrike" kern="1200" baseline="0" dirty="0" smtClean="0">
                          <a:solidFill>
                            <a:schemeClr val="tx1"/>
                          </a:solidFill>
                          <a:latin typeface="+mn-lt"/>
                          <a:ea typeface="+mn-ea"/>
                          <a:cs typeface="+mn-cs"/>
                        </a:rPr>
                        <a:t> 1, 4, 9, 16, 25, 36, … 	</a:t>
                      </a:r>
                    </a:p>
                    <a:p>
                      <a:pPr algn="ctr"/>
                      <a:endParaRPr lang="en-GB" dirty="0"/>
                    </a:p>
                  </a:txBody>
                  <a:tcPr/>
                </a:tc>
                <a:tc>
                  <a:txBody>
                    <a:bodyPr/>
                    <a:lstStyle/>
                    <a:p>
                      <a:pPr algn="ctr"/>
                      <a:endParaRPr lang="en-GB" dirty="0" smtClean="0"/>
                    </a:p>
                    <a:p>
                      <a:pPr algn="ctr"/>
                      <a:r>
                        <a:rPr lang="en-GB" dirty="0" smtClean="0"/>
                        <a:t>Square Numbers</a:t>
                      </a:r>
                      <a:r>
                        <a:rPr lang="en-GB" baseline="0" dirty="0" smtClean="0"/>
                        <a:t> </a:t>
                      </a:r>
                      <a:endParaRPr lang="en-GB" dirty="0"/>
                    </a:p>
                  </a:txBody>
                  <a:tcPr/>
                </a:tc>
                <a:extLst>
                  <a:ext uri="{0D108BD9-81ED-4DB2-BD59-A6C34878D82A}">
                    <a16:rowId xmlns:a16="http://schemas.microsoft.com/office/drawing/2014/main" val="10002"/>
                  </a:ext>
                </a:extLst>
              </a:tr>
              <a:tr h="705615">
                <a:tc>
                  <a:txBody>
                    <a:bodyPr/>
                    <a:lstStyle/>
                    <a:p>
                      <a:pPr algn="ctr"/>
                      <a:endParaRPr lang="en-GB" dirty="0" smtClean="0"/>
                    </a:p>
                    <a:p>
                      <a:pPr algn="ctr"/>
                      <a:r>
                        <a:rPr lang="en-GB" dirty="0" smtClean="0"/>
                        <a:t>Arithmetic </a:t>
                      </a:r>
                      <a:endParaRPr lang="en-GB" dirty="0"/>
                    </a:p>
                  </a:txBody>
                  <a:tcPr/>
                </a:tc>
                <a:tc>
                  <a:txBody>
                    <a:bodyPr/>
                    <a:lstStyle/>
                    <a:p>
                      <a:pPr algn="ctr"/>
                      <a:endParaRPr lang="en-GB" sz="1800" b="0" i="0" u="none" strike="noStrike" kern="1200" baseline="0" dirty="0" smtClean="0">
                        <a:solidFill>
                          <a:schemeClr val="tx1"/>
                        </a:solidFill>
                        <a:latin typeface="+mn-lt"/>
                        <a:ea typeface="+mn-ea"/>
                        <a:cs typeface="+mn-cs"/>
                      </a:endParaRPr>
                    </a:p>
                    <a:p>
                      <a:pPr algn="ctr"/>
                      <a:r>
                        <a:rPr lang="en-GB" sz="1800" b="0" i="0" u="none" strike="noStrike" kern="1200" baseline="0" dirty="0" smtClean="0">
                          <a:solidFill>
                            <a:schemeClr val="tx1"/>
                          </a:solidFill>
                          <a:latin typeface="+mn-lt"/>
                          <a:ea typeface="+mn-ea"/>
                          <a:cs typeface="+mn-cs"/>
                        </a:rPr>
                        <a:t> 3, 6, 12, 24, 48, … 	</a:t>
                      </a:r>
                    </a:p>
                    <a:p>
                      <a:pPr algn="ctr"/>
                      <a:endParaRPr lang="en-GB" dirty="0"/>
                    </a:p>
                  </a:txBody>
                  <a:tcPr/>
                </a:tc>
                <a:tc>
                  <a:txBody>
                    <a:bodyPr/>
                    <a:lstStyle/>
                    <a:p>
                      <a:pPr algn="ctr"/>
                      <a:endParaRPr lang="en-GB" dirty="0" smtClean="0"/>
                    </a:p>
                    <a:p>
                      <a:pPr algn="ctr"/>
                      <a:r>
                        <a:rPr lang="en-GB" dirty="0" smtClean="0"/>
                        <a:t>Geometric </a:t>
                      </a:r>
                      <a:endParaRPr lang="en-GB" dirty="0"/>
                    </a:p>
                  </a:txBody>
                  <a:tcPr/>
                </a:tc>
                <a:extLst>
                  <a:ext uri="{0D108BD9-81ED-4DB2-BD59-A6C34878D82A}">
                    <a16:rowId xmlns:a16="http://schemas.microsoft.com/office/drawing/2014/main" val="10003"/>
                  </a:ext>
                </a:extLst>
              </a:tr>
              <a:tr h="705615">
                <a:tc>
                  <a:txBody>
                    <a:bodyPr/>
                    <a:lstStyle/>
                    <a:p>
                      <a:pPr algn="ctr"/>
                      <a:endParaRPr lang="en-GB" dirty="0" smtClean="0"/>
                    </a:p>
                    <a:p>
                      <a:pPr algn="ctr"/>
                      <a:r>
                        <a:rPr lang="en-GB" dirty="0" smtClean="0"/>
                        <a:t>Fibonacci</a:t>
                      </a:r>
                      <a:endParaRPr lang="en-GB" dirty="0"/>
                    </a:p>
                  </a:txBody>
                  <a:tcPr/>
                </a:tc>
                <a:tc>
                  <a:txBody>
                    <a:bodyPr/>
                    <a:lstStyle/>
                    <a:p>
                      <a:pPr algn="ctr"/>
                      <a:endParaRPr lang="en-GB" sz="1800" b="0" i="0" u="none" strike="noStrike" kern="1200" baseline="0" dirty="0" smtClean="0">
                        <a:solidFill>
                          <a:schemeClr val="tx1"/>
                        </a:solidFill>
                        <a:latin typeface="+mn-lt"/>
                        <a:ea typeface="+mn-ea"/>
                        <a:cs typeface="+mn-cs"/>
                      </a:endParaRPr>
                    </a:p>
                    <a:p>
                      <a:pPr algn="ctr"/>
                      <a:r>
                        <a:rPr lang="en-GB" sz="1800" b="0" i="0" u="none" strike="noStrike" kern="1200" baseline="0" dirty="0" smtClean="0">
                          <a:solidFill>
                            <a:schemeClr val="tx1"/>
                          </a:solidFill>
                          <a:latin typeface="+mn-lt"/>
                          <a:ea typeface="+mn-ea"/>
                          <a:cs typeface="+mn-cs"/>
                        </a:rPr>
                        <a:t> 1, 1, 2, 3, 5, 8, 13… 	</a:t>
                      </a:r>
                    </a:p>
                    <a:p>
                      <a:pPr algn="ctr"/>
                      <a:endParaRPr lang="en-GB" dirty="0"/>
                    </a:p>
                  </a:txBody>
                  <a:tcPr/>
                </a:tc>
                <a:tc>
                  <a:txBody>
                    <a:bodyPr/>
                    <a:lstStyle/>
                    <a:p>
                      <a:pPr algn="ctr"/>
                      <a:endParaRPr lang="en-GB" dirty="0" smtClean="0"/>
                    </a:p>
                    <a:p>
                      <a:pPr algn="ctr"/>
                      <a:r>
                        <a:rPr lang="en-GB" dirty="0" smtClean="0"/>
                        <a:t>Triangle</a:t>
                      </a:r>
                      <a:r>
                        <a:rPr lang="en-GB" baseline="0" dirty="0" smtClean="0"/>
                        <a:t> Numbers </a:t>
                      </a:r>
                      <a:endParaRPr lang="en-GB" dirty="0"/>
                    </a:p>
                  </a:txBody>
                  <a:tcPr/>
                </a:tc>
                <a:extLst>
                  <a:ext uri="{0D108BD9-81ED-4DB2-BD59-A6C34878D82A}">
                    <a16:rowId xmlns:a16="http://schemas.microsoft.com/office/drawing/2014/main" val="10004"/>
                  </a:ext>
                </a:extLst>
              </a:tr>
              <a:tr h="705615">
                <a:tc>
                  <a:txBody>
                    <a:bodyPr/>
                    <a:lstStyle/>
                    <a:p>
                      <a:pPr algn="ctr"/>
                      <a:endParaRPr lang="en-GB" dirty="0" smtClean="0"/>
                    </a:p>
                    <a:p>
                      <a:pPr algn="ctr"/>
                      <a:r>
                        <a:rPr lang="en-GB" dirty="0" smtClean="0"/>
                        <a:t>Fibonacci</a:t>
                      </a:r>
                      <a:r>
                        <a:rPr lang="en-GB" baseline="0" dirty="0" smtClean="0"/>
                        <a:t> </a:t>
                      </a:r>
                      <a:endParaRPr lang="en-GB" dirty="0"/>
                    </a:p>
                  </a:txBody>
                  <a:tcPr/>
                </a:tc>
                <a:tc>
                  <a:txBody>
                    <a:bodyPr/>
                    <a:lstStyle/>
                    <a:p>
                      <a:pPr algn="ctr"/>
                      <a:endParaRPr lang="en-GB" sz="1800" b="0" i="0" u="none" strike="noStrike" kern="1200" baseline="0" dirty="0" smtClean="0">
                        <a:solidFill>
                          <a:schemeClr val="tx1"/>
                        </a:solidFill>
                        <a:latin typeface="+mn-lt"/>
                        <a:ea typeface="+mn-ea"/>
                        <a:cs typeface="+mn-cs"/>
                      </a:endParaRPr>
                    </a:p>
                    <a:p>
                      <a:pPr algn="ctr"/>
                      <a:r>
                        <a:rPr lang="en-GB" sz="1800" b="0" i="0" u="none" strike="noStrike" kern="1200" baseline="0" dirty="0" smtClean="0">
                          <a:solidFill>
                            <a:schemeClr val="tx1"/>
                          </a:solidFill>
                          <a:latin typeface="+mn-lt"/>
                          <a:ea typeface="+mn-ea"/>
                          <a:cs typeface="+mn-cs"/>
                        </a:rPr>
                        <a:t> -2, 4, -8, 16, -32, … 	</a:t>
                      </a:r>
                    </a:p>
                    <a:p>
                      <a:pPr algn="ctr"/>
                      <a:endParaRPr lang="en-GB" dirty="0"/>
                    </a:p>
                  </a:txBody>
                  <a:tcPr/>
                </a:tc>
                <a:tc>
                  <a:txBody>
                    <a:bodyPr/>
                    <a:lstStyle/>
                    <a:p>
                      <a:pPr algn="ctr"/>
                      <a:endParaRPr lang="en-GB" dirty="0" smtClean="0"/>
                    </a:p>
                    <a:p>
                      <a:pPr algn="ctr"/>
                      <a:r>
                        <a:rPr lang="en-GB" dirty="0" smtClean="0"/>
                        <a:t>Geometric</a:t>
                      </a:r>
                      <a:r>
                        <a:rPr lang="en-GB" baseline="0" dirty="0" smtClean="0"/>
                        <a:t> </a:t>
                      </a:r>
                      <a:endParaRPr lang="en-GB" dirty="0"/>
                    </a:p>
                  </a:txBody>
                  <a:tcPr/>
                </a:tc>
                <a:extLst>
                  <a:ext uri="{0D108BD9-81ED-4DB2-BD59-A6C34878D82A}">
                    <a16:rowId xmlns:a16="http://schemas.microsoft.com/office/drawing/2014/main" val="10005"/>
                  </a:ext>
                </a:extLst>
              </a:tr>
              <a:tr h="705615">
                <a:tc>
                  <a:txBody>
                    <a:bodyPr/>
                    <a:lstStyle/>
                    <a:p>
                      <a:pPr algn="ctr"/>
                      <a:endParaRPr lang="en-GB" dirty="0" smtClean="0"/>
                    </a:p>
                    <a:p>
                      <a:pPr algn="ctr"/>
                      <a:r>
                        <a:rPr lang="en-GB" dirty="0" smtClean="0"/>
                        <a:t>Geometric</a:t>
                      </a:r>
                      <a:r>
                        <a:rPr lang="en-GB" baseline="0" dirty="0" smtClean="0"/>
                        <a:t> </a:t>
                      </a:r>
                      <a:endParaRPr lang="en-GB" dirty="0"/>
                    </a:p>
                  </a:txBody>
                  <a:tcPr/>
                </a:tc>
                <a:tc>
                  <a:txBody>
                    <a:bodyPr/>
                    <a:lstStyle/>
                    <a:p>
                      <a:pPr algn="ctr"/>
                      <a:endParaRPr lang="en-GB" sz="1800" b="0" i="0" u="none" strike="noStrike" kern="1200" baseline="0" dirty="0" smtClean="0">
                        <a:solidFill>
                          <a:schemeClr val="tx1"/>
                        </a:solidFill>
                        <a:latin typeface="+mn-lt"/>
                        <a:ea typeface="+mn-ea"/>
                        <a:cs typeface="+mn-cs"/>
                      </a:endParaRPr>
                    </a:p>
                    <a:p>
                      <a:pPr algn="ctr"/>
                      <a:r>
                        <a:rPr lang="en-GB" sz="1800" b="0" i="0" u="none" strike="noStrike" kern="1200" baseline="0" dirty="0" smtClean="0">
                          <a:solidFill>
                            <a:schemeClr val="tx1"/>
                          </a:solidFill>
                          <a:latin typeface="+mn-lt"/>
                          <a:ea typeface="+mn-ea"/>
                          <a:cs typeface="+mn-cs"/>
                        </a:rPr>
                        <a:t> 1, 8, 27, 64, 125, 	</a:t>
                      </a:r>
                    </a:p>
                    <a:p>
                      <a:pPr algn="ctr"/>
                      <a:endParaRPr lang="en-GB" dirty="0"/>
                    </a:p>
                  </a:txBody>
                  <a:tcPr/>
                </a:tc>
                <a:tc>
                  <a:txBody>
                    <a:bodyPr/>
                    <a:lstStyle/>
                    <a:p>
                      <a:pPr algn="ctr"/>
                      <a:endParaRPr lang="en-GB" dirty="0" smtClean="0"/>
                    </a:p>
                    <a:p>
                      <a:pPr algn="ctr"/>
                      <a:r>
                        <a:rPr lang="en-GB" dirty="0" smtClean="0"/>
                        <a:t>Cubed Numbers </a:t>
                      </a:r>
                      <a:endParaRPr lang="en-GB" dirty="0"/>
                    </a:p>
                  </a:txBody>
                  <a:tcPr/>
                </a:tc>
                <a:extLst>
                  <a:ext uri="{0D108BD9-81ED-4DB2-BD59-A6C34878D82A}">
                    <a16:rowId xmlns:a16="http://schemas.microsoft.com/office/drawing/2014/main" val="10006"/>
                  </a:ext>
                </a:extLst>
              </a:tr>
            </a:tbl>
          </a:graphicData>
        </a:graphic>
      </p:graphicFrame>
      <p:pic>
        <p:nvPicPr>
          <p:cNvPr id="1027"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2235" y="591414"/>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55544" y="1317910"/>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lelder\AppData\Local\Microsoft\Windows\Temporary Internet Files\Content.IE5\T69SWKCC\Kliponious-green-tick[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5459" y="591414"/>
            <a:ext cx="447432" cy="51232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5532" y="1317910"/>
            <a:ext cx="4445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78065" y="2320056"/>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9653" y="2181002"/>
            <a:ext cx="4445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8308" y="2181510"/>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4107" y="3016893"/>
            <a:ext cx="4445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048" y="3100528"/>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2519" y="3954384"/>
            <a:ext cx="4445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73327" y="4047255"/>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2923" y="4891874"/>
            <a:ext cx="4445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descr="C:\Users\lelder\AppData\Local\Microsoft\Windows\Temporary Internet Files\Content.IE5\Z5OW14EM\500px-RedX.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8307" y="4891875"/>
            <a:ext cx="554759" cy="55475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8456" y="5773947"/>
            <a:ext cx="4445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7750" y="5879090"/>
            <a:ext cx="554037"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65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1, 2</a:t>
            </a:r>
            <a:r>
              <a:rPr lang="en-GB" sz="2400" dirty="0"/>
              <a:t>, 4, 8, ….  </a:t>
            </a:r>
            <a:endParaRPr lang="en-GB" sz="2400" dirty="0" smtClean="0"/>
          </a:p>
          <a:p>
            <a:pPr algn="l"/>
            <a:endParaRPr lang="en-GB" sz="2400" dirty="0" smtClean="0"/>
          </a:p>
          <a:p>
            <a:pPr algn="l"/>
            <a:r>
              <a:rPr lang="en-GB" sz="2400" b="1" dirty="0" smtClean="0"/>
              <a:t>Sequence 2:  </a:t>
            </a:r>
            <a:r>
              <a:rPr lang="en-GB" sz="2400" dirty="0" smtClean="0"/>
              <a:t>5</a:t>
            </a:r>
            <a:r>
              <a:rPr lang="en-GB" sz="2400" dirty="0"/>
              <a:t>, 10, 20, 40, ….  </a:t>
            </a:r>
            <a:endParaRPr lang="en-GB" sz="2400" dirty="0" smtClean="0"/>
          </a:p>
          <a:p>
            <a:pPr algn="l"/>
            <a:endParaRPr lang="en-GB" sz="2400" dirty="0" smtClean="0"/>
          </a:p>
          <a:p>
            <a:pPr algn="l"/>
            <a:r>
              <a:rPr lang="en-GB" sz="2400" b="1" dirty="0" smtClean="0"/>
              <a:t>Sequence 3:  </a:t>
            </a:r>
            <a:r>
              <a:rPr lang="en-GB" sz="2400" dirty="0"/>
              <a:t>1000, 500, 250, 125, </a:t>
            </a:r>
            <a:r>
              <a:rPr lang="en-GB" sz="2400" dirty="0" smtClean="0"/>
              <a:t>….</a:t>
            </a:r>
          </a:p>
          <a:p>
            <a:pPr algn="l"/>
            <a:r>
              <a:rPr lang="en-GB" sz="2400" dirty="0" smtClean="0"/>
              <a:t> </a:t>
            </a:r>
          </a:p>
          <a:p>
            <a:pPr algn="l"/>
            <a:r>
              <a:rPr lang="en-GB" sz="2400" b="1" dirty="0" smtClean="0"/>
              <a:t>Sequence 4:  </a:t>
            </a:r>
            <a:r>
              <a:rPr lang="en-GB" sz="2400" dirty="0" smtClean="0"/>
              <a:t>19</a:t>
            </a:r>
            <a:r>
              <a:rPr lang="en-GB" sz="2400" dirty="0"/>
              <a:t>, 17, 15, 13, ….  </a:t>
            </a:r>
            <a:endParaRPr lang="en-GB" sz="2400" dirty="0" smtClean="0"/>
          </a:p>
          <a:p>
            <a:pPr algn="l"/>
            <a:endParaRPr lang="en-GB" sz="2400" dirty="0" smtClean="0"/>
          </a:p>
          <a:p>
            <a:pPr algn="l"/>
            <a:r>
              <a:rPr lang="en-GB" sz="2400" b="1" dirty="0" smtClean="0"/>
              <a:t>Sequence 5:  </a:t>
            </a:r>
            <a:r>
              <a:rPr lang="en-GB" sz="2400" dirty="0"/>
              <a:t>2, 4, 6, 10, 16, …. </a:t>
            </a:r>
            <a:endParaRPr lang="en-GB" sz="2400" dirty="0" smtClean="0"/>
          </a:p>
          <a:p>
            <a:pPr algn="l"/>
            <a:endParaRPr lang="en-GB" sz="2400" dirty="0"/>
          </a:p>
          <a:p>
            <a:endParaRPr lang="en-GB" sz="2400" dirty="0" smtClean="0"/>
          </a:p>
          <a:p>
            <a:r>
              <a:rPr lang="en-GB" sz="2400" dirty="0" smtClean="0"/>
              <a:t> </a:t>
            </a:r>
            <a:r>
              <a:rPr lang="en-GB" sz="2800" b="1" dirty="0" smtClean="0"/>
              <a:t>Describe</a:t>
            </a:r>
            <a:r>
              <a:rPr lang="en-GB" sz="2800" dirty="0" smtClean="0"/>
              <a:t> how to go from one </a:t>
            </a:r>
            <a:r>
              <a:rPr lang="en-GB" sz="2800" b="1" dirty="0" smtClean="0">
                <a:solidFill>
                  <a:srgbClr val="FF0000"/>
                </a:solidFill>
              </a:rPr>
              <a:t>term</a:t>
            </a:r>
            <a:r>
              <a:rPr lang="en-GB" sz="2800" dirty="0" smtClean="0"/>
              <a:t> to the next </a:t>
            </a:r>
            <a:r>
              <a:rPr lang="en-GB" sz="2800" b="1" dirty="0" smtClean="0">
                <a:solidFill>
                  <a:srgbClr val="FF0000"/>
                </a:solidFill>
              </a:rPr>
              <a:t>term</a:t>
            </a:r>
            <a:r>
              <a:rPr lang="en-GB" sz="2800" dirty="0" smtClean="0"/>
              <a:t> of each sequence </a:t>
            </a:r>
            <a:endParaRPr lang="en-GB" sz="2800" dirty="0"/>
          </a:p>
          <a:p>
            <a:r>
              <a:rPr lang="en-GB" dirty="0"/>
              <a:t> </a:t>
            </a:r>
          </a:p>
        </p:txBody>
      </p:sp>
    </p:spTree>
    <p:extLst>
      <p:ext uri="{BB962C8B-B14F-4D97-AF65-F5344CB8AC3E}">
        <p14:creationId xmlns:p14="http://schemas.microsoft.com/office/powerpoint/2010/main" val="885346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 1, 2</a:t>
            </a:r>
            <a:r>
              <a:rPr lang="en-GB" sz="2400" dirty="0"/>
              <a:t>, 4, 8, ….  </a:t>
            </a:r>
            <a:r>
              <a:rPr lang="en-GB" sz="2400" dirty="0" smtClean="0">
                <a:solidFill>
                  <a:srgbClr val="92D050"/>
                </a:solidFill>
              </a:rPr>
              <a:t>Multiply the previous term by 2, starting with 1</a:t>
            </a:r>
          </a:p>
          <a:p>
            <a:pPr algn="l"/>
            <a:endParaRPr lang="en-GB" sz="2400" dirty="0" smtClean="0"/>
          </a:p>
          <a:p>
            <a:pPr algn="l"/>
            <a:r>
              <a:rPr lang="en-GB" sz="2400" b="1" dirty="0" smtClean="0"/>
              <a:t>Sequence 2:  </a:t>
            </a:r>
            <a:r>
              <a:rPr lang="en-GB" sz="2400" dirty="0" smtClean="0"/>
              <a:t>5</a:t>
            </a:r>
            <a:r>
              <a:rPr lang="en-GB" sz="2400" dirty="0"/>
              <a:t>, 10, 20, 40, …. </a:t>
            </a:r>
            <a:r>
              <a:rPr lang="en-GB" sz="2400" dirty="0">
                <a:solidFill>
                  <a:srgbClr val="92D050"/>
                </a:solidFill>
              </a:rPr>
              <a:t>Multiply the previous term by 2, starting with </a:t>
            </a:r>
            <a:r>
              <a:rPr lang="en-GB" sz="2400" dirty="0" smtClean="0">
                <a:solidFill>
                  <a:srgbClr val="92D050"/>
                </a:solidFill>
              </a:rPr>
              <a:t>5</a:t>
            </a:r>
            <a:endParaRPr lang="en-GB" sz="2400" dirty="0">
              <a:solidFill>
                <a:srgbClr val="92D050"/>
              </a:solidFill>
            </a:endParaRPr>
          </a:p>
          <a:p>
            <a:pPr algn="l"/>
            <a:endParaRPr lang="en-GB" sz="2400" dirty="0" smtClean="0"/>
          </a:p>
          <a:p>
            <a:pPr algn="l"/>
            <a:r>
              <a:rPr lang="en-GB" sz="2400" b="1" dirty="0" smtClean="0"/>
              <a:t>Sequence 3:  </a:t>
            </a:r>
            <a:r>
              <a:rPr lang="en-GB" sz="2400" dirty="0"/>
              <a:t>1000, 500, 250, 125, </a:t>
            </a:r>
            <a:r>
              <a:rPr lang="en-GB" sz="2400" dirty="0" smtClean="0"/>
              <a:t>….</a:t>
            </a:r>
            <a:r>
              <a:rPr lang="en-GB" sz="2400" dirty="0"/>
              <a:t> </a:t>
            </a:r>
            <a:r>
              <a:rPr lang="en-GB" sz="2400" dirty="0">
                <a:solidFill>
                  <a:srgbClr val="92D050"/>
                </a:solidFill>
              </a:rPr>
              <a:t>Half the previous term, starting with 1000 </a:t>
            </a:r>
            <a:endParaRPr lang="en-GB" sz="2400" dirty="0" smtClean="0">
              <a:solidFill>
                <a:srgbClr val="92D050"/>
              </a:solidFill>
            </a:endParaRPr>
          </a:p>
          <a:p>
            <a:pPr algn="l"/>
            <a:r>
              <a:rPr lang="en-GB" sz="2400" dirty="0" smtClean="0"/>
              <a:t> </a:t>
            </a:r>
          </a:p>
          <a:p>
            <a:pPr algn="l"/>
            <a:r>
              <a:rPr lang="en-GB" sz="2400" b="1" dirty="0" smtClean="0"/>
              <a:t>Sequence 4: </a:t>
            </a:r>
            <a:r>
              <a:rPr lang="en-GB" sz="2400" dirty="0"/>
              <a:t>19, 17, 15, 13, …. </a:t>
            </a:r>
            <a:r>
              <a:rPr lang="en-GB" sz="2400" dirty="0">
                <a:solidFill>
                  <a:srgbClr val="92D050"/>
                </a:solidFill>
              </a:rPr>
              <a:t>Subtract 2 from the previous term starting with 19</a:t>
            </a:r>
            <a:r>
              <a:rPr lang="en-GB" sz="2400" dirty="0" smtClean="0">
                <a:solidFill>
                  <a:srgbClr val="92D050"/>
                </a:solidFill>
              </a:rPr>
              <a:t> </a:t>
            </a:r>
          </a:p>
          <a:p>
            <a:pPr algn="l"/>
            <a:endParaRPr lang="en-GB" sz="2400" dirty="0" smtClean="0"/>
          </a:p>
          <a:p>
            <a:pPr algn="l"/>
            <a:r>
              <a:rPr lang="en-GB" sz="2400" b="1" dirty="0" smtClean="0"/>
              <a:t>Sequence 5:  </a:t>
            </a:r>
            <a:r>
              <a:rPr lang="en-GB" sz="2400" dirty="0"/>
              <a:t>2, 4, 6, 10, 16, …. </a:t>
            </a:r>
            <a:r>
              <a:rPr lang="en-GB" sz="2400" dirty="0">
                <a:solidFill>
                  <a:srgbClr val="92D050"/>
                </a:solidFill>
              </a:rPr>
              <a:t>Add together the two previous terms, starting with 2 and 4 as the first two terms </a:t>
            </a:r>
          </a:p>
          <a:p>
            <a:pPr algn="l"/>
            <a:endParaRPr lang="en-GB" sz="2400" dirty="0"/>
          </a:p>
          <a:p>
            <a:endParaRPr lang="en-GB" sz="2400" dirty="0" smtClean="0"/>
          </a:p>
          <a:p>
            <a:r>
              <a:rPr lang="en-GB" sz="2400" dirty="0" smtClean="0"/>
              <a:t> </a:t>
            </a:r>
            <a:r>
              <a:rPr lang="en-GB" sz="2800" dirty="0" smtClean="0"/>
              <a:t>This rules are known the </a:t>
            </a:r>
            <a:r>
              <a:rPr lang="en-GB" sz="2800" b="1" dirty="0" smtClean="0"/>
              <a:t>“term to term” </a:t>
            </a:r>
            <a:r>
              <a:rPr lang="en-GB" sz="2800" dirty="0" smtClean="0"/>
              <a:t>rules</a:t>
            </a:r>
            <a:endParaRPr lang="en-GB" sz="2800" dirty="0"/>
          </a:p>
          <a:p>
            <a:r>
              <a:rPr lang="en-GB" dirty="0"/>
              <a:t> </a:t>
            </a:r>
          </a:p>
        </p:txBody>
      </p:sp>
    </p:spTree>
    <p:extLst>
      <p:ext uri="{BB962C8B-B14F-4D97-AF65-F5344CB8AC3E}">
        <p14:creationId xmlns:p14="http://schemas.microsoft.com/office/powerpoint/2010/main" val="2294571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1069" y="178724"/>
            <a:ext cx="11720946" cy="4667596"/>
          </a:xfrm>
        </p:spPr>
        <p:txBody>
          <a:bodyPr/>
          <a:lstStyle/>
          <a:p>
            <a:endParaRPr lang="en-GB" sz="1000" dirty="0"/>
          </a:p>
          <a:p>
            <a:pPr algn="l"/>
            <a:r>
              <a:rPr lang="en-GB" sz="2400" b="1" dirty="0" smtClean="0"/>
              <a:t>Sequence 1:  </a:t>
            </a:r>
            <a:r>
              <a:rPr lang="en-GB" sz="2400" dirty="0" smtClean="0"/>
              <a:t>1, </a:t>
            </a:r>
            <a:r>
              <a:rPr lang="en-GB" sz="2400" dirty="0"/>
              <a:t>2, 4, 8, ….  </a:t>
            </a:r>
            <a:r>
              <a:rPr lang="en-GB" sz="2400" dirty="0" smtClean="0">
                <a:solidFill>
                  <a:srgbClr val="92D050"/>
                </a:solidFill>
              </a:rPr>
              <a:t>Multiply the previous term by 2, starting with 1</a:t>
            </a:r>
          </a:p>
          <a:p>
            <a:pPr algn="l"/>
            <a:endParaRPr lang="en-GB" sz="2400" dirty="0" smtClean="0"/>
          </a:p>
          <a:p>
            <a:pPr algn="l"/>
            <a:r>
              <a:rPr lang="en-GB" sz="2400" b="1" dirty="0" smtClean="0"/>
              <a:t>Sequence 2:  </a:t>
            </a:r>
            <a:r>
              <a:rPr lang="en-GB" sz="2400" dirty="0" smtClean="0"/>
              <a:t>5</a:t>
            </a:r>
            <a:r>
              <a:rPr lang="en-GB" sz="2400" dirty="0"/>
              <a:t>, 10, 20, 40, …. </a:t>
            </a:r>
            <a:r>
              <a:rPr lang="en-GB" sz="2400" dirty="0">
                <a:solidFill>
                  <a:srgbClr val="92D050"/>
                </a:solidFill>
              </a:rPr>
              <a:t>Multiply the previous term by 2, starting with </a:t>
            </a:r>
            <a:r>
              <a:rPr lang="en-GB" sz="2400" dirty="0" smtClean="0">
                <a:solidFill>
                  <a:srgbClr val="92D050"/>
                </a:solidFill>
              </a:rPr>
              <a:t>5</a:t>
            </a:r>
            <a:endParaRPr lang="en-GB" sz="2400" dirty="0">
              <a:solidFill>
                <a:srgbClr val="92D050"/>
              </a:solidFill>
            </a:endParaRPr>
          </a:p>
          <a:p>
            <a:pPr algn="l"/>
            <a:endParaRPr lang="en-GB" sz="2400" dirty="0" smtClean="0"/>
          </a:p>
          <a:p>
            <a:pPr algn="l"/>
            <a:r>
              <a:rPr lang="en-GB" sz="2400" b="1" dirty="0" smtClean="0"/>
              <a:t>Sequence 3:  </a:t>
            </a:r>
            <a:r>
              <a:rPr lang="en-GB" sz="2400" dirty="0"/>
              <a:t>1000, 500, 250, 125, </a:t>
            </a:r>
            <a:r>
              <a:rPr lang="en-GB" sz="2400" dirty="0" smtClean="0"/>
              <a:t>….</a:t>
            </a:r>
            <a:r>
              <a:rPr lang="en-GB" sz="2400" dirty="0"/>
              <a:t> </a:t>
            </a:r>
            <a:r>
              <a:rPr lang="en-GB" sz="2400" dirty="0">
                <a:solidFill>
                  <a:srgbClr val="92D050"/>
                </a:solidFill>
              </a:rPr>
              <a:t>Half the previous term, starting with 1000 </a:t>
            </a:r>
            <a:endParaRPr lang="en-GB" sz="2400" dirty="0" smtClean="0">
              <a:solidFill>
                <a:srgbClr val="92D050"/>
              </a:solidFill>
            </a:endParaRPr>
          </a:p>
          <a:p>
            <a:pPr algn="l"/>
            <a:r>
              <a:rPr lang="en-GB" sz="2400" dirty="0" smtClean="0"/>
              <a:t> </a:t>
            </a:r>
          </a:p>
          <a:p>
            <a:pPr algn="l"/>
            <a:r>
              <a:rPr lang="en-GB" sz="2400" b="1" dirty="0" smtClean="0"/>
              <a:t>Sequence 4: </a:t>
            </a:r>
            <a:r>
              <a:rPr lang="en-GB" sz="2400" dirty="0"/>
              <a:t>19, 17, 15, 13, …. </a:t>
            </a:r>
            <a:r>
              <a:rPr lang="en-GB" sz="2400" dirty="0">
                <a:solidFill>
                  <a:srgbClr val="92D050"/>
                </a:solidFill>
              </a:rPr>
              <a:t>Subtract 2 from the previous term starting with 19</a:t>
            </a:r>
            <a:r>
              <a:rPr lang="en-GB" sz="2400" dirty="0" smtClean="0">
                <a:solidFill>
                  <a:srgbClr val="92D050"/>
                </a:solidFill>
              </a:rPr>
              <a:t> </a:t>
            </a:r>
          </a:p>
          <a:p>
            <a:pPr algn="l"/>
            <a:endParaRPr lang="en-GB" sz="2400" dirty="0" smtClean="0"/>
          </a:p>
          <a:p>
            <a:pPr algn="l"/>
            <a:r>
              <a:rPr lang="en-GB" sz="2400" b="1" dirty="0" smtClean="0"/>
              <a:t>Sequence 5:  </a:t>
            </a:r>
            <a:r>
              <a:rPr lang="en-GB" sz="2400" dirty="0"/>
              <a:t>2, 4, 6, 10, 16, …. </a:t>
            </a:r>
            <a:r>
              <a:rPr lang="en-GB" sz="2400" dirty="0">
                <a:solidFill>
                  <a:srgbClr val="92D050"/>
                </a:solidFill>
              </a:rPr>
              <a:t>Add together the two previous terms, starting with 2 and 4 as the first two terms </a:t>
            </a:r>
          </a:p>
          <a:p>
            <a:pPr algn="l"/>
            <a:endParaRPr lang="en-GB" sz="2400" dirty="0" smtClean="0"/>
          </a:p>
          <a:p>
            <a:endParaRPr lang="en-GB" sz="2400" dirty="0" smtClean="0"/>
          </a:p>
          <a:p>
            <a:r>
              <a:rPr lang="en-GB" sz="2400" dirty="0" smtClean="0"/>
              <a:t> </a:t>
            </a:r>
            <a:r>
              <a:rPr lang="en-GB" sz="2800" dirty="0" smtClean="0"/>
              <a:t>These term to term rules can written algebraically</a:t>
            </a:r>
            <a:endParaRPr lang="en-GB" sz="2800" dirty="0"/>
          </a:p>
          <a:p>
            <a:r>
              <a:rPr lang="en-GB" dirty="0"/>
              <a:t> </a:t>
            </a:r>
          </a:p>
        </p:txBody>
      </p:sp>
    </p:spTree>
    <p:extLst>
      <p:ext uri="{BB962C8B-B14F-4D97-AF65-F5344CB8AC3E}">
        <p14:creationId xmlns:p14="http://schemas.microsoft.com/office/powerpoint/2010/main" val="592244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241069" y="178724"/>
                <a:ext cx="11720946" cy="4667596"/>
              </a:xfrm>
            </p:spPr>
            <p:txBody>
              <a:bodyPr/>
              <a:lstStyle/>
              <a:p>
                <a:endParaRPr lang="en-GB" sz="1000" dirty="0" smtClean="0"/>
              </a:p>
              <a:p>
                <a:pPr algn="l"/>
                <a:r>
                  <a:rPr lang="en-GB" sz="2400" b="1" dirty="0" smtClean="0"/>
                  <a:t>Sequence 1:  </a:t>
                </a:r>
                <a:r>
                  <a:rPr lang="en-GB" sz="2400" dirty="0" smtClean="0"/>
                  <a:t>1, 2</a:t>
                </a:r>
                <a:r>
                  <a:rPr lang="en-GB" sz="2400" dirty="0"/>
                  <a:t>, 4, 8, ….  </a:t>
                </a:r>
                <a:r>
                  <a:rPr lang="en-GB" sz="2400" dirty="0" smtClean="0">
                    <a:solidFill>
                      <a:srgbClr val="92D050"/>
                    </a:solidFill>
                  </a:rPr>
                  <a:t>Multiply the previous term by 2, starting with 1</a:t>
                </a:r>
              </a:p>
              <a:p>
                <a:pPr algn="l"/>
                <a:endParaRPr lang="en-GB" sz="2400" dirty="0" smtClean="0"/>
              </a:p>
              <a:p>
                <a:pPr algn="l"/>
                <a:r>
                  <a:rPr lang="en-GB" sz="2400" dirty="0" smtClean="0"/>
                  <a:t>Instead of writing “The first term is 2” we can write </a:t>
                </a:r>
                <a14:m>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𝑢</m:t>
                        </m:r>
                      </m:e>
                      <m:sub>
                        <m:r>
                          <a:rPr lang="en-GB" sz="2400" b="0" i="1" smtClean="0">
                            <a:latin typeface="Cambria Math" panose="02040503050406030204" pitchFamily="18" charset="0"/>
                          </a:rPr>
                          <m:t>1</m:t>
                        </m:r>
                      </m:sub>
                    </m:sSub>
                    <m:r>
                      <a:rPr lang="en-GB" sz="2400" b="0" i="1" smtClean="0">
                        <a:latin typeface="Cambria Math" panose="02040503050406030204" pitchFamily="18" charset="0"/>
                      </a:rPr>
                      <m:t>=2</m:t>
                    </m:r>
                  </m:oMath>
                </a14:m>
                <a:r>
                  <a:rPr lang="en-GB" sz="2400" b="0" dirty="0" smtClean="0"/>
                  <a:t> </a:t>
                </a:r>
              </a:p>
              <a:p>
                <a:pPr algn="l"/>
                <a:endParaRPr lang="en-GB" sz="2400" dirty="0" smtClean="0"/>
              </a:p>
              <a:p>
                <a:pPr algn="l"/>
                <a:r>
                  <a:rPr lang="en-GB" sz="2400" dirty="0" smtClean="0"/>
                  <a:t>Instead </a:t>
                </a:r>
                <a:r>
                  <a:rPr lang="en-GB" sz="2400" dirty="0"/>
                  <a:t>of writing “The </a:t>
                </a:r>
                <a:r>
                  <a:rPr lang="en-GB" sz="2400" dirty="0" smtClean="0"/>
                  <a:t>second </a:t>
                </a:r>
                <a:r>
                  <a:rPr lang="en-GB" sz="2400" dirty="0"/>
                  <a:t>term is </a:t>
                </a:r>
                <a:r>
                  <a:rPr lang="en-GB" sz="2400" dirty="0" smtClean="0"/>
                  <a:t>4” </a:t>
                </a:r>
                <a:r>
                  <a:rPr lang="en-GB" sz="2400" dirty="0"/>
                  <a:t>we can write </a:t>
                </a: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𝑢</m:t>
                        </m:r>
                      </m:e>
                      <m:sub>
                        <m:r>
                          <a:rPr lang="en-GB" sz="2400" b="0" i="1" smtClean="0">
                            <a:latin typeface="Cambria Math" panose="02040503050406030204" pitchFamily="18" charset="0"/>
                          </a:rPr>
                          <m:t>2</m:t>
                        </m:r>
                      </m:sub>
                    </m:sSub>
                    <m:r>
                      <a:rPr lang="en-GB" sz="2400" i="1">
                        <a:latin typeface="Cambria Math" panose="02040503050406030204" pitchFamily="18" charset="0"/>
                      </a:rPr>
                      <m:t>=</m:t>
                    </m:r>
                    <m:r>
                      <a:rPr lang="en-GB" sz="2400" b="0" i="1" smtClean="0">
                        <a:latin typeface="Cambria Math" panose="02040503050406030204" pitchFamily="18" charset="0"/>
                      </a:rPr>
                      <m:t>4</m:t>
                    </m:r>
                  </m:oMath>
                </a14:m>
                <a:r>
                  <a:rPr lang="en-GB" sz="2400" dirty="0"/>
                  <a:t> </a:t>
                </a:r>
              </a:p>
              <a:p>
                <a:pPr algn="l"/>
                <a:endParaRPr lang="en-GB" sz="2400" b="0" dirty="0" smtClean="0"/>
              </a:p>
              <a:p>
                <a:pPr algn="l"/>
                <a:r>
                  <a:rPr lang="en-GB" sz="2400" dirty="0" smtClean="0"/>
                  <a:t>Instead of writing “The third term is 8” we can write </a:t>
                </a: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𝑢</m:t>
                        </m:r>
                      </m:e>
                      <m:sub>
                        <m:r>
                          <a:rPr lang="en-GB" sz="2400" b="0" i="1" smtClean="0">
                            <a:latin typeface="Cambria Math" panose="02040503050406030204" pitchFamily="18" charset="0"/>
                          </a:rPr>
                          <m:t>3</m:t>
                        </m:r>
                      </m:sub>
                    </m:sSub>
                    <m:r>
                      <a:rPr lang="en-GB" sz="2400" i="1">
                        <a:latin typeface="Cambria Math" panose="02040503050406030204" pitchFamily="18" charset="0"/>
                      </a:rPr>
                      <m:t>=</m:t>
                    </m:r>
                    <m:r>
                      <a:rPr lang="en-GB" sz="2400" b="0" i="1" smtClean="0">
                        <a:latin typeface="Cambria Math" panose="02040503050406030204" pitchFamily="18" charset="0"/>
                      </a:rPr>
                      <m:t>8</m:t>
                    </m:r>
                  </m:oMath>
                </a14:m>
                <a:r>
                  <a:rPr lang="en-GB" sz="2400" dirty="0"/>
                  <a:t> </a:t>
                </a:r>
                <a:endParaRPr lang="en-GB" sz="2400" dirty="0" smtClean="0"/>
              </a:p>
              <a:p>
                <a:pPr algn="l"/>
                <a:endParaRPr lang="en-GB" sz="2400" dirty="0" smtClean="0"/>
              </a:p>
              <a:p>
                <a:pPr algn="l"/>
                <a:r>
                  <a:rPr lang="en-GB" sz="2400" dirty="0" smtClean="0"/>
                  <a:t>Instead of writing “The next term will be double the previous term” we can write:</a:t>
                </a:r>
              </a:p>
              <a:p>
                <a:pPr algn="l"/>
                <a:endParaRPr lang="en-GB" sz="2400" dirty="0"/>
              </a:p>
              <a:p>
                <a:pPr algn="l"/>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𝑛</m:t>
                          </m:r>
                          <m:r>
                            <a:rPr lang="en-GB" b="0" i="1" smtClean="0">
                              <a:latin typeface="Cambria Math" panose="02040503050406030204" pitchFamily="18" charset="0"/>
                            </a:rPr>
                            <m:t>+1</m:t>
                          </m:r>
                        </m:sub>
                      </m:sSub>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𝑛</m:t>
                          </m:r>
                        </m:sub>
                      </m:sSub>
                    </m:oMath>
                  </m:oMathPara>
                </a14:m>
                <a:endParaRPr lang="en-GB" sz="2400" dirty="0" smtClean="0"/>
              </a:p>
              <a:p>
                <a:endParaRPr lang="en-GB" sz="2400" dirty="0" smtClean="0"/>
              </a:p>
              <a:p>
                <a:r>
                  <a:rPr lang="en-GB" sz="2400" dirty="0" smtClean="0"/>
                  <a:t> </a:t>
                </a:r>
                <a:r>
                  <a:rPr lang="en-GB" sz="2800" dirty="0" smtClean="0"/>
                  <a:t>These term to term rules can written algebraically</a:t>
                </a:r>
                <a:endParaRPr lang="en-GB" sz="2800" dirty="0"/>
              </a:p>
              <a:p>
                <a:r>
                  <a:rPr lang="en-GB" dirty="0"/>
                  <a:t> </a:t>
                </a:r>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241069" y="178724"/>
                <a:ext cx="11720946" cy="4667596"/>
              </a:xfrm>
              <a:blipFill rotWithShape="1">
                <a:blip r:embed="rId3"/>
                <a:stretch>
                  <a:fillRect l="-832" b="-33681"/>
                </a:stretch>
              </a:blipFill>
            </p:spPr>
            <p:txBody>
              <a:bodyPr/>
              <a:lstStyle/>
              <a:p>
                <a:r>
                  <a:rPr lang="en-GB">
                    <a:noFill/>
                  </a:rPr>
                  <a:t> </a:t>
                </a:r>
              </a:p>
            </p:txBody>
          </p:sp>
        </mc:Fallback>
      </mc:AlternateContent>
    </p:spTree>
    <p:extLst>
      <p:ext uri="{BB962C8B-B14F-4D97-AF65-F5344CB8AC3E}">
        <p14:creationId xmlns:p14="http://schemas.microsoft.com/office/powerpoint/2010/main" val="261779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241069" y="178724"/>
                <a:ext cx="11720946" cy="4667596"/>
              </a:xfrm>
            </p:spPr>
            <p:txBody>
              <a:bodyPr/>
              <a:lstStyle/>
              <a:p>
                <a:endParaRPr lang="en-GB" sz="1000" dirty="0" smtClean="0"/>
              </a:p>
              <a:p>
                <a:pPr algn="l"/>
                <a:r>
                  <a:rPr lang="en-GB" sz="2400" b="1" dirty="0"/>
                  <a:t>Sequence 2:  </a:t>
                </a:r>
                <a:r>
                  <a:rPr lang="en-GB" sz="2400" dirty="0"/>
                  <a:t>5, 10, 20, 40, …. </a:t>
                </a:r>
                <a:r>
                  <a:rPr lang="en-GB" sz="2400" dirty="0">
                    <a:solidFill>
                      <a:srgbClr val="92D050"/>
                    </a:solidFill>
                  </a:rPr>
                  <a:t>Multiply the previous term by 2, starting with 5</a:t>
                </a:r>
              </a:p>
              <a:p>
                <a:pPr algn="l"/>
                <a:endParaRPr lang="en-GB" sz="2400" dirty="0"/>
              </a:p>
              <a:p>
                <a:pPr/>
                <a14:m>
                  <m:oMathPara xmlns:m="http://schemas.openxmlformats.org/officeDocument/2006/math">
                    <m:oMathParaPr>
                      <m:jc m:val="centerGroup"/>
                    </m:oMathParaPr>
                    <m:oMath xmlns:m="http://schemas.openxmlformats.org/officeDocument/2006/math">
                      <m:sSub>
                        <m:sSubPr>
                          <m:ctrlPr>
                            <a:rPr lang="en-GB" sz="4000" i="1" smtClean="0">
                              <a:latin typeface="Cambria Math" panose="02040503050406030204" pitchFamily="18" charset="0"/>
                            </a:rPr>
                          </m:ctrlPr>
                        </m:sSubPr>
                        <m:e>
                          <m:r>
                            <a:rPr lang="en-GB" sz="4000" b="0" i="1" smtClean="0">
                              <a:latin typeface="Cambria Math" panose="02040503050406030204" pitchFamily="18" charset="0"/>
                            </a:rPr>
                            <m:t>𝑢</m:t>
                          </m:r>
                        </m:e>
                        <m:sub>
                          <m:r>
                            <a:rPr lang="en-GB" sz="4000" b="0" i="1" smtClean="0">
                              <a:latin typeface="Cambria Math" panose="02040503050406030204" pitchFamily="18" charset="0"/>
                            </a:rPr>
                            <m:t>1</m:t>
                          </m:r>
                        </m:sub>
                      </m:sSub>
                      <m:r>
                        <a:rPr lang="en-GB" sz="4000" b="0" i="1" smtClean="0">
                          <a:latin typeface="Cambria Math" panose="02040503050406030204" pitchFamily="18" charset="0"/>
                        </a:rPr>
                        <m:t>=5</m:t>
                      </m:r>
                    </m:oMath>
                  </m:oMathPara>
                </a14:m>
                <a:endParaRPr lang="en-GB" sz="4000" b="0" dirty="0" smtClean="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2</m:t>
                          </m:r>
                        </m:sub>
                      </m:sSub>
                      <m:r>
                        <a:rPr lang="en-GB" sz="4000" i="1">
                          <a:latin typeface="Cambria Math" panose="02040503050406030204" pitchFamily="18" charset="0"/>
                        </a:rPr>
                        <m:t>=</m:t>
                      </m:r>
                      <m:r>
                        <a:rPr lang="en-GB" sz="4000" b="0" i="1" smtClean="0">
                          <a:latin typeface="Cambria Math" panose="02040503050406030204" pitchFamily="18" charset="0"/>
                        </a:rPr>
                        <m:t>10</m:t>
                      </m:r>
                    </m:oMath>
                  </m:oMathPara>
                </a14:m>
                <a:endParaRPr lang="en-GB" sz="4000" dirty="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3</m:t>
                          </m:r>
                        </m:sub>
                      </m:sSub>
                      <m:r>
                        <a:rPr lang="en-GB" sz="4000" i="1">
                          <a:latin typeface="Cambria Math" panose="02040503050406030204" pitchFamily="18" charset="0"/>
                        </a:rPr>
                        <m:t>=</m:t>
                      </m:r>
                      <m:r>
                        <a:rPr lang="en-GB" sz="4000" b="0" i="1" smtClean="0">
                          <a:latin typeface="Cambria Math" panose="02040503050406030204" pitchFamily="18" charset="0"/>
                        </a:rPr>
                        <m:t>20</m:t>
                      </m:r>
                    </m:oMath>
                  </m:oMathPara>
                </a14:m>
                <a:endParaRPr lang="en-GB" sz="4000" b="0" dirty="0" smtClean="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4</m:t>
                          </m:r>
                        </m:sub>
                      </m:sSub>
                      <m:r>
                        <a:rPr lang="en-GB" sz="4000" i="1">
                          <a:latin typeface="Cambria Math" panose="02040503050406030204" pitchFamily="18" charset="0"/>
                        </a:rPr>
                        <m:t>=</m:t>
                      </m:r>
                      <m:r>
                        <a:rPr lang="en-GB" sz="4000" b="0" i="1" smtClean="0">
                          <a:latin typeface="Cambria Math" panose="02040503050406030204" pitchFamily="18" charset="0"/>
                        </a:rPr>
                        <m:t>40</m:t>
                      </m:r>
                    </m:oMath>
                  </m:oMathPara>
                </a14:m>
                <a:endParaRPr lang="en-GB" sz="4000" dirty="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5</m:t>
                          </m:r>
                        </m:sub>
                      </m:sSub>
                      <m:r>
                        <a:rPr lang="en-GB" sz="4000" i="1">
                          <a:latin typeface="Cambria Math" panose="02040503050406030204" pitchFamily="18" charset="0"/>
                        </a:rPr>
                        <m:t>=</m:t>
                      </m:r>
                      <m:r>
                        <a:rPr lang="en-GB" sz="4000" b="0" i="1" smtClean="0">
                          <a:latin typeface="Cambria Math" panose="02040503050406030204" pitchFamily="18" charset="0"/>
                        </a:rPr>
                        <m:t>8</m:t>
                      </m:r>
                      <m:r>
                        <a:rPr lang="en-GB" sz="4000" i="1">
                          <a:latin typeface="Cambria Math" panose="02040503050406030204" pitchFamily="18" charset="0"/>
                        </a:rPr>
                        <m:t>0</m:t>
                      </m:r>
                    </m:oMath>
                  </m:oMathPara>
                </a14:m>
                <a:endParaRPr lang="en-GB" sz="4000" dirty="0" smtClean="0"/>
              </a:p>
              <a:p>
                <a:endParaRPr lang="en-GB" sz="4000" dirty="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𝑛</m:t>
                          </m:r>
                          <m:r>
                            <a:rPr lang="en-GB" sz="4000" b="0" i="1" smtClean="0">
                              <a:latin typeface="Cambria Math" panose="02040503050406030204" pitchFamily="18" charset="0"/>
                            </a:rPr>
                            <m:t>+1</m:t>
                          </m:r>
                        </m:sub>
                      </m:sSub>
                      <m:r>
                        <a:rPr lang="en-GB" sz="4000" i="1">
                          <a:latin typeface="Cambria Math" panose="02040503050406030204" pitchFamily="18" charset="0"/>
                        </a:rPr>
                        <m:t>=</m:t>
                      </m:r>
                      <m:r>
                        <a:rPr lang="en-GB" sz="4000" b="0" i="1" smtClean="0">
                          <a:latin typeface="Cambria Math" panose="02040503050406030204" pitchFamily="18" charset="0"/>
                        </a:rPr>
                        <m:t>2</m:t>
                      </m:r>
                      <m:sSub>
                        <m:sSubPr>
                          <m:ctrlPr>
                            <a:rPr lang="en-GB" sz="4000" b="0" i="1" smtClean="0">
                              <a:latin typeface="Cambria Math" panose="02040503050406030204" pitchFamily="18" charset="0"/>
                            </a:rPr>
                          </m:ctrlPr>
                        </m:sSubPr>
                        <m:e>
                          <m:r>
                            <a:rPr lang="en-GB" sz="4000" b="0" i="1" smtClean="0">
                              <a:latin typeface="Cambria Math" panose="02040503050406030204" pitchFamily="18" charset="0"/>
                            </a:rPr>
                            <m:t>𝑢</m:t>
                          </m:r>
                        </m:e>
                        <m:sub>
                          <m:r>
                            <a:rPr lang="en-GB" sz="4000" b="0" i="1" smtClean="0">
                              <a:latin typeface="Cambria Math" panose="02040503050406030204" pitchFamily="18" charset="0"/>
                            </a:rPr>
                            <m:t>𝑛</m:t>
                          </m:r>
                        </m:sub>
                      </m:sSub>
                    </m:oMath>
                  </m:oMathPara>
                </a14:m>
                <a:endParaRPr lang="en-GB" sz="4000" dirty="0"/>
              </a:p>
              <a:p>
                <a:endParaRPr lang="en-GB" sz="4000" dirty="0"/>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241069" y="178724"/>
                <a:ext cx="11720946" cy="4667596"/>
              </a:xfrm>
              <a:blipFill>
                <a:blip r:embed="rId3"/>
                <a:stretch>
                  <a:fillRect l="-832" b="-16971"/>
                </a:stretch>
              </a:blipFill>
            </p:spPr>
            <p:txBody>
              <a:bodyPr/>
              <a:lstStyle/>
              <a:p>
                <a:r>
                  <a:rPr lang="en-GB">
                    <a:noFill/>
                  </a:rPr>
                  <a:t> </a:t>
                </a:r>
              </a:p>
            </p:txBody>
          </p:sp>
        </mc:Fallback>
      </mc:AlternateContent>
      <p:sp>
        <p:nvSpPr>
          <p:cNvPr id="2" name="Rectangle 1"/>
          <p:cNvSpPr/>
          <p:nvPr/>
        </p:nvSpPr>
        <p:spPr>
          <a:xfrm>
            <a:off x="6433124" y="1344004"/>
            <a:ext cx="683491"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a:t>
            </a:r>
            <a:endParaRPr lang="en-GB" sz="3600" dirty="0">
              <a:solidFill>
                <a:schemeClr val="tx1"/>
              </a:solidFill>
            </a:endParaRPr>
          </a:p>
        </p:txBody>
      </p:sp>
      <p:sp>
        <p:nvSpPr>
          <p:cNvPr id="4" name="Rectangle 3"/>
          <p:cNvSpPr/>
          <p:nvPr/>
        </p:nvSpPr>
        <p:spPr>
          <a:xfrm>
            <a:off x="6433125" y="1929821"/>
            <a:ext cx="683491"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a:t>
            </a:r>
            <a:endParaRPr lang="en-GB" sz="3600" dirty="0">
              <a:solidFill>
                <a:schemeClr val="tx1"/>
              </a:solidFill>
            </a:endParaRPr>
          </a:p>
        </p:txBody>
      </p:sp>
      <p:sp>
        <p:nvSpPr>
          <p:cNvPr id="5" name="Rectangle 4"/>
          <p:cNvSpPr/>
          <p:nvPr/>
        </p:nvSpPr>
        <p:spPr>
          <a:xfrm>
            <a:off x="6433125" y="2541384"/>
            <a:ext cx="683491"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a:t>
            </a:r>
            <a:endParaRPr lang="en-GB" sz="3600" dirty="0">
              <a:solidFill>
                <a:schemeClr val="tx1"/>
              </a:solidFill>
            </a:endParaRPr>
          </a:p>
        </p:txBody>
      </p:sp>
      <p:sp>
        <p:nvSpPr>
          <p:cNvPr id="7" name="Rectangle 6"/>
          <p:cNvSpPr/>
          <p:nvPr/>
        </p:nvSpPr>
        <p:spPr>
          <a:xfrm>
            <a:off x="6433125" y="3152947"/>
            <a:ext cx="683491"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a:t>
            </a:r>
            <a:endParaRPr lang="en-GB" sz="3600" dirty="0">
              <a:solidFill>
                <a:schemeClr val="tx1"/>
              </a:solidFill>
            </a:endParaRPr>
          </a:p>
        </p:txBody>
      </p:sp>
      <p:sp>
        <p:nvSpPr>
          <p:cNvPr id="8" name="Rectangle 7"/>
          <p:cNvSpPr/>
          <p:nvPr/>
        </p:nvSpPr>
        <p:spPr>
          <a:xfrm>
            <a:off x="6433125" y="3764510"/>
            <a:ext cx="683491"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a:t>
            </a:r>
            <a:endParaRPr lang="en-GB" sz="3600" dirty="0">
              <a:solidFill>
                <a:schemeClr val="tx1"/>
              </a:solidFill>
            </a:endParaRPr>
          </a:p>
        </p:txBody>
      </p:sp>
      <p:sp>
        <p:nvSpPr>
          <p:cNvPr id="9" name="Rectangle 8"/>
          <p:cNvSpPr/>
          <p:nvPr/>
        </p:nvSpPr>
        <p:spPr>
          <a:xfrm>
            <a:off x="6502398" y="5113482"/>
            <a:ext cx="979057"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a:t>
            </a:r>
            <a:endParaRPr lang="en-GB" sz="3600" dirty="0">
              <a:solidFill>
                <a:schemeClr val="tx1"/>
              </a:solidFill>
            </a:endParaRPr>
          </a:p>
        </p:txBody>
      </p:sp>
    </p:spTree>
    <p:extLst>
      <p:ext uri="{BB962C8B-B14F-4D97-AF65-F5344CB8AC3E}">
        <p14:creationId xmlns:p14="http://schemas.microsoft.com/office/powerpoint/2010/main" val="108280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241069" y="178724"/>
                <a:ext cx="11720946" cy="4667596"/>
              </a:xfrm>
            </p:spPr>
            <p:txBody>
              <a:bodyPr/>
              <a:lstStyle/>
              <a:p>
                <a:endParaRPr lang="en-GB" sz="1000" dirty="0" smtClean="0"/>
              </a:p>
              <a:p>
                <a:pPr algn="l"/>
                <a:r>
                  <a:rPr lang="en-GB" sz="2400" b="1" dirty="0"/>
                  <a:t>Sequence 3:  </a:t>
                </a:r>
                <a:r>
                  <a:rPr lang="en-GB" sz="2400" dirty="0"/>
                  <a:t>1000, 500, 250, 125, …. </a:t>
                </a:r>
                <a:r>
                  <a:rPr lang="en-GB" sz="2400" dirty="0">
                    <a:solidFill>
                      <a:srgbClr val="92D050"/>
                    </a:solidFill>
                  </a:rPr>
                  <a:t>Half the previous term, starting with 1000 </a:t>
                </a:r>
              </a:p>
              <a:p>
                <a:pPr algn="l"/>
                <a:endParaRPr lang="en-GB" sz="2400" dirty="0"/>
              </a:p>
              <a:p>
                <a:pPr/>
                <a14:m>
                  <m:oMathPara xmlns:m="http://schemas.openxmlformats.org/officeDocument/2006/math">
                    <m:oMathParaPr>
                      <m:jc m:val="centerGroup"/>
                    </m:oMathParaPr>
                    <m:oMath xmlns:m="http://schemas.openxmlformats.org/officeDocument/2006/math">
                      <m:sSub>
                        <m:sSubPr>
                          <m:ctrlPr>
                            <a:rPr lang="en-GB" sz="4000" i="1" smtClean="0">
                              <a:latin typeface="Cambria Math" panose="02040503050406030204" pitchFamily="18" charset="0"/>
                            </a:rPr>
                          </m:ctrlPr>
                        </m:sSubPr>
                        <m:e>
                          <m:r>
                            <a:rPr lang="en-GB" sz="4000" b="0" i="1" smtClean="0">
                              <a:latin typeface="Cambria Math" panose="02040503050406030204" pitchFamily="18" charset="0"/>
                            </a:rPr>
                            <m:t>𝑢</m:t>
                          </m:r>
                        </m:e>
                        <m:sub>
                          <m:r>
                            <a:rPr lang="en-GB" sz="4000" b="0" i="1" smtClean="0">
                              <a:latin typeface="Cambria Math" panose="02040503050406030204" pitchFamily="18" charset="0"/>
                            </a:rPr>
                            <m:t>1</m:t>
                          </m:r>
                        </m:sub>
                      </m:sSub>
                      <m:r>
                        <a:rPr lang="en-GB" sz="4000" b="0" i="1" smtClean="0">
                          <a:latin typeface="Cambria Math" panose="02040503050406030204" pitchFamily="18" charset="0"/>
                        </a:rPr>
                        <m:t>=1000</m:t>
                      </m:r>
                    </m:oMath>
                  </m:oMathPara>
                </a14:m>
                <a:endParaRPr lang="en-GB" sz="4000" b="0" dirty="0" smtClean="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2</m:t>
                          </m:r>
                        </m:sub>
                      </m:sSub>
                      <m:r>
                        <a:rPr lang="en-GB" sz="4000" i="1">
                          <a:latin typeface="Cambria Math" panose="02040503050406030204" pitchFamily="18" charset="0"/>
                        </a:rPr>
                        <m:t>=</m:t>
                      </m:r>
                      <m:r>
                        <a:rPr lang="en-GB" sz="4000" b="0" i="1" smtClean="0">
                          <a:latin typeface="Cambria Math" panose="02040503050406030204" pitchFamily="18" charset="0"/>
                        </a:rPr>
                        <m:t>500</m:t>
                      </m:r>
                    </m:oMath>
                  </m:oMathPara>
                </a14:m>
                <a:endParaRPr lang="en-GB" sz="40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3</m:t>
                          </m:r>
                        </m:sub>
                      </m:sSub>
                      <m:r>
                        <a:rPr lang="en-GB" sz="4000" i="1">
                          <a:latin typeface="Cambria Math" panose="02040503050406030204" pitchFamily="18" charset="0"/>
                        </a:rPr>
                        <m:t>=</m:t>
                      </m:r>
                      <m:r>
                        <a:rPr lang="en-GB" sz="4000" b="0" i="1" smtClean="0">
                          <a:latin typeface="Cambria Math" panose="02040503050406030204" pitchFamily="18" charset="0"/>
                        </a:rPr>
                        <m:t>250</m:t>
                      </m:r>
                    </m:oMath>
                  </m:oMathPara>
                </a14:m>
                <a:endParaRPr lang="en-GB" sz="40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4</m:t>
                          </m:r>
                        </m:sub>
                      </m:sSub>
                      <m:r>
                        <a:rPr lang="en-GB" sz="4000" i="1">
                          <a:latin typeface="Cambria Math" panose="02040503050406030204" pitchFamily="18" charset="0"/>
                        </a:rPr>
                        <m:t>=</m:t>
                      </m:r>
                      <m:r>
                        <a:rPr lang="en-GB" sz="4000" b="0" i="1" smtClean="0">
                          <a:latin typeface="Cambria Math" panose="02040503050406030204" pitchFamily="18" charset="0"/>
                        </a:rPr>
                        <m:t>125</m:t>
                      </m:r>
                    </m:oMath>
                  </m:oMathPara>
                </a14:m>
                <a:endParaRPr lang="en-GB" sz="40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5</m:t>
                          </m:r>
                        </m:sub>
                      </m:sSub>
                      <m:r>
                        <a:rPr lang="en-GB" sz="4000" i="1">
                          <a:latin typeface="Cambria Math" panose="02040503050406030204" pitchFamily="18" charset="0"/>
                        </a:rPr>
                        <m:t>=</m:t>
                      </m:r>
                      <m:r>
                        <a:rPr lang="en-GB" sz="4000" b="0" i="1" smtClean="0">
                          <a:latin typeface="Cambria Math" panose="02040503050406030204" pitchFamily="18" charset="0"/>
                        </a:rPr>
                        <m:t>62.5</m:t>
                      </m:r>
                    </m:oMath>
                  </m:oMathPara>
                </a14:m>
                <a:endParaRPr lang="en-GB" sz="4000" dirty="0" smtClean="0"/>
              </a:p>
              <a:p>
                <a:endParaRPr lang="en-GB" sz="4000" dirty="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𝑛</m:t>
                          </m:r>
                          <m:r>
                            <a:rPr lang="en-GB" sz="4000" b="0" i="1" smtClean="0">
                              <a:latin typeface="Cambria Math" panose="02040503050406030204" pitchFamily="18" charset="0"/>
                            </a:rPr>
                            <m:t>+1</m:t>
                          </m:r>
                        </m:sub>
                      </m:sSub>
                      <m:r>
                        <a:rPr lang="en-GB" sz="4000" i="1">
                          <a:latin typeface="Cambria Math" panose="02040503050406030204" pitchFamily="18" charset="0"/>
                        </a:rPr>
                        <m:t>=</m:t>
                      </m:r>
                      <m:f>
                        <m:fPr>
                          <m:ctrlPr>
                            <a:rPr lang="en-GB" sz="4000" i="1" smtClean="0">
                              <a:latin typeface="Cambria Math" panose="02040503050406030204" pitchFamily="18" charset="0"/>
                            </a:rPr>
                          </m:ctrlPr>
                        </m:fPr>
                        <m:num>
                          <m:r>
                            <a:rPr lang="en-GB" sz="4000" b="0" i="1" smtClean="0">
                              <a:latin typeface="Cambria Math" panose="02040503050406030204" pitchFamily="18" charset="0"/>
                            </a:rPr>
                            <m:t>1</m:t>
                          </m:r>
                        </m:num>
                        <m:den>
                          <m:r>
                            <a:rPr lang="en-GB" sz="4000" b="0" i="1" smtClean="0">
                              <a:latin typeface="Cambria Math" panose="02040503050406030204" pitchFamily="18" charset="0"/>
                            </a:rPr>
                            <m:t>2</m:t>
                          </m:r>
                        </m:den>
                      </m:f>
                      <m:sSub>
                        <m:sSubPr>
                          <m:ctrlPr>
                            <a:rPr lang="en-GB" sz="4000" b="0" i="1" smtClean="0">
                              <a:latin typeface="Cambria Math" panose="02040503050406030204" pitchFamily="18" charset="0"/>
                            </a:rPr>
                          </m:ctrlPr>
                        </m:sSubPr>
                        <m:e>
                          <m:r>
                            <a:rPr lang="en-GB" sz="4000" b="0" i="1" smtClean="0">
                              <a:latin typeface="Cambria Math" panose="02040503050406030204" pitchFamily="18" charset="0"/>
                            </a:rPr>
                            <m:t>𝑢</m:t>
                          </m:r>
                        </m:e>
                        <m:sub>
                          <m:r>
                            <a:rPr lang="en-GB" sz="4000" b="0" i="1" smtClean="0">
                              <a:latin typeface="Cambria Math" panose="02040503050406030204" pitchFamily="18" charset="0"/>
                            </a:rPr>
                            <m:t>𝑛</m:t>
                          </m:r>
                        </m:sub>
                      </m:sSub>
                    </m:oMath>
                  </m:oMathPara>
                </a14:m>
                <a:endParaRPr lang="en-GB" sz="4000" dirty="0"/>
              </a:p>
              <a:p>
                <a:endParaRPr lang="en-GB" sz="4000" dirty="0"/>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241069" y="178724"/>
                <a:ext cx="11720946" cy="4667596"/>
              </a:xfrm>
              <a:blipFill>
                <a:blip r:embed="rId3"/>
                <a:stretch>
                  <a:fillRect l="-832" b="-28460"/>
                </a:stretch>
              </a:blipFill>
            </p:spPr>
            <p:txBody>
              <a:bodyPr/>
              <a:lstStyle/>
              <a:p>
                <a:r>
                  <a:rPr lang="en-GB">
                    <a:noFill/>
                  </a:rPr>
                  <a:t> </a:t>
                </a:r>
              </a:p>
            </p:txBody>
          </p:sp>
        </mc:Fallback>
      </mc:AlternateContent>
      <p:sp>
        <p:nvSpPr>
          <p:cNvPr id="2" name="Rectangle 1"/>
          <p:cNvSpPr/>
          <p:nvPr/>
        </p:nvSpPr>
        <p:spPr>
          <a:xfrm>
            <a:off x="6101542" y="1223931"/>
            <a:ext cx="1324494"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4" name="Rectangle 3"/>
          <p:cNvSpPr/>
          <p:nvPr/>
        </p:nvSpPr>
        <p:spPr>
          <a:xfrm>
            <a:off x="6101542" y="1875213"/>
            <a:ext cx="1324494"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5" name="Rectangle 4"/>
          <p:cNvSpPr/>
          <p:nvPr/>
        </p:nvSpPr>
        <p:spPr>
          <a:xfrm>
            <a:off x="6101542" y="2526495"/>
            <a:ext cx="1324494"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7" name="Rectangle 6"/>
          <p:cNvSpPr/>
          <p:nvPr/>
        </p:nvSpPr>
        <p:spPr>
          <a:xfrm>
            <a:off x="6101542" y="3177777"/>
            <a:ext cx="1324494"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8" name="Rectangle 7"/>
          <p:cNvSpPr/>
          <p:nvPr/>
        </p:nvSpPr>
        <p:spPr>
          <a:xfrm>
            <a:off x="6101542" y="3829059"/>
            <a:ext cx="1324494"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9" name="Rectangle 8"/>
          <p:cNvSpPr/>
          <p:nvPr/>
        </p:nvSpPr>
        <p:spPr>
          <a:xfrm>
            <a:off x="6446979" y="5043754"/>
            <a:ext cx="1265385" cy="1347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02005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241069" y="178724"/>
                <a:ext cx="11720946" cy="4667596"/>
              </a:xfrm>
            </p:spPr>
            <p:txBody>
              <a:bodyPr/>
              <a:lstStyle/>
              <a:p>
                <a:endParaRPr lang="en-GB" sz="1000" dirty="0" smtClean="0"/>
              </a:p>
              <a:p>
                <a:pPr algn="l"/>
                <a:r>
                  <a:rPr lang="en-GB" sz="2400" b="1" dirty="0" smtClean="0"/>
                  <a:t>Secret Sequence:  </a:t>
                </a:r>
                <a:r>
                  <a:rPr lang="en-GB" sz="2400" dirty="0" smtClean="0"/>
                  <a:t>4, 12, 36, 144, </a:t>
                </a:r>
                <a:r>
                  <a:rPr lang="en-GB" sz="2400" dirty="0"/>
                  <a:t>…. </a:t>
                </a:r>
                <a:r>
                  <a:rPr lang="en-GB" sz="2400" dirty="0" smtClean="0">
                    <a:solidFill>
                      <a:srgbClr val="92D050"/>
                    </a:solidFill>
                  </a:rPr>
                  <a:t>Triple </a:t>
                </a:r>
                <a:r>
                  <a:rPr lang="en-GB" sz="2400" dirty="0">
                    <a:solidFill>
                      <a:srgbClr val="92D050"/>
                    </a:solidFill>
                  </a:rPr>
                  <a:t>the previous term, starting with </a:t>
                </a:r>
                <a:r>
                  <a:rPr lang="en-GB" sz="2400" dirty="0" smtClean="0">
                    <a:solidFill>
                      <a:srgbClr val="92D050"/>
                    </a:solidFill>
                  </a:rPr>
                  <a:t>4 </a:t>
                </a:r>
                <a:endParaRPr lang="en-GB" sz="2400" dirty="0">
                  <a:solidFill>
                    <a:srgbClr val="92D050"/>
                  </a:solidFill>
                </a:endParaRPr>
              </a:p>
              <a:p>
                <a:pPr algn="l"/>
                <a:endParaRPr lang="en-GB" sz="2400" dirty="0"/>
              </a:p>
              <a:p>
                <a:pPr/>
                <a14:m>
                  <m:oMathPara xmlns:m="http://schemas.openxmlformats.org/officeDocument/2006/math">
                    <m:oMathParaPr>
                      <m:jc m:val="centerGroup"/>
                    </m:oMathParaPr>
                    <m:oMath xmlns:m="http://schemas.openxmlformats.org/officeDocument/2006/math">
                      <m:sSub>
                        <m:sSubPr>
                          <m:ctrlPr>
                            <a:rPr lang="en-GB" sz="4000" i="1" smtClean="0">
                              <a:latin typeface="Cambria Math" panose="02040503050406030204" pitchFamily="18" charset="0"/>
                            </a:rPr>
                          </m:ctrlPr>
                        </m:sSubPr>
                        <m:e>
                          <m:r>
                            <a:rPr lang="en-GB" sz="4000" b="0" i="1" smtClean="0">
                              <a:latin typeface="Cambria Math" panose="02040503050406030204" pitchFamily="18" charset="0"/>
                            </a:rPr>
                            <m:t>𝑢</m:t>
                          </m:r>
                        </m:e>
                        <m:sub>
                          <m:r>
                            <a:rPr lang="en-GB" sz="4000" b="0" i="1" smtClean="0">
                              <a:latin typeface="Cambria Math" panose="02040503050406030204" pitchFamily="18" charset="0"/>
                            </a:rPr>
                            <m:t>1</m:t>
                          </m:r>
                        </m:sub>
                      </m:sSub>
                      <m:r>
                        <a:rPr lang="en-GB" sz="4000" b="0" i="1" smtClean="0">
                          <a:latin typeface="Cambria Math" panose="02040503050406030204" pitchFamily="18" charset="0"/>
                        </a:rPr>
                        <m:t>=4</m:t>
                      </m:r>
                    </m:oMath>
                  </m:oMathPara>
                </a14:m>
                <a:endParaRPr lang="en-GB" sz="40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2</m:t>
                          </m:r>
                        </m:sub>
                      </m:sSub>
                      <m:r>
                        <a:rPr lang="en-GB" sz="4000" i="1">
                          <a:latin typeface="Cambria Math" panose="02040503050406030204" pitchFamily="18" charset="0"/>
                        </a:rPr>
                        <m:t>=</m:t>
                      </m:r>
                      <m:r>
                        <a:rPr lang="en-GB" sz="4000" b="0" i="1" smtClean="0">
                          <a:latin typeface="Cambria Math" panose="02040503050406030204" pitchFamily="18" charset="0"/>
                        </a:rPr>
                        <m:t>12</m:t>
                      </m:r>
                    </m:oMath>
                  </m:oMathPara>
                </a14:m>
                <a:endParaRPr lang="en-GB" sz="40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3</m:t>
                          </m:r>
                        </m:sub>
                      </m:sSub>
                      <m:r>
                        <a:rPr lang="en-GB" sz="4000" i="1">
                          <a:latin typeface="Cambria Math" panose="02040503050406030204" pitchFamily="18" charset="0"/>
                        </a:rPr>
                        <m:t>=</m:t>
                      </m:r>
                      <m:r>
                        <a:rPr lang="en-GB" sz="4000" b="0" i="1" smtClean="0">
                          <a:latin typeface="Cambria Math" panose="02040503050406030204" pitchFamily="18" charset="0"/>
                        </a:rPr>
                        <m:t>36</m:t>
                      </m:r>
                    </m:oMath>
                  </m:oMathPara>
                </a14:m>
                <a:endParaRPr lang="en-GB" sz="40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4</m:t>
                          </m:r>
                        </m:sub>
                      </m:sSub>
                      <m:r>
                        <a:rPr lang="en-GB" sz="4000" i="1">
                          <a:latin typeface="Cambria Math" panose="02040503050406030204" pitchFamily="18" charset="0"/>
                        </a:rPr>
                        <m:t>=</m:t>
                      </m:r>
                      <m:r>
                        <a:rPr lang="en-GB" sz="4000" b="0" i="1" smtClean="0">
                          <a:latin typeface="Cambria Math" panose="02040503050406030204" pitchFamily="18" charset="0"/>
                        </a:rPr>
                        <m:t>144</m:t>
                      </m:r>
                    </m:oMath>
                  </m:oMathPara>
                </a14:m>
                <a:endParaRPr lang="en-GB" sz="4000" b="0" i="1" dirty="0" smtClean="0">
                  <a:latin typeface="Cambria Math" panose="02040503050406030204" pitchFamily="18" charset="0"/>
                </a:endParaRPr>
              </a:p>
              <a:p>
                <a:endParaRPr lang="en-GB" sz="4000" dirty="0"/>
              </a:p>
              <a:p>
                <a:pPr/>
                <a14:m>
                  <m:oMathPara xmlns:m="http://schemas.openxmlformats.org/officeDocument/2006/math">
                    <m:oMathParaPr>
                      <m:jc m:val="centerGroup"/>
                    </m:oMathParaPr>
                    <m:oMath xmlns:m="http://schemas.openxmlformats.org/officeDocument/2006/math">
                      <m:sSub>
                        <m:sSubPr>
                          <m:ctrlPr>
                            <a:rPr lang="en-GB" sz="4000" i="1">
                              <a:latin typeface="Cambria Math" panose="02040503050406030204" pitchFamily="18" charset="0"/>
                            </a:rPr>
                          </m:ctrlPr>
                        </m:sSubPr>
                        <m:e>
                          <m:r>
                            <a:rPr lang="en-GB" sz="4000" i="1">
                              <a:latin typeface="Cambria Math" panose="02040503050406030204" pitchFamily="18" charset="0"/>
                            </a:rPr>
                            <m:t>𝑢</m:t>
                          </m:r>
                        </m:e>
                        <m:sub>
                          <m:r>
                            <a:rPr lang="en-GB" sz="4000" b="0" i="1" smtClean="0">
                              <a:latin typeface="Cambria Math" panose="02040503050406030204" pitchFamily="18" charset="0"/>
                            </a:rPr>
                            <m:t>𝑛</m:t>
                          </m:r>
                          <m:r>
                            <a:rPr lang="en-GB" sz="4000" b="0" i="1" smtClean="0">
                              <a:latin typeface="Cambria Math" panose="02040503050406030204" pitchFamily="18" charset="0"/>
                            </a:rPr>
                            <m:t>+1</m:t>
                          </m:r>
                        </m:sub>
                      </m:sSub>
                      <m:r>
                        <a:rPr lang="en-GB" sz="4000" i="1">
                          <a:latin typeface="Cambria Math" panose="02040503050406030204" pitchFamily="18" charset="0"/>
                        </a:rPr>
                        <m:t>=</m:t>
                      </m:r>
                      <m:sSub>
                        <m:sSubPr>
                          <m:ctrlPr>
                            <a:rPr lang="en-GB" sz="4000" b="0" i="1" smtClean="0">
                              <a:latin typeface="Cambria Math" panose="02040503050406030204" pitchFamily="18" charset="0"/>
                            </a:rPr>
                          </m:ctrlPr>
                        </m:sSubPr>
                        <m:e>
                          <m:r>
                            <a:rPr lang="en-GB" sz="4000" b="0" i="1" smtClean="0">
                              <a:latin typeface="Cambria Math" panose="02040503050406030204" pitchFamily="18" charset="0"/>
                            </a:rPr>
                            <m:t>3</m:t>
                          </m:r>
                          <m:r>
                            <a:rPr lang="en-GB" sz="4000" b="0" i="1" smtClean="0">
                              <a:latin typeface="Cambria Math" panose="02040503050406030204" pitchFamily="18" charset="0"/>
                            </a:rPr>
                            <m:t>𝑢</m:t>
                          </m:r>
                        </m:e>
                        <m:sub>
                          <m:r>
                            <a:rPr lang="en-GB" sz="4000" b="0" i="1" smtClean="0">
                              <a:latin typeface="Cambria Math" panose="02040503050406030204" pitchFamily="18" charset="0"/>
                            </a:rPr>
                            <m:t>𝑛</m:t>
                          </m:r>
                        </m:sub>
                      </m:sSub>
                    </m:oMath>
                  </m:oMathPara>
                </a14:m>
                <a:endParaRPr lang="en-GB" sz="4000" dirty="0"/>
              </a:p>
              <a:p>
                <a:endParaRPr lang="en-GB" sz="4000" dirty="0"/>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241069" y="178724"/>
                <a:ext cx="11720946" cy="4667596"/>
              </a:xfrm>
              <a:blipFill>
                <a:blip r:embed="rId3"/>
                <a:stretch>
                  <a:fillRect l="-832" b="-3916"/>
                </a:stretch>
              </a:blipFill>
            </p:spPr>
            <p:txBody>
              <a:bodyPr/>
              <a:lstStyle/>
              <a:p>
                <a:r>
                  <a:rPr lang="en-GB">
                    <a:noFill/>
                  </a:rPr>
                  <a:t> </a:t>
                </a:r>
              </a:p>
            </p:txBody>
          </p:sp>
        </mc:Fallback>
      </mc:AlternateContent>
      <p:sp>
        <p:nvSpPr>
          <p:cNvPr id="2" name="Rectangle 1"/>
          <p:cNvSpPr/>
          <p:nvPr/>
        </p:nvSpPr>
        <p:spPr>
          <a:xfrm>
            <a:off x="6315825" y="1903381"/>
            <a:ext cx="823883"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4" name="Rectangle 3"/>
          <p:cNvSpPr/>
          <p:nvPr/>
        </p:nvSpPr>
        <p:spPr>
          <a:xfrm>
            <a:off x="6315824" y="2539520"/>
            <a:ext cx="823883"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5" name="Rectangle 4"/>
          <p:cNvSpPr/>
          <p:nvPr/>
        </p:nvSpPr>
        <p:spPr>
          <a:xfrm>
            <a:off x="6315824" y="3175659"/>
            <a:ext cx="823883"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7" name="Rectangle 6"/>
          <p:cNvSpPr/>
          <p:nvPr/>
        </p:nvSpPr>
        <p:spPr>
          <a:xfrm>
            <a:off x="2979651" y="311896"/>
            <a:ext cx="2543693"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
        <p:nvSpPr>
          <p:cNvPr id="8" name="Rectangle 7"/>
          <p:cNvSpPr/>
          <p:nvPr/>
        </p:nvSpPr>
        <p:spPr>
          <a:xfrm>
            <a:off x="5546435" y="311895"/>
            <a:ext cx="5430982" cy="637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smtClean="0">
                <a:ln>
                  <a:noFill/>
                </a:ln>
                <a:solidFill>
                  <a:srgbClr val="000000"/>
                </a:solidFill>
                <a:effectLst/>
                <a:uLnTx/>
                <a:uFillTx/>
                <a:latin typeface="Arial"/>
                <a:ea typeface="+mn-ea"/>
                <a:cs typeface="Arial"/>
              </a:rPr>
              <a:t>?</a:t>
            </a:r>
            <a:endParaRPr kumimoji="0" lang="en-GB" sz="36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32023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Title: Iterative Formulae</a:t>
            </a:r>
            <a:endParaRPr lang="en-GB" b="1" dirty="0"/>
          </a:p>
        </p:txBody>
      </p:sp>
      <p:sp>
        <p:nvSpPr>
          <p:cNvPr id="3" name="Content Placeholder 2"/>
          <p:cNvSpPr>
            <a:spLocks noGrp="1"/>
          </p:cNvSpPr>
          <p:nvPr>
            <p:ph idx="1"/>
          </p:nvPr>
        </p:nvSpPr>
        <p:spPr/>
        <p:txBody>
          <a:bodyPr/>
          <a:lstStyle/>
          <a:p>
            <a:pPr marL="0" indent="0">
              <a:buNone/>
            </a:pPr>
            <a:r>
              <a:rPr lang="en-GB" sz="2800" dirty="0" smtClean="0"/>
              <a:t>Iteration is the act of repeating a process. </a:t>
            </a:r>
            <a:endParaRPr lang="en-GB" sz="2800" dirty="0"/>
          </a:p>
          <a:p>
            <a:pPr marL="0" indent="0">
              <a:buNone/>
            </a:pPr>
            <a:endParaRPr lang="en-GB" sz="2800" dirty="0" smtClean="0"/>
          </a:p>
          <a:p>
            <a:pPr marL="0" indent="0">
              <a:buNone/>
            </a:pPr>
            <a:r>
              <a:rPr lang="en-GB" sz="2800" dirty="0" smtClean="0"/>
              <a:t>Each </a:t>
            </a:r>
            <a:r>
              <a:rPr lang="en-GB" sz="2800" dirty="0"/>
              <a:t>repetition of the process is also called an iteration, and the results of one iteration are used as the starting point for the next iteration</a:t>
            </a:r>
            <a:r>
              <a:rPr lang="en-GB" sz="2800" dirty="0" smtClean="0"/>
              <a:t>.</a:t>
            </a:r>
          </a:p>
          <a:p>
            <a:pPr marL="0" indent="0">
              <a:buNone/>
            </a:pPr>
            <a:endParaRPr lang="en-GB" sz="2800" dirty="0"/>
          </a:p>
          <a:p>
            <a:pPr marL="0" indent="0">
              <a:buNone/>
            </a:pPr>
            <a:r>
              <a:rPr lang="en-GB" sz="2800" dirty="0" smtClean="0"/>
              <a:t>Sequences can be generated using iteration and equations can be solved using iteration. </a:t>
            </a:r>
          </a:p>
          <a:p>
            <a:pPr marL="0" indent="0">
              <a:buNone/>
            </a:pPr>
            <a:endParaRPr lang="en-GB" sz="3600" dirty="0"/>
          </a:p>
          <a:p>
            <a:pPr marL="0" indent="0">
              <a:buNone/>
            </a:pPr>
            <a:endParaRPr lang="en-GB" sz="2400" dirty="0"/>
          </a:p>
          <a:p>
            <a:pPr marL="0" indent="0">
              <a:buNone/>
            </a:pPr>
            <a:endParaRPr lang="en-GB" sz="2400" b="0" dirty="0" smtClean="0"/>
          </a:p>
          <a:p>
            <a:pPr marL="0" indent="0">
              <a:buNone/>
            </a:pPr>
            <a:endParaRPr lang="en-GB" sz="2400" dirty="0"/>
          </a:p>
        </p:txBody>
      </p:sp>
      <p:sp>
        <p:nvSpPr>
          <p:cNvPr id="4" name="Rectangle 3"/>
          <p:cNvSpPr/>
          <p:nvPr/>
        </p:nvSpPr>
        <p:spPr>
          <a:xfrm>
            <a:off x="3971636" y="1653309"/>
            <a:ext cx="1588655" cy="461818"/>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8114146" y="2636982"/>
            <a:ext cx="1463964" cy="461818"/>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6802582" y="3108036"/>
            <a:ext cx="1311564" cy="461818"/>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3694546" y="4525818"/>
            <a:ext cx="1736436" cy="461818"/>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314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Title: Iterative Formulae</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599" y="1600205"/>
                <a:ext cx="4193309" cy="4525963"/>
              </a:xfrm>
            </p:spPr>
            <p:txBody>
              <a:bodyPr/>
              <a:lstStyle/>
              <a:p>
                <a:pPr marL="0" indent="0">
                  <a:buNone/>
                </a:pPr>
                <a:r>
                  <a:rPr lang="en-GB" sz="2400" b="1" dirty="0" smtClean="0"/>
                  <a:t>Worked Example</a:t>
                </a:r>
              </a:p>
              <a:p>
                <a:pPr marL="0" indent="0" algn="ctr">
                  <a:buNone/>
                </a:pPr>
                <a:r>
                  <a:rPr lang="en-GB" sz="2400" dirty="0" smtClean="0"/>
                  <a:t>What are the next three terms of the sequence if </a:t>
                </a:r>
                <a14:m>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1</m:t>
                        </m:r>
                      </m:sub>
                    </m:sSub>
                    <m:r>
                      <a:rPr lang="en-GB" sz="2400" b="0" i="1" smtClean="0">
                        <a:latin typeface="Cambria Math" panose="02040503050406030204" pitchFamily="18" charset="0"/>
                      </a:rPr>
                      <m:t>=7</m:t>
                    </m:r>
                  </m:oMath>
                </a14:m>
                <a:r>
                  <a:rPr lang="en-GB" sz="2400" dirty="0" smtClean="0"/>
                  <a:t> and </a:t>
                </a:r>
                <a14:m>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𝑛</m:t>
                        </m:r>
                        <m:r>
                          <a:rPr lang="en-GB" sz="2400" b="0" i="1" smtClean="0">
                            <a:latin typeface="Cambria Math" panose="02040503050406030204" pitchFamily="18" charset="0"/>
                          </a:rPr>
                          <m:t>+1</m:t>
                        </m:r>
                      </m:sub>
                    </m:sSub>
                    <m:r>
                      <a:rPr lang="en-GB" sz="2400" b="0" i="1" smtClean="0">
                        <a:latin typeface="Cambria Math" panose="02040503050406030204" pitchFamily="18" charset="0"/>
                      </a:rPr>
                      <m:t>=</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𝑛</m:t>
                        </m:r>
                      </m:sub>
                    </m:sSub>
                    <m:r>
                      <a:rPr lang="en-GB" sz="2400" b="0" i="1" smtClean="0">
                        <a:latin typeface="Cambria Math" panose="02040503050406030204" pitchFamily="18" charset="0"/>
                      </a:rPr>
                      <m:t>+4</m:t>
                    </m:r>
                    <m:r>
                      <a:rPr lang="en-GB" sz="2400" b="0" i="0" smtClean="0">
                        <a:latin typeface="Cambria Math" panose="02040503050406030204" pitchFamily="18" charset="0"/>
                      </a:rPr>
                      <m:t>?</m:t>
                    </m:r>
                  </m:oMath>
                </a14:m>
                <a:endParaRPr lang="en-GB" sz="2400" dirty="0" smtClean="0"/>
              </a:p>
              <a:p>
                <a:pPr marL="0" indent="0">
                  <a:buNone/>
                </a:pPr>
                <a:endParaRPr lang="en-GB" sz="2400" dirty="0"/>
              </a:p>
              <a:p>
                <a:pPr marL="0" indent="0">
                  <a:buNone/>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2</m:t>
                          </m:r>
                        </m:sub>
                      </m:sSub>
                      <m:r>
                        <a:rPr lang="en-GB" sz="2400" b="0" i="1" smtClean="0">
                          <a:latin typeface="Cambria Math" panose="02040503050406030204" pitchFamily="18" charset="0"/>
                        </a:rPr>
                        <m:t>=7+4=11</m:t>
                      </m:r>
                    </m:oMath>
                  </m:oMathPara>
                </a14:m>
                <a:endParaRPr lang="en-GB" sz="2400" b="0" dirty="0" smtClean="0"/>
              </a:p>
              <a:p>
                <a:pPr marL="0" indent="0">
                  <a:buNone/>
                </a:pPr>
                <a14:m>
                  <m:oMathPara xmlns:m="http://schemas.openxmlformats.org/officeDocument/2006/math">
                    <m:oMathParaPr>
                      <m:jc m:val="centerGroup"/>
                    </m:oMathParaPr>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𝑥</m:t>
                          </m:r>
                        </m:e>
                        <m:sub>
                          <m:r>
                            <a:rPr lang="en-GB" sz="2400" b="0" i="1" smtClean="0">
                              <a:latin typeface="Cambria Math" panose="02040503050406030204" pitchFamily="18" charset="0"/>
                            </a:rPr>
                            <m:t>3</m:t>
                          </m:r>
                        </m:sub>
                      </m:sSub>
                      <m:r>
                        <a:rPr lang="en-GB" sz="2400" i="1">
                          <a:latin typeface="Cambria Math" panose="02040503050406030204" pitchFamily="18" charset="0"/>
                        </a:rPr>
                        <m:t>=</m:t>
                      </m:r>
                      <m:r>
                        <a:rPr lang="en-GB" sz="2400" b="0" i="1" smtClean="0">
                          <a:latin typeface="Cambria Math" panose="02040503050406030204" pitchFamily="18" charset="0"/>
                        </a:rPr>
                        <m:t>11</m:t>
                      </m:r>
                      <m:r>
                        <a:rPr lang="en-GB" sz="2400" i="1">
                          <a:latin typeface="Cambria Math" panose="02040503050406030204" pitchFamily="18" charset="0"/>
                        </a:rPr>
                        <m:t>+4=</m:t>
                      </m:r>
                      <m:r>
                        <a:rPr lang="en-GB" sz="2400" b="0" i="1" smtClean="0">
                          <a:latin typeface="Cambria Math" panose="02040503050406030204" pitchFamily="18" charset="0"/>
                        </a:rPr>
                        <m:t>15</m:t>
                      </m:r>
                    </m:oMath>
                  </m:oMathPara>
                </a14:m>
                <a:endParaRPr lang="en-GB" sz="2400" b="0" dirty="0" smtClean="0"/>
              </a:p>
              <a:p>
                <a:pPr marL="0" indent="0">
                  <a:buNone/>
                </a:pPr>
                <a14:m>
                  <m:oMathPara xmlns:m="http://schemas.openxmlformats.org/officeDocument/2006/math">
                    <m:oMathParaPr>
                      <m:jc m:val="centerGroup"/>
                    </m:oMathParaPr>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𝑥</m:t>
                          </m:r>
                        </m:e>
                        <m:sub>
                          <m:r>
                            <a:rPr lang="en-GB" sz="2400" b="0" i="1" smtClean="0">
                              <a:latin typeface="Cambria Math" panose="02040503050406030204" pitchFamily="18" charset="0"/>
                            </a:rPr>
                            <m:t>4</m:t>
                          </m:r>
                        </m:sub>
                      </m:sSub>
                      <m:r>
                        <a:rPr lang="en-GB" sz="2400" i="1">
                          <a:latin typeface="Cambria Math" panose="02040503050406030204" pitchFamily="18" charset="0"/>
                        </a:rPr>
                        <m:t>=</m:t>
                      </m:r>
                      <m:r>
                        <a:rPr lang="en-GB" sz="2400" b="0" i="1" smtClean="0">
                          <a:latin typeface="Cambria Math" panose="02040503050406030204" pitchFamily="18" charset="0"/>
                        </a:rPr>
                        <m:t>15</m:t>
                      </m:r>
                      <m:r>
                        <a:rPr lang="en-GB" sz="2400" i="1">
                          <a:latin typeface="Cambria Math" panose="02040503050406030204" pitchFamily="18" charset="0"/>
                        </a:rPr>
                        <m:t>+4=</m:t>
                      </m:r>
                      <m:r>
                        <a:rPr lang="en-GB" sz="2400" b="0" i="1" smtClean="0">
                          <a:latin typeface="Cambria Math" panose="02040503050406030204" pitchFamily="18" charset="0"/>
                        </a:rPr>
                        <m:t>19</m:t>
                      </m:r>
                    </m:oMath>
                  </m:oMathPara>
                </a14:m>
                <a:endParaRPr lang="en-GB" sz="2400" dirty="0" smtClean="0"/>
              </a:p>
              <a:p>
                <a:pPr marL="0" indent="0">
                  <a:buNone/>
                </a:pPr>
                <a:endParaRPr lang="en-GB" sz="2400" dirty="0"/>
              </a:p>
              <a:p>
                <a:pPr marL="0" indent="0">
                  <a:buNone/>
                </a:pPr>
                <a:endParaRPr lang="en-GB" sz="2400" dirty="0"/>
              </a:p>
              <a:p>
                <a:pPr marL="0" indent="0">
                  <a:buNone/>
                </a:pPr>
                <a:endParaRPr lang="en-GB" sz="2400" b="0" dirty="0" smtClean="0"/>
              </a:p>
              <a:p>
                <a:pPr marL="0" indent="0">
                  <a:buNone/>
                </a:pPr>
                <a:endParaRPr lang="en-GB"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599" y="1600205"/>
                <a:ext cx="4193309" cy="4525963"/>
              </a:xfrm>
              <a:blipFill rotWithShape="1">
                <a:blip r:embed="rId2"/>
                <a:stretch>
                  <a:fillRect l="-2180" t="-9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bwMode="auto">
              <a:xfrm>
                <a:off x="6793345" y="1669478"/>
                <a:ext cx="4193309" cy="45259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FontTx/>
                  <a:buNone/>
                </a:pPr>
                <a:r>
                  <a:rPr lang="en-GB" sz="2400" b="1" kern="0" dirty="0" smtClean="0"/>
                  <a:t>Your turn </a:t>
                </a:r>
              </a:p>
              <a:p>
                <a:pPr marL="0" indent="0" algn="ctr">
                  <a:buFontTx/>
                  <a:buNone/>
                </a:pPr>
                <a:r>
                  <a:rPr lang="en-GB" sz="2400" kern="0" dirty="0" smtClean="0"/>
                  <a:t>What are the next three terms of the sequence if </a:t>
                </a:r>
                <a14:m>
                  <m:oMath xmlns:m="http://schemas.openxmlformats.org/officeDocument/2006/math">
                    <m:sSub>
                      <m:sSubPr>
                        <m:ctrlPr>
                          <a:rPr lang="en-GB" sz="2400" i="1" kern="0" smtClean="0">
                            <a:latin typeface="Cambria Math" panose="02040503050406030204" pitchFamily="18" charset="0"/>
                          </a:rPr>
                        </m:ctrlPr>
                      </m:sSubPr>
                      <m:e>
                        <m:r>
                          <a:rPr lang="en-GB" sz="2400" i="1" kern="0" smtClean="0">
                            <a:latin typeface="Cambria Math" panose="02040503050406030204" pitchFamily="18" charset="0"/>
                          </a:rPr>
                          <m:t>𝑥</m:t>
                        </m:r>
                      </m:e>
                      <m:sub>
                        <m:r>
                          <a:rPr lang="en-GB" sz="2400" i="1" kern="0" smtClean="0">
                            <a:latin typeface="Cambria Math" panose="02040503050406030204" pitchFamily="18" charset="0"/>
                          </a:rPr>
                          <m:t>1</m:t>
                        </m:r>
                      </m:sub>
                    </m:sSub>
                    <m:r>
                      <a:rPr lang="en-GB" sz="2400" i="1" kern="0" smtClean="0">
                        <a:latin typeface="Cambria Math" panose="02040503050406030204" pitchFamily="18" charset="0"/>
                      </a:rPr>
                      <m:t>=</m:t>
                    </m:r>
                    <m:r>
                      <a:rPr lang="en-GB" sz="2400" b="0" i="1" kern="0" smtClean="0">
                        <a:latin typeface="Cambria Math"/>
                      </a:rPr>
                      <m:t>−2 </m:t>
                    </m:r>
                  </m:oMath>
                </a14:m>
                <a:r>
                  <a:rPr lang="en-GB" sz="2400" kern="0" dirty="0" smtClean="0"/>
                  <a:t> and </a:t>
                </a:r>
                <a14:m>
                  <m:oMath xmlns:m="http://schemas.openxmlformats.org/officeDocument/2006/math">
                    <m:sSub>
                      <m:sSubPr>
                        <m:ctrlPr>
                          <a:rPr lang="en-GB" sz="2400" i="1" kern="0" smtClean="0">
                            <a:latin typeface="Cambria Math" panose="02040503050406030204" pitchFamily="18" charset="0"/>
                          </a:rPr>
                        </m:ctrlPr>
                      </m:sSubPr>
                      <m:e>
                        <m:r>
                          <a:rPr lang="en-GB" sz="2400" i="1" kern="0" smtClean="0">
                            <a:latin typeface="Cambria Math" panose="02040503050406030204" pitchFamily="18" charset="0"/>
                          </a:rPr>
                          <m:t>𝑥</m:t>
                        </m:r>
                      </m:e>
                      <m:sub>
                        <m:r>
                          <a:rPr lang="en-GB" sz="2400" i="1" kern="0" smtClean="0">
                            <a:latin typeface="Cambria Math" panose="02040503050406030204" pitchFamily="18" charset="0"/>
                          </a:rPr>
                          <m:t>𝑛</m:t>
                        </m:r>
                        <m:r>
                          <a:rPr lang="en-GB" sz="2400" i="1" kern="0" smtClean="0">
                            <a:latin typeface="Cambria Math" panose="02040503050406030204" pitchFamily="18" charset="0"/>
                          </a:rPr>
                          <m:t>+1</m:t>
                        </m:r>
                      </m:sub>
                    </m:sSub>
                    <m:r>
                      <a:rPr lang="en-GB" sz="2400" i="1" kern="0" smtClean="0">
                        <a:latin typeface="Cambria Math" panose="02040503050406030204" pitchFamily="18" charset="0"/>
                      </a:rPr>
                      <m:t>=</m:t>
                    </m:r>
                    <m:sSub>
                      <m:sSubPr>
                        <m:ctrlPr>
                          <a:rPr lang="en-GB" sz="2400" i="1" kern="0" smtClean="0">
                            <a:latin typeface="Cambria Math" panose="02040503050406030204" pitchFamily="18" charset="0"/>
                          </a:rPr>
                        </m:ctrlPr>
                      </m:sSubPr>
                      <m:e>
                        <m:r>
                          <a:rPr lang="en-GB" sz="2400" b="0" i="1" kern="0" smtClean="0">
                            <a:latin typeface="Cambria Math"/>
                          </a:rPr>
                          <m:t>3</m:t>
                        </m:r>
                        <m:r>
                          <a:rPr lang="en-GB" sz="2400" i="1" kern="0" smtClean="0">
                            <a:latin typeface="Cambria Math" panose="02040503050406030204" pitchFamily="18" charset="0"/>
                          </a:rPr>
                          <m:t>𝑥</m:t>
                        </m:r>
                      </m:e>
                      <m:sub>
                        <m:r>
                          <a:rPr lang="en-GB" sz="2400" i="1" kern="0" smtClean="0">
                            <a:latin typeface="Cambria Math" panose="02040503050406030204" pitchFamily="18" charset="0"/>
                          </a:rPr>
                          <m:t>𝑛</m:t>
                        </m:r>
                      </m:sub>
                    </m:sSub>
                    <m:r>
                      <a:rPr lang="en-GB" sz="2400" kern="0" smtClean="0">
                        <a:latin typeface="Cambria Math" panose="02040503050406030204" pitchFamily="18" charset="0"/>
                      </a:rPr>
                      <m:t>?</m:t>
                    </m:r>
                  </m:oMath>
                </a14:m>
                <a:endParaRPr lang="en-GB" sz="2400" kern="0" dirty="0" smtClean="0"/>
              </a:p>
              <a:p>
                <a:pPr marL="0" indent="0">
                  <a:buFontTx/>
                  <a:buNone/>
                </a:pPr>
                <a:endParaRPr lang="en-GB" sz="2400" kern="0" dirty="0"/>
              </a:p>
              <a:p>
                <a:pPr marL="0" indent="0">
                  <a:buFontTx/>
                  <a:buNone/>
                </a:pPr>
                <a:endParaRPr lang="en-GB" sz="2400" kern="0" dirty="0"/>
              </a:p>
              <a:p>
                <a:pPr marL="0" indent="0">
                  <a:buFontTx/>
                  <a:buNone/>
                </a:pPr>
                <a:endParaRPr lang="en-GB" sz="2400" kern="0" dirty="0" smtClean="0"/>
              </a:p>
              <a:p>
                <a:pPr marL="0" indent="0">
                  <a:buFontTx/>
                  <a:buNone/>
                </a:pPr>
                <a:endParaRPr lang="en-GB" sz="2400" kern="0" dirty="0"/>
              </a:p>
            </p:txBody>
          </p:sp>
        </mc:Choice>
        <mc:Fallback xmlns="">
          <p:sp>
            <p:nvSpPr>
              <p:cNvPr id="4" name="Content Placeholder 2"/>
              <p:cNvSpPr txBox="1">
                <a:spLocks noRot="1" noChangeAspect="1" noMove="1" noResize="1" noEditPoints="1" noAdjustHandles="1" noChangeArrowheads="1" noChangeShapeType="1" noTextEdit="1"/>
              </p:cNvSpPr>
              <p:nvPr/>
            </p:nvSpPr>
            <p:spPr bwMode="auto">
              <a:xfrm>
                <a:off x="6793345" y="1669478"/>
                <a:ext cx="4193309" cy="4525963"/>
              </a:xfrm>
              <a:prstGeom prst="rect">
                <a:avLst/>
              </a:prstGeom>
              <a:blipFill rotWithShape="1">
                <a:blip r:embed="rId3"/>
                <a:stretch>
                  <a:fillRect l="-2180" t="-94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293226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 y="103188"/>
            <a:ext cx="10972800" cy="1143000"/>
          </a:xfrm>
        </p:spPr>
        <p:txBody>
          <a:bodyPr/>
          <a:lstStyle/>
          <a:p>
            <a:pPr algn="l"/>
            <a:r>
              <a:rPr lang="en-GB" dirty="0" smtClean="0"/>
              <a:t>In your books: </a:t>
            </a:r>
            <a:endParaRPr lang="en-GB" dirty="0"/>
          </a:p>
        </p:txBody>
      </p:sp>
      <p:sp>
        <p:nvSpPr>
          <p:cNvPr id="8" name="TextBox 7"/>
          <p:cNvSpPr txBox="1"/>
          <p:nvPr/>
        </p:nvSpPr>
        <p:spPr>
          <a:xfrm>
            <a:off x="114300" y="4714875"/>
            <a:ext cx="485775" cy="369332"/>
          </a:xfrm>
          <a:prstGeom prst="rect">
            <a:avLst/>
          </a:prstGeom>
          <a:noFill/>
        </p:spPr>
        <p:txBody>
          <a:bodyPr wrap="square" rtlCol="0">
            <a:spAutoFit/>
          </a:bodyPr>
          <a:lstStyle/>
          <a:p>
            <a:r>
              <a:rPr lang="en-GB" dirty="0" smtClean="0"/>
              <a:t>.</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44" y="1149790"/>
            <a:ext cx="10513282" cy="5574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9938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98" y="208230"/>
            <a:ext cx="10179280" cy="3532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98" y="3645621"/>
            <a:ext cx="9431522" cy="3084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83008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88" y="186465"/>
            <a:ext cx="7497587" cy="4599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88" y="4985155"/>
            <a:ext cx="7620754" cy="1743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rot="5400000">
            <a:off x="8378980" y="2927938"/>
            <a:ext cx="4028792" cy="707886"/>
          </a:xfrm>
          <a:prstGeom prst="rect">
            <a:avLst/>
          </a:prstGeom>
          <a:noFill/>
        </p:spPr>
        <p:txBody>
          <a:bodyPr wrap="square" rtlCol="0">
            <a:spAutoFit/>
          </a:bodyPr>
          <a:lstStyle/>
          <a:p>
            <a:r>
              <a:rPr lang="en-GB" sz="4000" dirty="0" smtClean="0"/>
              <a:t>Mark your work </a:t>
            </a:r>
            <a:endParaRPr lang="en-GB" sz="4000" dirty="0"/>
          </a:p>
        </p:txBody>
      </p:sp>
    </p:spTree>
    <p:extLst>
      <p:ext uri="{BB962C8B-B14F-4D97-AF65-F5344CB8AC3E}">
        <p14:creationId xmlns:p14="http://schemas.microsoft.com/office/powerpoint/2010/main" val="4440517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smtClean="0"/>
              <a:t>Challenge </a:t>
            </a:r>
            <a:endParaRPr lang="en-GB" sz="54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GB" b="1" dirty="0" smtClean="0"/>
                  <a:t>Sequence 5:  </a:t>
                </a:r>
                <a:r>
                  <a:rPr lang="en-GB" dirty="0"/>
                  <a:t>2, 4, 6, 10, 16, …. </a:t>
                </a:r>
                <a:r>
                  <a:rPr lang="en-GB" dirty="0">
                    <a:solidFill>
                      <a:srgbClr val="92D050"/>
                    </a:solidFill>
                  </a:rPr>
                  <a:t>Add together the two previous terms, starting with 2 and 4 as the first two terms </a:t>
                </a:r>
                <a:endParaRPr lang="en-GB" dirty="0" smtClean="0">
                  <a:solidFill>
                    <a:srgbClr val="92D050"/>
                  </a:solidFill>
                </a:endParaRPr>
              </a:p>
              <a:p>
                <a:pPr marL="0" indent="0">
                  <a:buNone/>
                </a:pPr>
                <a:endParaRPr lang="en-GB" dirty="0">
                  <a:solidFill>
                    <a:srgbClr val="92D050"/>
                  </a:solidFill>
                </a:endParaRPr>
              </a:p>
              <a:p>
                <a:pPr marL="0" indent="0" algn="ctr">
                  <a:buNone/>
                </a:pPr>
                <a:r>
                  <a:rPr lang="en-GB" sz="4000" dirty="0" smtClean="0">
                    <a:solidFill>
                      <a:schemeClr val="tx1"/>
                    </a:solidFill>
                  </a:rPr>
                  <a:t>Work out an expression for </a:t>
                </a:r>
                <a14:m>
                  <m:oMath xmlns:m="http://schemas.openxmlformats.org/officeDocument/2006/math">
                    <m:sSub>
                      <m:sSubPr>
                        <m:ctrlPr>
                          <a:rPr lang="en-GB" sz="4000" i="1" smtClean="0">
                            <a:solidFill>
                              <a:schemeClr val="tx1"/>
                            </a:solidFill>
                            <a:latin typeface="Cambria Math" panose="02040503050406030204" pitchFamily="18" charset="0"/>
                          </a:rPr>
                        </m:ctrlPr>
                      </m:sSubPr>
                      <m:e>
                        <m:r>
                          <a:rPr lang="en-GB" sz="4000" b="0" i="1" smtClean="0">
                            <a:solidFill>
                              <a:schemeClr val="tx1"/>
                            </a:solidFill>
                            <a:latin typeface="Cambria Math" panose="02040503050406030204" pitchFamily="18" charset="0"/>
                          </a:rPr>
                          <m:t>𝑢</m:t>
                        </m:r>
                      </m:e>
                      <m:sub>
                        <m:r>
                          <a:rPr lang="en-GB" sz="4000" b="0" i="1" smtClean="0">
                            <a:solidFill>
                              <a:schemeClr val="tx1"/>
                            </a:solidFill>
                            <a:latin typeface="Cambria Math" panose="02040503050406030204" pitchFamily="18" charset="0"/>
                          </a:rPr>
                          <m:t>𝑛</m:t>
                        </m:r>
                        <m:r>
                          <a:rPr lang="en-GB" sz="4000" b="0" i="1" smtClean="0">
                            <a:solidFill>
                              <a:schemeClr val="tx1"/>
                            </a:solidFill>
                            <a:latin typeface="Cambria Math" panose="02040503050406030204" pitchFamily="18" charset="0"/>
                          </a:rPr>
                          <m:t>+1</m:t>
                        </m:r>
                      </m:sub>
                    </m:sSub>
                  </m:oMath>
                </a14:m>
                <a:endParaRPr lang="en-GB" dirty="0">
                  <a:solidFill>
                    <a:srgbClr val="92D050"/>
                  </a:solidFill>
                </a:endParaRP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389" t="-1752"/>
                </a:stretch>
              </a:blipFill>
            </p:spPr>
            <p:txBody>
              <a:bodyPr/>
              <a:lstStyle/>
              <a:p>
                <a:r>
                  <a:rPr lang="en-GB">
                    <a:noFill/>
                  </a:rPr>
                  <a:t> </a:t>
                </a:r>
              </a:p>
            </p:txBody>
          </p:sp>
        </mc:Fallback>
      </mc:AlternateContent>
    </p:spTree>
    <p:extLst>
      <p:ext uri="{BB962C8B-B14F-4D97-AF65-F5344CB8AC3E}">
        <p14:creationId xmlns:p14="http://schemas.microsoft.com/office/powerpoint/2010/main" val="3111779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2.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3.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4.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5.xml><?xml version="1.0" encoding="utf-8"?>
<a:theme xmlns:a="http://schemas.openxmlformats.org/drawingml/2006/main" name="1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Archway PPT</Template>
  <TotalTime>467</TotalTime>
  <Words>1311</Words>
  <Application>Microsoft Office PowerPoint</Application>
  <PresentationFormat>Widescreen</PresentationFormat>
  <Paragraphs>263</Paragraphs>
  <Slides>20</Slides>
  <Notes>16</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20</vt:i4>
      </vt:variant>
    </vt:vector>
  </HeadingPairs>
  <TitlesOfParts>
    <vt:vector size="29" baseType="lpstr">
      <vt:lpstr>Arial</vt:lpstr>
      <vt:lpstr>Calibri</vt:lpstr>
      <vt:lpstr>Cambria Math</vt:lpstr>
      <vt:lpstr>Comic Sans MS</vt:lpstr>
      <vt:lpstr>Archway PPT</vt:lpstr>
      <vt:lpstr>1_ArchwayMaster</vt:lpstr>
      <vt:lpstr>2_ArchwayMaster</vt:lpstr>
      <vt:lpstr>3_ArchwayMaster</vt:lpstr>
      <vt:lpstr>1_Archway PPT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Title: Iterative Formulae</vt:lpstr>
      <vt:lpstr>Title: Iterative Formulae</vt:lpstr>
      <vt:lpstr>In your books: </vt:lpstr>
      <vt:lpstr>PowerPoint Presentation</vt:lpstr>
      <vt:lpstr>PowerPoint Presentation</vt:lpstr>
      <vt:lpstr>Challenge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dc:title>
  <dc:creator>Daniel Burke</dc:creator>
  <cp:lastModifiedBy>Elder, L</cp:lastModifiedBy>
  <cp:revision>46</cp:revision>
  <dcterms:created xsi:type="dcterms:W3CDTF">2016-09-12T21:40:49Z</dcterms:created>
  <dcterms:modified xsi:type="dcterms:W3CDTF">2019-04-23T10:51:06Z</dcterms:modified>
</cp:coreProperties>
</file>