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08" r:id="rId4"/>
    <p:sldMasterId id="2147483720" r:id="rId5"/>
    <p:sldMasterId id="2147483732" r:id="rId6"/>
    <p:sldMasterId id="2147483744" r:id="rId7"/>
    <p:sldMasterId id="2147483756" r:id="rId8"/>
    <p:sldMasterId id="2147483768" r:id="rId9"/>
    <p:sldMasterId id="2147483780" r:id="rId10"/>
    <p:sldMasterId id="2147483792" r:id="rId11"/>
    <p:sldMasterId id="2147483804" r:id="rId12"/>
    <p:sldMasterId id="2147483816" r:id="rId13"/>
  </p:sldMasterIdLst>
  <p:sldIdLst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  <p:sldId id="268" r:id="rId25"/>
    <p:sldId id="269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2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1C7785-E122-444D-985A-B496C3D71C16}" type="datetimeFigureOut">
              <a:rPr lang="en-GB" smtClean="0"/>
              <a:t>03/04/2019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7F5A21-A838-45B8-ACBC-74743A570B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1C7785-E122-444D-985A-B496C3D71C16}" type="datetimeFigureOut">
              <a:rPr lang="en-GB" smtClean="0"/>
              <a:t>03/04/2019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7F5A21-A838-45B8-ACBC-74743A570B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1C7785-E122-444D-985A-B496C3D71C16}" type="datetimeFigureOut">
              <a:rPr lang="en-GB" smtClean="0"/>
              <a:t>03/04/2019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7F5A21-A838-45B8-ACBC-74743A570B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1C7785-E122-444D-985A-B496C3D71C16}" type="datetimeFigureOut">
              <a:rPr lang="en-GB" smtClean="0"/>
              <a:t>03/04/2019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7F5A21-A838-45B8-ACBC-74743A570B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1C7785-E122-444D-985A-B496C3D71C16}" type="datetimeFigureOut">
              <a:rPr lang="en-GB" smtClean="0"/>
              <a:t>03/04/2019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7F5A21-A838-45B8-ACBC-74743A570B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1C7785-E122-444D-985A-B496C3D71C16}" type="datetimeFigureOut">
              <a:rPr lang="en-GB" smtClean="0"/>
              <a:t>03/04/2019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7F5A21-A838-45B8-ACBC-74743A570B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1C7785-E122-444D-985A-B496C3D71C16}" type="datetimeFigureOut">
              <a:rPr lang="en-GB" smtClean="0"/>
              <a:t>03/04/2019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7F5A21-A838-45B8-ACBC-74743A570B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1C7785-E122-444D-985A-B496C3D71C16}" type="datetimeFigureOut">
              <a:rPr lang="en-GB" smtClean="0"/>
              <a:t>03/04/2019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7F5A21-A838-45B8-ACBC-74743A570B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1C7785-E122-444D-985A-B496C3D71C16}" type="datetimeFigureOut">
              <a:rPr lang="en-GB" smtClean="0"/>
              <a:t>03/04/2019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7F5A21-A838-45B8-ACBC-74743A570B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1C7785-E122-444D-985A-B496C3D71C16}" type="datetimeFigureOut">
              <a:rPr lang="en-GB" smtClean="0"/>
              <a:t>03/04/2019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7F5A21-A838-45B8-ACBC-74743A570B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1C7785-E122-444D-985A-B496C3D71C16}" type="datetimeFigureOut">
              <a:rPr lang="en-GB" smtClean="0"/>
              <a:t>03/04/2019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7F5A21-A838-45B8-ACBC-74743A570B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4/3/2019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4/3/2019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4/3/2019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4/3/2019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4/3/2019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4/3/2019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971C7785-E122-444D-985A-B496C3D71C16}" type="datetimeFigureOut">
              <a:rPr lang="en-GB" smtClean="0"/>
              <a:t>03/04/2019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DC7F5A21-A838-45B8-ACBC-74743A570BE4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4/3/2019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4/3/2019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835924D3-FC90-4662-BBFA-FE1F941AEA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243980"/>
            <a:ext cx="8157766" cy="6443393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="" xmlns:a16="http://schemas.microsoft.com/office/drawing/2014/main" id="{718F3B3F-4265-49E9-8C1F-5F155E5873D7}"/>
              </a:ext>
            </a:extLst>
          </p:cNvPr>
          <p:cNvSpPr/>
          <p:nvPr/>
        </p:nvSpPr>
        <p:spPr>
          <a:xfrm>
            <a:off x="2753445" y="0"/>
            <a:ext cx="3009900" cy="22479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="" xmlns:a16="http://schemas.microsoft.com/office/drawing/2014/main" id="{C818BBE4-1DAC-406E-B1DB-96BC648BDB66}"/>
              </a:ext>
            </a:extLst>
          </p:cNvPr>
          <p:cNvSpPr/>
          <p:nvPr/>
        </p:nvSpPr>
        <p:spPr>
          <a:xfrm>
            <a:off x="5580112" y="4610100"/>
            <a:ext cx="3009900" cy="22479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="" xmlns:a16="http://schemas.microsoft.com/office/drawing/2014/main" id="{57D7FA9B-0F33-495E-9063-C2835820A848}"/>
              </a:ext>
            </a:extLst>
          </p:cNvPr>
          <p:cNvSpPr/>
          <p:nvPr/>
        </p:nvSpPr>
        <p:spPr>
          <a:xfrm>
            <a:off x="2753445" y="4750279"/>
            <a:ext cx="3009900" cy="22479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7274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="" xmlns:a16="http://schemas.microsoft.com/office/drawing/2014/main" id="{C72DA539-73A5-43A3-8EE6-12CE2F225FEF}"/>
                  </a:ext>
                </a:extLst>
              </p:cNvPr>
              <p:cNvSpPr/>
              <p:nvPr/>
            </p:nvSpPr>
            <p:spPr>
              <a:xfrm>
                <a:off x="1762125" y="181449"/>
                <a:ext cx="7315200" cy="32316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/>
                <a:r>
                  <a:rPr lang="en-GB" sz="2000" dirty="0">
                    <a:solidFill>
                      <a:prstClr val="black"/>
                    </a:solidFill>
                  </a:rPr>
                  <a:t>The	equations are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+7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+6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+10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−8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+21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+25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−10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+29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+11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+16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+8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+20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</a:t>
                </a: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C72DA539-73A5-43A3-8EE6-12CE2F225F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2125" y="181449"/>
                <a:ext cx="7315200" cy="3231654"/>
              </a:xfrm>
              <a:prstGeom prst="rect">
                <a:avLst/>
              </a:prstGeom>
              <a:blipFill>
                <a:blip r:embed="rId2"/>
                <a:stretch>
                  <a:fillRect l="-833" t="-11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AF8F9EA-80FD-4DD7-A175-92B025AE56D8}"/>
              </a:ext>
            </a:extLst>
          </p:cNvPr>
          <p:cNvSpPr txBox="1"/>
          <p:nvPr/>
        </p:nvSpPr>
        <p:spPr>
          <a:xfrm>
            <a:off x="1414463" y="800100"/>
            <a:ext cx="488727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b="1" dirty="0">
                <a:solidFill>
                  <a:srgbClr val="FF0000"/>
                </a:solidFill>
              </a:rPr>
              <a:t>A								F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  <a:p>
            <a:pPr defTabSz="457200"/>
            <a:r>
              <a:rPr lang="en-GB" b="1" dirty="0">
                <a:solidFill>
                  <a:srgbClr val="FF0000"/>
                </a:solidFill>
              </a:rPr>
              <a:t>B								G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  <a:p>
            <a:pPr defTabSz="457200"/>
            <a:r>
              <a:rPr lang="en-GB" b="1" dirty="0">
                <a:solidFill>
                  <a:srgbClr val="FF0000"/>
                </a:solidFill>
              </a:rPr>
              <a:t>C								H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  <a:p>
            <a:pPr defTabSz="457200"/>
            <a:r>
              <a:rPr lang="en-GB" b="1" dirty="0">
                <a:solidFill>
                  <a:srgbClr val="FF0000"/>
                </a:solidFill>
              </a:rPr>
              <a:t>D								I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  <a:p>
            <a:pPr defTabSz="457200"/>
            <a:r>
              <a:rPr lang="en-GB" b="1" dirty="0">
                <a:solidFill>
                  <a:srgbClr val="FF0000"/>
                </a:solidFill>
              </a:rPr>
              <a:t>E								J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34EE2DA0-45BF-4A03-9A14-DEFE22DBFB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4637081"/>
              </p:ext>
            </p:extLst>
          </p:nvPr>
        </p:nvGraphicFramePr>
        <p:xfrm>
          <a:off x="4162425" y="3595747"/>
          <a:ext cx="4610100" cy="2862321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536700">
                  <a:extLst>
                    <a:ext uri="{9D8B030D-6E8A-4147-A177-3AD203B41FA5}">
                      <a16:colId xmlns="" xmlns:a16="http://schemas.microsoft.com/office/drawing/2014/main" val="4114303022"/>
                    </a:ext>
                  </a:extLst>
                </a:gridCol>
                <a:gridCol w="1536700">
                  <a:extLst>
                    <a:ext uri="{9D8B030D-6E8A-4147-A177-3AD203B41FA5}">
                      <a16:colId xmlns="" xmlns:a16="http://schemas.microsoft.com/office/drawing/2014/main" val="943050116"/>
                    </a:ext>
                  </a:extLst>
                </a:gridCol>
                <a:gridCol w="1536700">
                  <a:extLst>
                    <a:ext uri="{9D8B030D-6E8A-4147-A177-3AD203B41FA5}">
                      <a16:colId xmlns="" xmlns:a16="http://schemas.microsoft.com/office/drawing/2014/main" val="3403482218"/>
                    </a:ext>
                  </a:extLst>
                </a:gridCol>
              </a:tblGrid>
              <a:tr h="95410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31117965"/>
                  </a:ext>
                </a:extLst>
              </a:tr>
              <a:tr h="95410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10215683"/>
                  </a:ext>
                </a:extLst>
              </a:tr>
              <a:tr h="95410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25291091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1BE46A9F-C2F1-4830-9F84-8CE9092B21F0}"/>
              </a:ext>
            </a:extLst>
          </p:cNvPr>
          <p:cNvSpPr txBox="1"/>
          <p:nvPr/>
        </p:nvSpPr>
        <p:spPr>
          <a:xfrm>
            <a:off x="2348472" y="4221088"/>
            <a:ext cx="41624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 defTabSz="457200">
              <a:buFont typeface="Arial" panose="020B0604020202020204" pitchFamily="34" charset="0"/>
              <a:buChar char="•"/>
            </a:pPr>
            <a:r>
              <a:rPr lang="en-GB" dirty="0">
                <a:solidFill>
                  <a:prstClr val="black"/>
                </a:solidFill>
              </a:rPr>
              <a:t>There are 10 equations and only 9 spaces. </a:t>
            </a:r>
          </a:p>
          <a:p>
            <a:pPr marL="285750" indent="-285750" algn="ctr" defTabSz="457200">
              <a:buFont typeface="Arial" panose="020B0604020202020204" pitchFamily="34" charset="0"/>
              <a:buChar char="•"/>
            </a:pPr>
            <a:r>
              <a:rPr lang="en-GB" dirty="0">
                <a:solidFill>
                  <a:prstClr val="black"/>
                </a:solidFill>
              </a:rPr>
              <a:t>One of the equations will be left out.</a:t>
            </a:r>
          </a:p>
          <a:p>
            <a:pPr marL="285750" indent="-285750" algn="ctr" defTabSz="457200">
              <a:buFont typeface="Arial" panose="020B0604020202020204" pitchFamily="34" charset="0"/>
              <a:buChar char="•"/>
            </a:pPr>
            <a:r>
              <a:rPr lang="en-GB" dirty="0">
                <a:solidFill>
                  <a:prstClr val="black"/>
                </a:solidFill>
              </a:rPr>
              <a:t>All of the other clues are about turning points.</a:t>
            </a:r>
          </a:p>
          <a:p>
            <a:pPr marL="285750" indent="-285750" algn="ctr" defTabSz="457200">
              <a:buFont typeface="Arial" panose="020B0604020202020204" pitchFamily="34" charset="0"/>
              <a:buChar char="•"/>
            </a:pPr>
            <a:r>
              <a:rPr lang="en-GB" dirty="0">
                <a:solidFill>
                  <a:prstClr val="black"/>
                </a:solidFill>
              </a:rPr>
              <a:t>Find the turning points.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="" xmlns:a16="http://schemas.microsoft.com/office/drawing/2014/main" id="{7246CE4E-F702-4B94-9D69-6FC8C57625FD}"/>
                  </a:ext>
                </a:extLst>
              </p:cNvPr>
              <p:cNvSpPr/>
              <p:nvPr/>
            </p:nvSpPr>
            <p:spPr>
              <a:xfrm>
                <a:off x="3678217" y="508990"/>
                <a:ext cx="5465783" cy="28623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/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(2 , 3)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(−3, 1)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</a:t>
                </a: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(1 ,4)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(4 ,5)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(3 ,16)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(5 , 4)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(3 ,2)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(−1 , 4)</m:t>
                    </m:r>
                  </m:oMath>
                </a14:m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(3 ,7)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(−4 , 4)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246CE4E-F702-4B94-9D69-6FC8C57625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8217" y="508990"/>
                <a:ext cx="5465783" cy="2862322"/>
              </a:xfrm>
              <a:prstGeom prst="rect">
                <a:avLst/>
              </a:prstGeom>
              <a:blipFill>
                <a:blip r:embed="rId3"/>
                <a:stretch>
                  <a:fillRect l="-334" b="-8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6928D1CA-2E7A-4F3B-A4A1-BDC6A950E490}"/>
              </a:ext>
            </a:extLst>
          </p:cNvPr>
          <p:cNvSpPr/>
          <p:nvPr/>
        </p:nvSpPr>
        <p:spPr>
          <a:xfrm>
            <a:off x="4429685" y="254435"/>
            <a:ext cx="25080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GB" sz="2000" dirty="0">
                <a:solidFill>
                  <a:srgbClr val="0070C0"/>
                </a:solidFill>
              </a:rPr>
              <a:t>The	turning points are</a:t>
            </a:r>
          </a:p>
        </p:txBody>
      </p:sp>
    </p:spTree>
    <p:extLst>
      <p:ext uri="{BB962C8B-B14F-4D97-AF65-F5344CB8AC3E}">
        <p14:creationId xmlns:p14="http://schemas.microsoft.com/office/powerpoint/2010/main" val="512774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353E713F-BC6F-458E-B29B-EF3FB3012D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6334960"/>
              </p:ext>
            </p:extLst>
          </p:nvPr>
        </p:nvGraphicFramePr>
        <p:xfrm>
          <a:off x="3996691" y="3667244"/>
          <a:ext cx="4610100" cy="2862321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536700">
                  <a:extLst>
                    <a:ext uri="{9D8B030D-6E8A-4147-A177-3AD203B41FA5}">
                      <a16:colId xmlns="" xmlns:a16="http://schemas.microsoft.com/office/drawing/2014/main" val="4114303022"/>
                    </a:ext>
                  </a:extLst>
                </a:gridCol>
                <a:gridCol w="1536700">
                  <a:extLst>
                    <a:ext uri="{9D8B030D-6E8A-4147-A177-3AD203B41FA5}">
                      <a16:colId xmlns="" xmlns:a16="http://schemas.microsoft.com/office/drawing/2014/main" val="943050116"/>
                    </a:ext>
                  </a:extLst>
                </a:gridCol>
                <a:gridCol w="1536700">
                  <a:extLst>
                    <a:ext uri="{9D8B030D-6E8A-4147-A177-3AD203B41FA5}">
                      <a16:colId xmlns="" xmlns:a16="http://schemas.microsoft.com/office/drawing/2014/main" val="3403482218"/>
                    </a:ext>
                  </a:extLst>
                </a:gridCol>
              </a:tblGrid>
              <a:tr h="95410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31117965"/>
                  </a:ext>
                </a:extLst>
              </a:tr>
              <a:tr h="95410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10215683"/>
                  </a:ext>
                </a:extLst>
              </a:tr>
              <a:tr h="95410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2529109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="" xmlns:a16="http://schemas.microsoft.com/office/drawing/2014/main" id="{19833F65-681F-49D6-AA01-C438F04BE3E7}"/>
                  </a:ext>
                </a:extLst>
              </p:cNvPr>
              <p:cNvSpPr/>
              <p:nvPr/>
            </p:nvSpPr>
            <p:spPr>
              <a:xfrm>
                <a:off x="1762125" y="181449"/>
                <a:ext cx="7315200" cy="32316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/>
                <a:r>
                  <a:rPr lang="en-GB" sz="2000" dirty="0">
                    <a:solidFill>
                      <a:prstClr val="black"/>
                    </a:solidFill>
                  </a:rPr>
                  <a:t>The	equations are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+7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+6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+10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−8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+21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+25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−10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+29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+11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+16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+8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+20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9833F65-681F-49D6-AA01-C438F04BE3E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2125" y="181449"/>
                <a:ext cx="7315200" cy="3231654"/>
              </a:xfrm>
              <a:prstGeom prst="rect">
                <a:avLst/>
              </a:prstGeom>
              <a:blipFill>
                <a:blip r:embed="rId2"/>
                <a:stretch>
                  <a:fillRect l="-833" t="-11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073BCB83-7890-4FEC-83DE-BA6699090B93}"/>
              </a:ext>
            </a:extLst>
          </p:cNvPr>
          <p:cNvSpPr txBox="1"/>
          <p:nvPr/>
        </p:nvSpPr>
        <p:spPr>
          <a:xfrm>
            <a:off x="1414463" y="800100"/>
            <a:ext cx="488727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b="1" dirty="0">
                <a:solidFill>
                  <a:srgbClr val="FF0000"/>
                </a:solidFill>
              </a:rPr>
              <a:t>A								F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  <a:p>
            <a:pPr defTabSz="457200"/>
            <a:r>
              <a:rPr lang="en-GB" b="1" dirty="0">
                <a:solidFill>
                  <a:srgbClr val="FF0000"/>
                </a:solidFill>
              </a:rPr>
              <a:t>B								G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  <a:p>
            <a:pPr defTabSz="457200"/>
            <a:r>
              <a:rPr lang="en-GB" b="1" dirty="0">
                <a:solidFill>
                  <a:srgbClr val="FF0000"/>
                </a:solidFill>
              </a:rPr>
              <a:t>C								H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  <a:p>
            <a:pPr defTabSz="457200"/>
            <a:r>
              <a:rPr lang="en-GB" b="1" dirty="0">
                <a:solidFill>
                  <a:srgbClr val="FF0000"/>
                </a:solidFill>
              </a:rPr>
              <a:t>D								I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  <a:p>
            <a:pPr defTabSz="457200"/>
            <a:r>
              <a:rPr lang="en-GB" b="1" dirty="0">
                <a:solidFill>
                  <a:srgbClr val="FF0000"/>
                </a:solidFill>
              </a:rPr>
              <a:t>E								J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="" xmlns:a16="http://schemas.microsoft.com/office/drawing/2014/main" id="{07A8FE1B-958C-4CAD-ADC1-A316E75206D0}"/>
                  </a:ext>
                </a:extLst>
              </p:cNvPr>
              <p:cNvSpPr/>
              <p:nvPr/>
            </p:nvSpPr>
            <p:spPr>
              <a:xfrm>
                <a:off x="3678217" y="508990"/>
                <a:ext cx="5465783" cy="28623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/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(2 , 3)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(−3, 1)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</a:t>
                </a: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(1 ,4)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(4 ,5)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(3 ,16)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(5 , 4)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(3 ,2)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(−1 , 4)</m:t>
                    </m:r>
                  </m:oMath>
                </a14:m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(3 ,7)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(−4 , 4)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</a:t>
                </a: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7A8FE1B-958C-4CAD-ADC1-A316E75206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8217" y="508990"/>
                <a:ext cx="5465783" cy="2862322"/>
              </a:xfrm>
              <a:prstGeom prst="rect">
                <a:avLst/>
              </a:prstGeom>
              <a:blipFill>
                <a:blip r:embed="rId3"/>
                <a:stretch>
                  <a:fillRect l="-334" b="-8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F2118DCC-691F-4352-A93F-67342C69D483}"/>
              </a:ext>
            </a:extLst>
          </p:cNvPr>
          <p:cNvSpPr/>
          <p:nvPr/>
        </p:nvSpPr>
        <p:spPr>
          <a:xfrm>
            <a:off x="4429685" y="254435"/>
            <a:ext cx="25080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GB" sz="2000" dirty="0">
                <a:solidFill>
                  <a:srgbClr val="0070C0"/>
                </a:solidFill>
              </a:rPr>
              <a:t>The	turning points are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83480547-EC49-4299-B609-1D3ABC50E4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5816" y="3933056"/>
            <a:ext cx="3238500" cy="195262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E289C10D-B806-4F12-9328-81C6DBABB4CD}"/>
              </a:ext>
            </a:extLst>
          </p:cNvPr>
          <p:cNvSpPr txBox="1"/>
          <p:nvPr/>
        </p:nvSpPr>
        <p:spPr>
          <a:xfrm>
            <a:off x="3419872" y="6002720"/>
            <a:ext cx="2398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2400" dirty="0">
                <a:solidFill>
                  <a:srgbClr val="FF0000"/>
                </a:solidFill>
              </a:rPr>
              <a:t>B, H, I or J</a:t>
            </a:r>
          </a:p>
        </p:txBody>
      </p:sp>
    </p:spTree>
    <p:extLst>
      <p:ext uri="{BB962C8B-B14F-4D97-AF65-F5344CB8AC3E}">
        <p14:creationId xmlns:p14="http://schemas.microsoft.com/office/powerpoint/2010/main" val="294498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353E713F-BC6F-458E-B29B-EF3FB3012D5C}"/>
              </a:ext>
            </a:extLst>
          </p:cNvPr>
          <p:cNvGraphicFramePr>
            <a:graphicFrameLocks noGrp="1"/>
          </p:cNvGraphicFramePr>
          <p:nvPr/>
        </p:nvGraphicFramePr>
        <p:xfrm>
          <a:off x="3996691" y="3667244"/>
          <a:ext cx="4610100" cy="2862321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536700">
                  <a:extLst>
                    <a:ext uri="{9D8B030D-6E8A-4147-A177-3AD203B41FA5}">
                      <a16:colId xmlns="" xmlns:a16="http://schemas.microsoft.com/office/drawing/2014/main" val="4114303022"/>
                    </a:ext>
                  </a:extLst>
                </a:gridCol>
                <a:gridCol w="1536700">
                  <a:extLst>
                    <a:ext uri="{9D8B030D-6E8A-4147-A177-3AD203B41FA5}">
                      <a16:colId xmlns="" xmlns:a16="http://schemas.microsoft.com/office/drawing/2014/main" val="943050116"/>
                    </a:ext>
                  </a:extLst>
                </a:gridCol>
                <a:gridCol w="1536700">
                  <a:extLst>
                    <a:ext uri="{9D8B030D-6E8A-4147-A177-3AD203B41FA5}">
                      <a16:colId xmlns="" xmlns:a16="http://schemas.microsoft.com/office/drawing/2014/main" val="3403482218"/>
                    </a:ext>
                  </a:extLst>
                </a:gridCol>
              </a:tblGrid>
              <a:tr h="95410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31117965"/>
                  </a:ext>
                </a:extLst>
              </a:tr>
              <a:tr h="95410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10215683"/>
                  </a:ext>
                </a:extLst>
              </a:tr>
              <a:tr h="95410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2529109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="" xmlns:a16="http://schemas.microsoft.com/office/drawing/2014/main" id="{19833F65-681F-49D6-AA01-C438F04BE3E7}"/>
                  </a:ext>
                </a:extLst>
              </p:cNvPr>
              <p:cNvSpPr/>
              <p:nvPr/>
            </p:nvSpPr>
            <p:spPr>
              <a:xfrm>
                <a:off x="1762125" y="181449"/>
                <a:ext cx="7315200" cy="32316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/>
                <a:r>
                  <a:rPr lang="en-GB" sz="2000" dirty="0">
                    <a:solidFill>
                      <a:prstClr val="black"/>
                    </a:solidFill>
                  </a:rPr>
                  <a:t>The	equations are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+7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+6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+10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−8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+21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+25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−10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+29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+11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+16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+8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+20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9833F65-681F-49D6-AA01-C438F04BE3E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2125" y="181449"/>
                <a:ext cx="7315200" cy="3231654"/>
              </a:xfrm>
              <a:prstGeom prst="rect">
                <a:avLst/>
              </a:prstGeom>
              <a:blipFill>
                <a:blip r:embed="rId2"/>
                <a:stretch>
                  <a:fillRect l="-833" t="-11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073BCB83-7890-4FEC-83DE-BA6699090B93}"/>
              </a:ext>
            </a:extLst>
          </p:cNvPr>
          <p:cNvSpPr txBox="1"/>
          <p:nvPr/>
        </p:nvSpPr>
        <p:spPr>
          <a:xfrm>
            <a:off x="1414463" y="800100"/>
            <a:ext cx="488727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b="1" dirty="0">
                <a:solidFill>
                  <a:srgbClr val="FF0000"/>
                </a:solidFill>
              </a:rPr>
              <a:t>A								F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  <a:p>
            <a:pPr defTabSz="457200"/>
            <a:r>
              <a:rPr lang="en-GB" b="1" dirty="0">
                <a:solidFill>
                  <a:srgbClr val="FF0000"/>
                </a:solidFill>
              </a:rPr>
              <a:t>B								G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  <a:p>
            <a:pPr defTabSz="457200"/>
            <a:r>
              <a:rPr lang="en-GB" b="1" dirty="0">
                <a:solidFill>
                  <a:srgbClr val="FF0000"/>
                </a:solidFill>
              </a:rPr>
              <a:t>C								H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  <a:p>
            <a:pPr defTabSz="457200"/>
            <a:r>
              <a:rPr lang="en-GB" b="1" dirty="0">
                <a:solidFill>
                  <a:srgbClr val="FF0000"/>
                </a:solidFill>
              </a:rPr>
              <a:t>D								I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  <a:p>
            <a:pPr defTabSz="457200"/>
            <a:r>
              <a:rPr lang="en-GB" b="1" dirty="0">
                <a:solidFill>
                  <a:srgbClr val="FF0000"/>
                </a:solidFill>
              </a:rPr>
              <a:t>E								J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="" xmlns:a16="http://schemas.microsoft.com/office/drawing/2014/main" id="{07A8FE1B-958C-4CAD-ADC1-A316E75206D0}"/>
                  </a:ext>
                </a:extLst>
              </p:cNvPr>
              <p:cNvSpPr/>
              <p:nvPr/>
            </p:nvSpPr>
            <p:spPr>
              <a:xfrm>
                <a:off x="3678217" y="508990"/>
                <a:ext cx="5465783" cy="28623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/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(2 , 3)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(−3, 1)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</a:t>
                </a: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(1 ,4)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(4 ,5)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(3 ,16)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(5 , 4)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(3 ,2)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(−1 , 4)</m:t>
                    </m:r>
                  </m:oMath>
                </a14:m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(3 ,7)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(−4 , 4)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</a:t>
                </a: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7A8FE1B-958C-4CAD-ADC1-A316E75206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8217" y="508990"/>
                <a:ext cx="5465783" cy="2862322"/>
              </a:xfrm>
              <a:prstGeom prst="rect">
                <a:avLst/>
              </a:prstGeom>
              <a:blipFill>
                <a:blip r:embed="rId3"/>
                <a:stretch>
                  <a:fillRect l="-334" b="-8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F2118DCC-691F-4352-A93F-67342C69D483}"/>
              </a:ext>
            </a:extLst>
          </p:cNvPr>
          <p:cNvSpPr/>
          <p:nvPr/>
        </p:nvSpPr>
        <p:spPr>
          <a:xfrm>
            <a:off x="4429685" y="254435"/>
            <a:ext cx="25080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GB" sz="2000" dirty="0">
                <a:solidFill>
                  <a:srgbClr val="0070C0"/>
                </a:solidFill>
              </a:rPr>
              <a:t>The	turning points are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E289C10D-B806-4F12-9328-81C6DBABB4CD}"/>
              </a:ext>
            </a:extLst>
          </p:cNvPr>
          <p:cNvSpPr txBox="1"/>
          <p:nvPr/>
        </p:nvSpPr>
        <p:spPr>
          <a:xfrm>
            <a:off x="2821806" y="5792512"/>
            <a:ext cx="30527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2400" dirty="0">
                <a:solidFill>
                  <a:srgbClr val="FF0000"/>
                </a:solidFill>
              </a:rPr>
              <a:t>A, B, C, D, E, G or H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1D436229-FBA9-41D1-ACAD-D29D89FCD2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1800" y="3573016"/>
            <a:ext cx="3152775" cy="188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801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353E713F-BC6F-458E-B29B-EF3FB3012D5C}"/>
              </a:ext>
            </a:extLst>
          </p:cNvPr>
          <p:cNvGraphicFramePr>
            <a:graphicFrameLocks noGrp="1"/>
          </p:cNvGraphicFramePr>
          <p:nvPr/>
        </p:nvGraphicFramePr>
        <p:xfrm>
          <a:off x="3996691" y="3667244"/>
          <a:ext cx="4610100" cy="2862321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536700">
                  <a:extLst>
                    <a:ext uri="{9D8B030D-6E8A-4147-A177-3AD203B41FA5}">
                      <a16:colId xmlns="" xmlns:a16="http://schemas.microsoft.com/office/drawing/2014/main" val="4114303022"/>
                    </a:ext>
                  </a:extLst>
                </a:gridCol>
                <a:gridCol w="1536700">
                  <a:extLst>
                    <a:ext uri="{9D8B030D-6E8A-4147-A177-3AD203B41FA5}">
                      <a16:colId xmlns="" xmlns:a16="http://schemas.microsoft.com/office/drawing/2014/main" val="943050116"/>
                    </a:ext>
                  </a:extLst>
                </a:gridCol>
                <a:gridCol w="1536700">
                  <a:extLst>
                    <a:ext uri="{9D8B030D-6E8A-4147-A177-3AD203B41FA5}">
                      <a16:colId xmlns="" xmlns:a16="http://schemas.microsoft.com/office/drawing/2014/main" val="3403482218"/>
                    </a:ext>
                  </a:extLst>
                </a:gridCol>
              </a:tblGrid>
              <a:tr h="95410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31117965"/>
                  </a:ext>
                </a:extLst>
              </a:tr>
              <a:tr h="95410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10215683"/>
                  </a:ext>
                </a:extLst>
              </a:tr>
              <a:tr h="95410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2529109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="" xmlns:a16="http://schemas.microsoft.com/office/drawing/2014/main" id="{19833F65-681F-49D6-AA01-C438F04BE3E7}"/>
                  </a:ext>
                </a:extLst>
              </p:cNvPr>
              <p:cNvSpPr/>
              <p:nvPr/>
            </p:nvSpPr>
            <p:spPr>
              <a:xfrm>
                <a:off x="1762125" y="181449"/>
                <a:ext cx="7315200" cy="32316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/>
                <a:r>
                  <a:rPr lang="en-GB" sz="2000" dirty="0">
                    <a:solidFill>
                      <a:prstClr val="black"/>
                    </a:solidFill>
                  </a:rPr>
                  <a:t>The	equations are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+7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+6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+10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−8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+21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+25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−10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+29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+11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+16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+8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+20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9833F65-681F-49D6-AA01-C438F04BE3E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2125" y="181449"/>
                <a:ext cx="7315200" cy="3231654"/>
              </a:xfrm>
              <a:prstGeom prst="rect">
                <a:avLst/>
              </a:prstGeom>
              <a:blipFill>
                <a:blip r:embed="rId2"/>
                <a:stretch>
                  <a:fillRect l="-833" t="-11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073BCB83-7890-4FEC-83DE-BA6699090B93}"/>
              </a:ext>
            </a:extLst>
          </p:cNvPr>
          <p:cNvSpPr txBox="1"/>
          <p:nvPr/>
        </p:nvSpPr>
        <p:spPr>
          <a:xfrm>
            <a:off x="1414463" y="800100"/>
            <a:ext cx="488727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b="1" dirty="0">
                <a:solidFill>
                  <a:srgbClr val="FF0000"/>
                </a:solidFill>
              </a:rPr>
              <a:t>A								F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  <a:p>
            <a:pPr defTabSz="457200"/>
            <a:r>
              <a:rPr lang="en-GB" b="1" dirty="0">
                <a:solidFill>
                  <a:srgbClr val="FF0000"/>
                </a:solidFill>
              </a:rPr>
              <a:t>B								G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  <a:p>
            <a:pPr defTabSz="457200"/>
            <a:r>
              <a:rPr lang="en-GB" b="1" dirty="0">
                <a:solidFill>
                  <a:srgbClr val="FF0000"/>
                </a:solidFill>
              </a:rPr>
              <a:t>C								H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  <a:p>
            <a:pPr defTabSz="457200"/>
            <a:r>
              <a:rPr lang="en-GB" b="1" dirty="0">
                <a:solidFill>
                  <a:srgbClr val="FF0000"/>
                </a:solidFill>
              </a:rPr>
              <a:t>D								I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  <a:p>
            <a:pPr defTabSz="457200"/>
            <a:r>
              <a:rPr lang="en-GB" b="1" dirty="0">
                <a:solidFill>
                  <a:srgbClr val="FF0000"/>
                </a:solidFill>
              </a:rPr>
              <a:t>E								J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="" xmlns:a16="http://schemas.microsoft.com/office/drawing/2014/main" id="{07A8FE1B-958C-4CAD-ADC1-A316E75206D0}"/>
                  </a:ext>
                </a:extLst>
              </p:cNvPr>
              <p:cNvSpPr/>
              <p:nvPr/>
            </p:nvSpPr>
            <p:spPr>
              <a:xfrm>
                <a:off x="3678217" y="508990"/>
                <a:ext cx="5465783" cy="28623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/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(2 , 3)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(−3, 1)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</a:t>
                </a: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(1 ,4)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(4 ,5)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(3 ,16)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(5 , 4)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(3 ,2)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(−1 , 4)</m:t>
                    </m:r>
                  </m:oMath>
                </a14:m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(3 ,7)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(−4 , 4)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</a:t>
                </a: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7A8FE1B-958C-4CAD-ADC1-A316E75206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8217" y="508990"/>
                <a:ext cx="5465783" cy="2862322"/>
              </a:xfrm>
              <a:prstGeom prst="rect">
                <a:avLst/>
              </a:prstGeom>
              <a:blipFill>
                <a:blip r:embed="rId3"/>
                <a:stretch>
                  <a:fillRect l="-334" b="-8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F2118DCC-691F-4352-A93F-67342C69D483}"/>
              </a:ext>
            </a:extLst>
          </p:cNvPr>
          <p:cNvSpPr/>
          <p:nvPr/>
        </p:nvSpPr>
        <p:spPr>
          <a:xfrm>
            <a:off x="4429685" y="254435"/>
            <a:ext cx="25080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GB" sz="2000" dirty="0">
                <a:solidFill>
                  <a:srgbClr val="0070C0"/>
                </a:solidFill>
              </a:rPr>
              <a:t>The	turning points are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FD7F864-3BBB-4B19-AD30-A845B798EE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3297" y="3724242"/>
            <a:ext cx="3152775" cy="187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660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353E713F-BC6F-458E-B29B-EF3FB3012D5C}"/>
              </a:ext>
            </a:extLst>
          </p:cNvPr>
          <p:cNvGraphicFramePr>
            <a:graphicFrameLocks noGrp="1"/>
          </p:cNvGraphicFramePr>
          <p:nvPr/>
        </p:nvGraphicFramePr>
        <p:xfrm>
          <a:off x="3996691" y="3667244"/>
          <a:ext cx="4610100" cy="2862321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536700">
                  <a:extLst>
                    <a:ext uri="{9D8B030D-6E8A-4147-A177-3AD203B41FA5}">
                      <a16:colId xmlns="" xmlns:a16="http://schemas.microsoft.com/office/drawing/2014/main" val="4114303022"/>
                    </a:ext>
                  </a:extLst>
                </a:gridCol>
                <a:gridCol w="1536700">
                  <a:extLst>
                    <a:ext uri="{9D8B030D-6E8A-4147-A177-3AD203B41FA5}">
                      <a16:colId xmlns="" xmlns:a16="http://schemas.microsoft.com/office/drawing/2014/main" val="943050116"/>
                    </a:ext>
                  </a:extLst>
                </a:gridCol>
                <a:gridCol w="1536700">
                  <a:extLst>
                    <a:ext uri="{9D8B030D-6E8A-4147-A177-3AD203B41FA5}">
                      <a16:colId xmlns="" xmlns:a16="http://schemas.microsoft.com/office/drawing/2014/main" val="3403482218"/>
                    </a:ext>
                  </a:extLst>
                </a:gridCol>
              </a:tblGrid>
              <a:tr h="95410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31117965"/>
                  </a:ext>
                </a:extLst>
              </a:tr>
              <a:tr h="95410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10215683"/>
                  </a:ext>
                </a:extLst>
              </a:tr>
              <a:tr h="95410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2529109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="" xmlns:a16="http://schemas.microsoft.com/office/drawing/2014/main" id="{19833F65-681F-49D6-AA01-C438F04BE3E7}"/>
                  </a:ext>
                </a:extLst>
              </p:cNvPr>
              <p:cNvSpPr/>
              <p:nvPr/>
            </p:nvSpPr>
            <p:spPr>
              <a:xfrm>
                <a:off x="1762125" y="181449"/>
                <a:ext cx="7315200" cy="32316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/>
                <a:r>
                  <a:rPr lang="en-GB" sz="2000" dirty="0">
                    <a:solidFill>
                      <a:prstClr val="black"/>
                    </a:solidFill>
                  </a:rPr>
                  <a:t>The	equations are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+7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+6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+10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−8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+21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+25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−10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+29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+11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+16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+8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+20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9833F65-681F-49D6-AA01-C438F04BE3E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2125" y="181449"/>
                <a:ext cx="7315200" cy="3231654"/>
              </a:xfrm>
              <a:prstGeom prst="rect">
                <a:avLst/>
              </a:prstGeom>
              <a:blipFill>
                <a:blip r:embed="rId2"/>
                <a:stretch>
                  <a:fillRect l="-833" t="-11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073BCB83-7890-4FEC-83DE-BA6699090B93}"/>
              </a:ext>
            </a:extLst>
          </p:cNvPr>
          <p:cNvSpPr txBox="1"/>
          <p:nvPr/>
        </p:nvSpPr>
        <p:spPr>
          <a:xfrm>
            <a:off x="1414463" y="800100"/>
            <a:ext cx="488727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b="1" dirty="0">
                <a:solidFill>
                  <a:srgbClr val="FF0000"/>
                </a:solidFill>
              </a:rPr>
              <a:t>A								F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  <a:p>
            <a:pPr defTabSz="457200"/>
            <a:r>
              <a:rPr lang="en-GB" b="1" dirty="0">
                <a:solidFill>
                  <a:srgbClr val="FF0000"/>
                </a:solidFill>
              </a:rPr>
              <a:t>B								G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  <a:p>
            <a:pPr defTabSz="457200"/>
            <a:r>
              <a:rPr lang="en-GB" b="1" dirty="0">
                <a:solidFill>
                  <a:srgbClr val="FF0000"/>
                </a:solidFill>
              </a:rPr>
              <a:t>C								H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  <a:p>
            <a:pPr defTabSz="457200"/>
            <a:r>
              <a:rPr lang="en-GB" b="1" dirty="0">
                <a:solidFill>
                  <a:srgbClr val="FF0000"/>
                </a:solidFill>
              </a:rPr>
              <a:t>D								I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  <a:p>
            <a:pPr defTabSz="457200"/>
            <a:r>
              <a:rPr lang="en-GB" b="1" dirty="0">
                <a:solidFill>
                  <a:srgbClr val="FF0000"/>
                </a:solidFill>
              </a:rPr>
              <a:t>E								J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="" xmlns:a16="http://schemas.microsoft.com/office/drawing/2014/main" id="{07A8FE1B-958C-4CAD-ADC1-A316E75206D0}"/>
                  </a:ext>
                </a:extLst>
              </p:cNvPr>
              <p:cNvSpPr/>
              <p:nvPr/>
            </p:nvSpPr>
            <p:spPr>
              <a:xfrm>
                <a:off x="3678217" y="508990"/>
                <a:ext cx="5465783" cy="28623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/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(2 , 3)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(−3, 1)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</a:t>
                </a: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(1 ,4)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(4 ,5)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(3 ,16)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(5 , 4)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(3 ,2)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(−1 , 4)</m:t>
                    </m:r>
                  </m:oMath>
                </a14:m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(3 ,7)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(−4 , 4)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</a:t>
                </a: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7A8FE1B-958C-4CAD-ADC1-A316E75206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8217" y="508990"/>
                <a:ext cx="5465783" cy="2862322"/>
              </a:xfrm>
              <a:prstGeom prst="rect">
                <a:avLst/>
              </a:prstGeom>
              <a:blipFill>
                <a:blip r:embed="rId3"/>
                <a:stretch>
                  <a:fillRect l="-334" b="-8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F2118DCC-691F-4352-A93F-67342C69D483}"/>
              </a:ext>
            </a:extLst>
          </p:cNvPr>
          <p:cNvSpPr/>
          <p:nvPr/>
        </p:nvSpPr>
        <p:spPr>
          <a:xfrm>
            <a:off x="4429685" y="254435"/>
            <a:ext cx="25080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GB" sz="2000" dirty="0">
                <a:solidFill>
                  <a:srgbClr val="0070C0"/>
                </a:solidFill>
              </a:rPr>
              <a:t>The	turning points are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E289C10D-B806-4F12-9328-81C6DBABB4CD}"/>
              </a:ext>
            </a:extLst>
          </p:cNvPr>
          <p:cNvSpPr txBox="1"/>
          <p:nvPr/>
        </p:nvSpPr>
        <p:spPr>
          <a:xfrm>
            <a:off x="2799691" y="5733256"/>
            <a:ext cx="30527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GB" sz="2400" dirty="0" smtClean="0">
                <a:solidFill>
                  <a:srgbClr val="FF0000"/>
                </a:solidFill>
              </a:rPr>
              <a:t>J </a:t>
            </a:r>
            <a:endParaRPr lang="en-GB" sz="24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3D8C97EE-166D-4190-AE9D-A84D5A621E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1800" y="3662422"/>
            <a:ext cx="3152775" cy="188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232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353E713F-BC6F-458E-B29B-EF3FB3012D5C}"/>
              </a:ext>
            </a:extLst>
          </p:cNvPr>
          <p:cNvGraphicFramePr>
            <a:graphicFrameLocks noGrp="1"/>
          </p:cNvGraphicFramePr>
          <p:nvPr/>
        </p:nvGraphicFramePr>
        <p:xfrm>
          <a:off x="3996691" y="3667244"/>
          <a:ext cx="4610100" cy="2862321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536700">
                  <a:extLst>
                    <a:ext uri="{9D8B030D-6E8A-4147-A177-3AD203B41FA5}">
                      <a16:colId xmlns="" xmlns:a16="http://schemas.microsoft.com/office/drawing/2014/main" val="4114303022"/>
                    </a:ext>
                  </a:extLst>
                </a:gridCol>
                <a:gridCol w="1536700">
                  <a:extLst>
                    <a:ext uri="{9D8B030D-6E8A-4147-A177-3AD203B41FA5}">
                      <a16:colId xmlns="" xmlns:a16="http://schemas.microsoft.com/office/drawing/2014/main" val="943050116"/>
                    </a:ext>
                  </a:extLst>
                </a:gridCol>
                <a:gridCol w="1536700">
                  <a:extLst>
                    <a:ext uri="{9D8B030D-6E8A-4147-A177-3AD203B41FA5}">
                      <a16:colId xmlns="" xmlns:a16="http://schemas.microsoft.com/office/drawing/2014/main" val="3403482218"/>
                    </a:ext>
                  </a:extLst>
                </a:gridCol>
              </a:tblGrid>
              <a:tr h="95410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31117965"/>
                  </a:ext>
                </a:extLst>
              </a:tr>
              <a:tr h="95410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10215683"/>
                  </a:ext>
                </a:extLst>
              </a:tr>
              <a:tr h="95410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2529109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="" xmlns:a16="http://schemas.microsoft.com/office/drawing/2014/main" id="{19833F65-681F-49D6-AA01-C438F04BE3E7}"/>
                  </a:ext>
                </a:extLst>
              </p:cNvPr>
              <p:cNvSpPr/>
              <p:nvPr/>
            </p:nvSpPr>
            <p:spPr>
              <a:xfrm>
                <a:off x="1762125" y="181449"/>
                <a:ext cx="7315200" cy="32316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/>
                <a:r>
                  <a:rPr lang="en-GB" sz="2000" dirty="0">
                    <a:solidFill>
                      <a:prstClr val="black"/>
                    </a:solidFill>
                  </a:rPr>
                  <a:t>The	equations are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+7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+6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+10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−8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+21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+25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−10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+29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+11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+16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+8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+20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9833F65-681F-49D6-AA01-C438F04BE3E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2125" y="181449"/>
                <a:ext cx="7315200" cy="3231654"/>
              </a:xfrm>
              <a:prstGeom prst="rect">
                <a:avLst/>
              </a:prstGeom>
              <a:blipFill>
                <a:blip r:embed="rId2"/>
                <a:stretch>
                  <a:fillRect l="-833" t="-11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073BCB83-7890-4FEC-83DE-BA6699090B93}"/>
              </a:ext>
            </a:extLst>
          </p:cNvPr>
          <p:cNvSpPr txBox="1"/>
          <p:nvPr/>
        </p:nvSpPr>
        <p:spPr>
          <a:xfrm>
            <a:off x="1414463" y="800100"/>
            <a:ext cx="488727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b="1" dirty="0">
                <a:solidFill>
                  <a:srgbClr val="FF0000"/>
                </a:solidFill>
              </a:rPr>
              <a:t>A								F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  <a:p>
            <a:pPr defTabSz="457200"/>
            <a:r>
              <a:rPr lang="en-GB" b="1" dirty="0">
                <a:solidFill>
                  <a:srgbClr val="FF0000"/>
                </a:solidFill>
              </a:rPr>
              <a:t>B								G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  <a:p>
            <a:pPr defTabSz="457200"/>
            <a:r>
              <a:rPr lang="en-GB" b="1" dirty="0">
                <a:solidFill>
                  <a:srgbClr val="FF0000"/>
                </a:solidFill>
              </a:rPr>
              <a:t>C								H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  <a:p>
            <a:pPr defTabSz="457200"/>
            <a:r>
              <a:rPr lang="en-GB" b="1" dirty="0">
                <a:solidFill>
                  <a:srgbClr val="FF0000"/>
                </a:solidFill>
              </a:rPr>
              <a:t>D								I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  <a:p>
            <a:pPr defTabSz="457200"/>
            <a:r>
              <a:rPr lang="en-GB" b="1" dirty="0">
                <a:solidFill>
                  <a:srgbClr val="FF0000"/>
                </a:solidFill>
              </a:rPr>
              <a:t>E								J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="" xmlns:a16="http://schemas.microsoft.com/office/drawing/2014/main" id="{07A8FE1B-958C-4CAD-ADC1-A316E75206D0}"/>
                  </a:ext>
                </a:extLst>
              </p:cNvPr>
              <p:cNvSpPr/>
              <p:nvPr/>
            </p:nvSpPr>
            <p:spPr>
              <a:xfrm>
                <a:off x="3678217" y="508990"/>
                <a:ext cx="5465783" cy="28623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/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(2 , 3)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(−3, 1)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</a:t>
                </a: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(1 ,4)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(4 ,5)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(3 ,16)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(5 , 4)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(3 ,2)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(−1 , 4)</m:t>
                    </m:r>
                  </m:oMath>
                </a14:m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(3 ,7)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(−4 , 4)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</a:t>
                </a: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7A8FE1B-958C-4CAD-ADC1-A316E75206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8217" y="508990"/>
                <a:ext cx="5465783" cy="2862322"/>
              </a:xfrm>
              <a:prstGeom prst="rect">
                <a:avLst/>
              </a:prstGeom>
              <a:blipFill>
                <a:blip r:embed="rId3"/>
                <a:stretch>
                  <a:fillRect l="-334" b="-8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F2118DCC-691F-4352-A93F-67342C69D483}"/>
              </a:ext>
            </a:extLst>
          </p:cNvPr>
          <p:cNvSpPr/>
          <p:nvPr/>
        </p:nvSpPr>
        <p:spPr>
          <a:xfrm>
            <a:off x="4429685" y="254435"/>
            <a:ext cx="25080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GB" sz="2000" dirty="0">
                <a:solidFill>
                  <a:srgbClr val="0070C0"/>
                </a:solidFill>
              </a:rPr>
              <a:t>The	turning points are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E289C10D-B806-4F12-9328-81C6DBABB4CD}"/>
              </a:ext>
            </a:extLst>
          </p:cNvPr>
          <p:cNvSpPr txBox="1"/>
          <p:nvPr/>
        </p:nvSpPr>
        <p:spPr>
          <a:xfrm>
            <a:off x="3052118" y="5949280"/>
            <a:ext cx="30527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GB" sz="2400" dirty="0">
                <a:solidFill>
                  <a:srgbClr val="FF0000"/>
                </a:solidFill>
              </a:rPr>
              <a:t>Check and confirm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E2BE5150-7F85-404A-8F4C-B0D602E613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7824" y="3789040"/>
            <a:ext cx="3181350" cy="188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387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353E713F-BC6F-458E-B29B-EF3FB3012D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4300241"/>
              </p:ext>
            </p:extLst>
          </p:nvPr>
        </p:nvGraphicFramePr>
        <p:xfrm>
          <a:off x="3996691" y="3667244"/>
          <a:ext cx="4610100" cy="2862321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536700">
                  <a:extLst>
                    <a:ext uri="{9D8B030D-6E8A-4147-A177-3AD203B41FA5}">
                      <a16:colId xmlns="" xmlns:a16="http://schemas.microsoft.com/office/drawing/2014/main" val="4114303022"/>
                    </a:ext>
                  </a:extLst>
                </a:gridCol>
                <a:gridCol w="1536700">
                  <a:extLst>
                    <a:ext uri="{9D8B030D-6E8A-4147-A177-3AD203B41FA5}">
                      <a16:colId xmlns="" xmlns:a16="http://schemas.microsoft.com/office/drawing/2014/main" val="943050116"/>
                    </a:ext>
                  </a:extLst>
                </a:gridCol>
                <a:gridCol w="1536700">
                  <a:extLst>
                    <a:ext uri="{9D8B030D-6E8A-4147-A177-3AD203B41FA5}">
                      <a16:colId xmlns="" xmlns:a16="http://schemas.microsoft.com/office/drawing/2014/main" val="3403482218"/>
                    </a:ext>
                  </a:extLst>
                </a:gridCol>
              </a:tblGrid>
              <a:tr h="95410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31117965"/>
                  </a:ext>
                </a:extLst>
              </a:tr>
              <a:tr h="95410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10215683"/>
                  </a:ext>
                </a:extLst>
              </a:tr>
              <a:tr h="95410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2529109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="" xmlns:a16="http://schemas.microsoft.com/office/drawing/2014/main" id="{19833F65-681F-49D6-AA01-C438F04BE3E7}"/>
                  </a:ext>
                </a:extLst>
              </p:cNvPr>
              <p:cNvSpPr/>
              <p:nvPr/>
            </p:nvSpPr>
            <p:spPr>
              <a:xfrm>
                <a:off x="1762125" y="181449"/>
                <a:ext cx="7315200" cy="32316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/>
                <a:r>
                  <a:rPr lang="en-GB" sz="2000" dirty="0">
                    <a:solidFill>
                      <a:prstClr val="black"/>
                    </a:solidFill>
                  </a:rPr>
                  <a:t>The	equations are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+7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+6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+10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−8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+21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+25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−10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+29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+11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+16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+8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+20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9833F65-681F-49D6-AA01-C438F04BE3E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2125" y="181449"/>
                <a:ext cx="7315200" cy="3231654"/>
              </a:xfrm>
              <a:prstGeom prst="rect">
                <a:avLst/>
              </a:prstGeom>
              <a:blipFill>
                <a:blip r:embed="rId2"/>
                <a:stretch>
                  <a:fillRect l="-833" t="-11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073BCB83-7890-4FEC-83DE-BA6699090B93}"/>
              </a:ext>
            </a:extLst>
          </p:cNvPr>
          <p:cNvSpPr txBox="1"/>
          <p:nvPr/>
        </p:nvSpPr>
        <p:spPr>
          <a:xfrm>
            <a:off x="1414463" y="800100"/>
            <a:ext cx="488727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b="1" dirty="0">
                <a:solidFill>
                  <a:srgbClr val="FF0000"/>
                </a:solidFill>
              </a:rPr>
              <a:t>A								F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  <a:p>
            <a:pPr defTabSz="457200"/>
            <a:r>
              <a:rPr lang="en-GB" b="1" dirty="0">
                <a:solidFill>
                  <a:srgbClr val="FF0000"/>
                </a:solidFill>
              </a:rPr>
              <a:t>B								G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  <a:p>
            <a:pPr defTabSz="457200"/>
            <a:r>
              <a:rPr lang="en-GB" b="1" dirty="0">
                <a:solidFill>
                  <a:srgbClr val="FF0000"/>
                </a:solidFill>
              </a:rPr>
              <a:t>C								H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  <a:p>
            <a:pPr defTabSz="457200"/>
            <a:r>
              <a:rPr lang="en-GB" b="1" dirty="0">
                <a:solidFill>
                  <a:srgbClr val="FF0000"/>
                </a:solidFill>
              </a:rPr>
              <a:t>D								I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  <a:p>
            <a:pPr defTabSz="457200"/>
            <a:r>
              <a:rPr lang="en-GB" b="1" dirty="0">
                <a:solidFill>
                  <a:srgbClr val="FF0000"/>
                </a:solidFill>
              </a:rPr>
              <a:t>E								J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="" xmlns:a16="http://schemas.microsoft.com/office/drawing/2014/main" id="{07A8FE1B-958C-4CAD-ADC1-A316E75206D0}"/>
                  </a:ext>
                </a:extLst>
              </p:cNvPr>
              <p:cNvSpPr/>
              <p:nvPr/>
            </p:nvSpPr>
            <p:spPr>
              <a:xfrm>
                <a:off x="3678217" y="508990"/>
                <a:ext cx="5465783" cy="28623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/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(2 , 3)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(−3, 1)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</a:t>
                </a: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(1 ,4)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(4 ,5)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(3 ,16)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(5 , 4)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(3 ,2)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(−1 , 4)</m:t>
                    </m:r>
                  </m:oMath>
                </a14:m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(3 ,7)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(−4 , 4)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</a:t>
                </a: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7A8FE1B-958C-4CAD-ADC1-A316E75206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8217" y="508990"/>
                <a:ext cx="5465783" cy="2862322"/>
              </a:xfrm>
              <a:prstGeom prst="rect">
                <a:avLst/>
              </a:prstGeom>
              <a:blipFill>
                <a:blip r:embed="rId3"/>
                <a:stretch>
                  <a:fillRect l="-334" b="-8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F2118DCC-691F-4352-A93F-67342C69D483}"/>
              </a:ext>
            </a:extLst>
          </p:cNvPr>
          <p:cNvSpPr/>
          <p:nvPr/>
        </p:nvSpPr>
        <p:spPr>
          <a:xfrm>
            <a:off x="4429685" y="254435"/>
            <a:ext cx="25080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GB" sz="2000" dirty="0">
                <a:solidFill>
                  <a:srgbClr val="0070C0"/>
                </a:solidFill>
              </a:rPr>
              <a:t>The	turning points are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E289C10D-B806-4F12-9328-81C6DBABB4CD}"/>
              </a:ext>
            </a:extLst>
          </p:cNvPr>
          <p:cNvSpPr txBox="1"/>
          <p:nvPr/>
        </p:nvSpPr>
        <p:spPr>
          <a:xfrm>
            <a:off x="235744" y="5412342"/>
            <a:ext cx="35552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GB" sz="2000" dirty="0">
                <a:solidFill>
                  <a:srgbClr val="FF0000"/>
                </a:solidFill>
              </a:rPr>
              <a:t>In the left hand column F is above E. We also know J is in the left hand column so..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9B1239CB-794D-42C6-BB64-1B463C4B86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825" y="3516867"/>
            <a:ext cx="3190875" cy="1895475"/>
          </a:xfrm>
          <a:prstGeom prst="rect">
            <a:avLst/>
          </a:prstGeom>
        </p:spPr>
      </p:pic>
      <p:graphicFrame>
        <p:nvGraphicFramePr>
          <p:cNvPr id="13" name="Table 12">
            <a:extLst>
              <a:ext uri="{FF2B5EF4-FFF2-40B4-BE49-F238E27FC236}">
                <a16:creationId xmlns="" xmlns:a16="http://schemas.microsoft.com/office/drawing/2014/main" id="{92A95079-E766-4957-BB7E-DC135C02E0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2456500"/>
              </p:ext>
            </p:extLst>
          </p:nvPr>
        </p:nvGraphicFramePr>
        <p:xfrm>
          <a:off x="3996691" y="3662422"/>
          <a:ext cx="4610100" cy="2862321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536700">
                  <a:extLst>
                    <a:ext uri="{9D8B030D-6E8A-4147-A177-3AD203B41FA5}">
                      <a16:colId xmlns="" xmlns:a16="http://schemas.microsoft.com/office/drawing/2014/main" val="4114303022"/>
                    </a:ext>
                  </a:extLst>
                </a:gridCol>
                <a:gridCol w="1536700">
                  <a:extLst>
                    <a:ext uri="{9D8B030D-6E8A-4147-A177-3AD203B41FA5}">
                      <a16:colId xmlns="" xmlns:a16="http://schemas.microsoft.com/office/drawing/2014/main" val="943050116"/>
                    </a:ext>
                  </a:extLst>
                </a:gridCol>
                <a:gridCol w="1536700">
                  <a:extLst>
                    <a:ext uri="{9D8B030D-6E8A-4147-A177-3AD203B41FA5}">
                      <a16:colId xmlns="" xmlns:a16="http://schemas.microsoft.com/office/drawing/2014/main" val="3403482218"/>
                    </a:ext>
                  </a:extLst>
                </a:gridCol>
              </a:tblGrid>
              <a:tr h="954107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J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231117965"/>
                  </a:ext>
                </a:extLst>
              </a:tr>
              <a:tr h="954107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/>
                        <a:t>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800" b="1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910215683"/>
                  </a:ext>
                </a:extLst>
              </a:tr>
              <a:tr h="954107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/>
                        <a:t>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800" b="1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9252910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9154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353E713F-BC6F-458E-B29B-EF3FB3012D5C}"/>
              </a:ext>
            </a:extLst>
          </p:cNvPr>
          <p:cNvGraphicFramePr>
            <a:graphicFrameLocks noGrp="1"/>
          </p:cNvGraphicFramePr>
          <p:nvPr/>
        </p:nvGraphicFramePr>
        <p:xfrm>
          <a:off x="3996691" y="3667244"/>
          <a:ext cx="4610100" cy="2862321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536700">
                  <a:extLst>
                    <a:ext uri="{9D8B030D-6E8A-4147-A177-3AD203B41FA5}">
                      <a16:colId xmlns="" xmlns:a16="http://schemas.microsoft.com/office/drawing/2014/main" val="4114303022"/>
                    </a:ext>
                  </a:extLst>
                </a:gridCol>
                <a:gridCol w="1536700">
                  <a:extLst>
                    <a:ext uri="{9D8B030D-6E8A-4147-A177-3AD203B41FA5}">
                      <a16:colId xmlns="" xmlns:a16="http://schemas.microsoft.com/office/drawing/2014/main" val="943050116"/>
                    </a:ext>
                  </a:extLst>
                </a:gridCol>
                <a:gridCol w="1536700">
                  <a:extLst>
                    <a:ext uri="{9D8B030D-6E8A-4147-A177-3AD203B41FA5}">
                      <a16:colId xmlns="" xmlns:a16="http://schemas.microsoft.com/office/drawing/2014/main" val="3403482218"/>
                    </a:ext>
                  </a:extLst>
                </a:gridCol>
              </a:tblGrid>
              <a:tr h="95410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31117965"/>
                  </a:ext>
                </a:extLst>
              </a:tr>
              <a:tr h="95410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10215683"/>
                  </a:ext>
                </a:extLst>
              </a:tr>
              <a:tr h="95410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2529109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="" xmlns:a16="http://schemas.microsoft.com/office/drawing/2014/main" id="{19833F65-681F-49D6-AA01-C438F04BE3E7}"/>
                  </a:ext>
                </a:extLst>
              </p:cNvPr>
              <p:cNvSpPr/>
              <p:nvPr/>
            </p:nvSpPr>
            <p:spPr>
              <a:xfrm>
                <a:off x="1762125" y="181449"/>
                <a:ext cx="7315200" cy="32316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/>
                <a:r>
                  <a:rPr lang="en-GB" sz="2000" dirty="0">
                    <a:solidFill>
                      <a:prstClr val="black"/>
                    </a:solidFill>
                  </a:rPr>
                  <a:t>The	equations are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+7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+6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+10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−8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+21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+25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−10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+29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+11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+16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+8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+20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9833F65-681F-49D6-AA01-C438F04BE3E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2125" y="181449"/>
                <a:ext cx="7315200" cy="3231654"/>
              </a:xfrm>
              <a:prstGeom prst="rect">
                <a:avLst/>
              </a:prstGeom>
              <a:blipFill>
                <a:blip r:embed="rId2"/>
                <a:stretch>
                  <a:fillRect l="-833" t="-11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073BCB83-7890-4FEC-83DE-BA6699090B93}"/>
              </a:ext>
            </a:extLst>
          </p:cNvPr>
          <p:cNvSpPr txBox="1"/>
          <p:nvPr/>
        </p:nvSpPr>
        <p:spPr>
          <a:xfrm>
            <a:off x="1414463" y="800100"/>
            <a:ext cx="488727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b="1" dirty="0">
                <a:solidFill>
                  <a:srgbClr val="FF0000"/>
                </a:solidFill>
              </a:rPr>
              <a:t>A								F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  <a:p>
            <a:pPr defTabSz="457200"/>
            <a:r>
              <a:rPr lang="en-GB" b="1" dirty="0">
                <a:solidFill>
                  <a:srgbClr val="FF0000"/>
                </a:solidFill>
              </a:rPr>
              <a:t>B								G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  <a:p>
            <a:pPr defTabSz="457200"/>
            <a:r>
              <a:rPr lang="en-GB" b="1" dirty="0">
                <a:solidFill>
                  <a:srgbClr val="FF0000"/>
                </a:solidFill>
              </a:rPr>
              <a:t>C								H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  <a:p>
            <a:pPr defTabSz="457200"/>
            <a:r>
              <a:rPr lang="en-GB" b="1" dirty="0">
                <a:solidFill>
                  <a:srgbClr val="FF0000"/>
                </a:solidFill>
              </a:rPr>
              <a:t>D								I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  <a:p>
            <a:pPr defTabSz="457200"/>
            <a:r>
              <a:rPr lang="en-GB" b="1" dirty="0">
                <a:solidFill>
                  <a:srgbClr val="FF0000"/>
                </a:solidFill>
              </a:rPr>
              <a:t>E								J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="" xmlns:a16="http://schemas.microsoft.com/office/drawing/2014/main" id="{07A8FE1B-958C-4CAD-ADC1-A316E75206D0}"/>
                  </a:ext>
                </a:extLst>
              </p:cNvPr>
              <p:cNvSpPr/>
              <p:nvPr/>
            </p:nvSpPr>
            <p:spPr>
              <a:xfrm>
                <a:off x="3678217" y="508990"/>
                <a:ext cx="5465783" cy="28623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/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(2 , 3)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(−3, 1)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</a:t>
                </a: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(1 ,4)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(4 ,5)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(3 ,16)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(5 , 4)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(3 ,2)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(−1 , 4)</m:t>
                    </m:r>
                  </m:oMath>
                </a14:m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(3 ,7)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(−4 , 4)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</a:t>
                </a: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7A8FE1B-958C-4CAD-ADC1-A316E75206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8217" y="508990"/>
                <a:ext cx="5465783" cy="2862322"/>
              </a:xfrm>
              <a:prstGeom prst="rect">
                <a:avLst/>
              </a:prstGeom>
              <a:blipFill>
                <a:blip r:embed="rId3"/>
                <a:stretch>
                  <a:fillRect l="-334" b="-8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F2118DCC-691F-4352-A93F-67342C69D483}"/>
              </a:ext>
            </a:extLst>
          </p:cNvPr>
          <p:cNvSpPr/>
          <p:nvPr/>
        </p:nvSpPr>
        <p:spPr>
          <a:xfrm>
            <a:off x="4429685" y="254435"/>
            <a:ext cx="25080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GB" sz="2000" dirty="0">
                <a:solidFill>
                  <a:srgbClr val="0070C0"/>
                </a:solidFill>
              </a:rPr>
              <a:t>The	turning points are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E289C10D-B806-4F12-9328-81C6DBABB4CD}"/>
              </a:ext>
            </a:extLst>
          </p:cNvPr>
          <p:cNvSpPr txBox="1"/>
          <p:nvPr/>
        </p:nvSpPr>
        <p:spPr>
          <a:xfrm>
            <a:off x="235744" y="5412342"/>
            <a:ext cx="3555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GB" sz="2400" dirty="0">
                <a:solidFill>
                  <a:srgbClr val="FF0000"/>
                </a:solidFill>
              </a:rPr>
              <a:t>C, D and E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="" xmlns:a16="http://schemas.microsoft.com/office/drawing/2014/main" id="{92A95079-E766-4957-BB7E-DC135C02E06D}"/>
              </a:ext>
            </a:extLst>
          </p:cNvPr>
          <p:cNvGraphicFramePr>
            <a:graphicFrameLocks noGrp="1"/>
          </p:cNvGraphicFramePr>
          <p:nvPr/>
        </p:nvGraphicFramePr>
        <p:xfrm>
          <a:off x="3996691" y="3662422"/>
          <a:ext cx="4610100" cy="2862321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536700">
                  <a:extLst>
                    <a:ext uri="{9D8B030D-6E8A-4147-A177-3AD203B41FA5}">
                      <a16:colId xmlns="" xmlns:a16="http://schemas.microsoft.com/office/drawing/2014/main" val="4114303022"/>
                    </a:ext>
                  </a:extLst>
                </a:gridCol>
                <a:gridCol w="1536700">
                  <a:extLst>
                    <a:ext uri="{9D8B030D-6E8A-4147-A177-3AD203B41FA5}">
                      <a16:colId xmlns="" xmlns:a16="http://schemas.microsoft.com/office/drawing/2014/main" val="943050116"/>
                    </a:ext>
                  </a:extLst>
                </a:gridCol>
                <a:gridCol w="1536700">
                  <a:extLst>
                    <a:ext uri="{9D8B030D-6E8A-4147-A177-3AD203B41FA5}">
                      <a16:colId xmlns="" xmlns:a16="http://schemas.microsoft.com/office/drawing/2014/main" val="3403482218"/>
                    </a:ext>
                  </a:extLst>
                </a:gridCol>
              </a:tblGrid>
              <a:tr h="954107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J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231117965"/>
                  </a:ext>
                </a:extLst>
              </a:tr>
              <a:tr h="954107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/>
                        <a:t>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800" b="1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910215683"/>
                  </a:ext>
                </a:extLst>
              </a:tr>
              <a:tr h="954107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/>
                        <a:t>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800" b="1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925291091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32CA0D1C-1B82-4BC7-99CE-2EAA79DF08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392" y="3444898"/>
            <a:ext cx="3171825" cy="191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172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353E713F-BC6F-458E-B29B-EF3FB3012D5C}"/>
              </a:ext>
            </a:extLst>
          </p:cNvPr>
          <p:cNvGraphicFramePr>
            <a:graphicFrameLocks noGrp="1"/>
          </p:cNvGraphicFramePr>
          <p:nvPr/>
        </p:nvGraphicFramePr>
        <p:xfrm>
          <a:off x="3996691" y="3667244"/>
          <a:ext cx="4610100" cy="2862321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536700">
                  <a:extLst>
                    <a:ext uri="{9D8B030D-6E8A-4147-A177-3AD203B41FA5}">
                      <a16:colId xmlns="" xmlns:a16="http://schemas.microsoft.com/office/drawing/2014/main" val="4114303022"/>
                    </a:ext>
                  </a:extLst>
                </a:gridCol>
                <a:gridCol w="1536700">
                  <a:extLst>
                    <a:ext uri="{9D8B030D-6E8A-4147-A177-3AD203B41FA5}">
                      <a16:colId xmlns="" xmlns:a16="http://schemas.microsoft.com/office/drawing/2014/main" val="943050116"/>
                    </a:ext>
                  </a:extLst>
                </a:gridCol>
                <a:gridCol w="1536700">
                  <a:extLst>
                    <a:ext uri="{9D8B030D-6E8A-4147-A177-3AD203B41FA5}">
                      <a16:colId xmlns="" xmlns:a16="http://schemas.microsoft.com/office/drawing/2014/main" val="3403482218"/>
                    </a:ext>
                  </a:extLst>
                </a:gridCol>
              </a:tblGrid>
              <a:tr h="95410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31117965"/>
                  </a:ext>
                </a:extLst>
              </a:tr>
              <a:tr h="95410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10215683"/>
                  </a:ext>
                </a:extLst>
              </a:tr>
              <a:tr h="95410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2529109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="" xmlns:a16="http://schemas.microsoft.com/office/drawing/2014/main" id="{19833F65-681F-49D6-AA01-C438F04BE3E7}"/>
                  </a:ext>
                </a:extLst>
              </p:cNvPr>
              <p:cNvSpPr/>
              <p:nvPr/>
            </p:nvSpPr>
            <p:spPr>
              <a:xfrm>
                <a:off x="1762125" y="181449"/>
                <a:ext cx="7315200" cy="32316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/>
                <a:r>
                  <a:rPr lang="en-GB" sz="2000" dirty="0">
                    <a:solidFill>
                      <a:prstClr val="black"/>
                    </a:solidFill>
                  </a:rPr>
                  <a:t>The	equations are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+7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+6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+10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−8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+21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+25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−10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+29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+11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+16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+8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+20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9833F65-681F-49D6-AA01-C438F04BE3E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2125" y="181449"/>
                <a:ext cx="7315200" cy="3231654"/>
              </a:xfrm>
              <a:prstGeom prst="rect">
                <a:avLst/>
              </a:prstGeom>
              <a:blipFill>
                <a:blip r:embed="rId2"/>
                <a:stretch>
                  <a:fillRect l="-833" t="-11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073BCB83-7890-4FEC-83DE-BA6699090B93}"/>
              </a:ext>
            </a:extLst>
          </p:cNvPr>
          <p:cNvSpPr txBox="1"/>
          <p:nvPr/>
        </p:nvSpPr>
        <p:spPr>
          <a:xfrm>
            <a:off x="1414463" y="800100"/>
            <a:ext cx="488727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b="1" dirty="0">
                <a:solidFill>
                  <a:srgbClr val="FF0000"/>
                </a:solidFill>
              </a:rPr>
              <a:t>A								F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  <a:p>
            <a:pPr defTabSz="457200"/>
            <a:r>
              <a:rPr lang="en-GB" b="1" dirty="0">
                <a:solidFill>
                  <a:srgbClr val="FF0000"/>
                </a:solidFill>
              </a:rPr>
              <a:t>B								G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  <a:p>
            <a:pPr defTabSz="457200"/>
            <a:r>
              <a:rPr lang="en-GB" b="1" dirty="0">
                <a:solidFill>
                  <a:srgbClr val="FF0000"/>
                </a:solidFill>
              </a:rPr>
              <a:t>C								H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  <a:p>
            <a:pPr defTabSz="457200"/>
            <a:r>
              <a:rPr lang="en-GB" b="1" dirty="0">
                <a:solidFill>
                  <a:srgbClr val="FF0000"/>
                </a:solidFill>
              </a:rPr>
              <a:t>D								I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  <a:p>
            <a:pPr defTabSz="457200"/>
            <a:r>
              <a:rPr lang="en-GB" b="1" dirty="0">
                <a:solidFill>
                  <a:srgbClr val="FF0000"/>
                </a:solidFill>
              </a:rPr>
              <a:t>E								J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="" xmlns:a16="http://schemas.microsoft.com/office/drawing/2014/main" id="{07A8FE1B-958C-4CAD-ADC1-A316E75206D0}"/>
                  </a:ext>
                </a:extLst>
              </p:cNvPr>
              <p:cNvSpPr/>
              <p:nvPr/>
            </p:nvSpPr>
            <p:spPr>
              <a:xfrm>
                <a:off x="3678217" y="508990"/>
                <a:ext cx="5465783" cy="28623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/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(2 , 3)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(−3, 1)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</a:t>
                </a: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(1 ,4)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(4 ,5)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(3 ,16)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(5 , 4)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(3 ,2)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(−1 , 4)</m:t>
                    </m:r>
                  </m:oMath>
                </a14:m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(3 ,7)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(−4 , 4)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</a:t>
                </a: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7A8FE1B-958C-4CAD-ADC1-A316E75206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8217" y="508990"/>
                <a:ext cx="5465783" cy="2862322"/>
              </a:xfrm>
              <a:prstGeom prst="rect">
                <a:avLst/>
              </a:prstGeom>
              <a:blipFill>
                <a:blip r:embed="rId3"/>
                <a:stretch>
                  <a:fillRect l="-334" b="-8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F2118DCC-691F-4352-A93F-67342C69D483}"/>
              </a:ext>
            </a:extLst>
          </p:cNvPr>
          <p:cNvSpPr/>
          <p:nvPr/>
        </p:nvSpPr>
        <p:spPr>
          <a:xfrm>
            <a:off x="4429685" y="254435"/>
            <a:ext cx="25080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GB" sz="2000" dirty="0">
                <a:solidFill>
                  <a:srgbClr val="0070C0"/>
                </a:solidFill>
              </a:rPr>
              <a:t>The	turning points are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E289C10D-B806-4F12-9328-81C6DBABB4CD}"/>
              </a:ext>
            </a:extLst>
          </p:cNvPr>
          <p:cNvSpPr txBox="1"/>
          <p:nvPr/>
        </p:nvSpPr>
        <p:spPr>
          <a:xfrm>
            <a:off x="235744" y="5412342"/>
            <a:ext cx="35552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GB" sz="2400" dirty="0">
                <a:solidFill>
                  <a:srgbClr val="FF0000"/>
                </a:solidFill>
              </a:rPr>
              <a:t>I is not in the top row, so the top row contains B, H and J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="" xmlns:a16="http://schemas.microsoft.com/office/drawing/2014/main" id="{92A95079-E766-4957-BB7E-DC135C02E06D}"/>
              </a:ext>
            </a:extLst>
          </p:cNvPr>
          <p:cNvGraphicFramePr>
            <a:graphicFrameLocks noGrp="1"/>
          </p:cNvGraphicFramePr>
          <p:nvPr/>
        </p:nvGraphicFramePr>
        <p:xfrm>
          <a:off x="3996691" y="3662422"/>
          <a:ext cx="4610100" cy="2862321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536700">
                  <a:extLst>
                    <a:ext uri="{9D8B030D-6E8A-4147-A177-3AD203B41FA5}">
                      <a16:colId xmlns="" xmlns:a16="http://schemas.microsoft.com/office/drawing/2014/main" val="4114303022"/>
                    </a:ext>
                  </a:extLst>
                </a:gridCol>
                <a:gridCol w="1536700">
                  <a:extLst>
                    <a:ext uri="{9D8B030D-6E8A-4147-A177-3AD203B41FA5}">
                      <a16:colId xmlns="" xmlns:a16="http://schemas.microsoft.com/office/drawing/2014/main" val="943050116"/>
                    </a:ext>
                  </a:extLst>
                </a:gridCol>
                <a:gridCol w="1536700">
                  <a:extLst>
                    <a:ext uri="{9D8B030D-6E8A-4147-A177-3AD203B41FA5}">
                      <a16:colId xmlns="" xmlns:a16="http://schemas.microsoft.com/office/drawing/2014/main" val="3403482218"/>
                    </a:ext>
                  </a:extLst>
                </a:gridCol>
              </a:tblGrid>
              <a:tr h="954107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J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231117965"/>
                  </a:ext>
                </a:extLst>
              </a:tr>
              <a:tr h="954107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/>
                        <a:t>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800" b="1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910215683"/>
                  </a:ext>
                </a:extLst>
              </a:tr>
              <a:tr h="954107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/>
                        <a:t>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800" b="1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925291091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87C48E70-A33F-4481-8E33-DA32CF071D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209" y="3427924"/>
            <a:ext cx="3171825" cy="191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360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353E713F-BC6F-458E-B29B-EF3FB3012D5C}"/>
              </a:ext>
            </a:extLst>
          </p:cNvPr>
          <p:cNvGraphicFramePr>
            <a:graphicFrameLocks noGrp="1"/>
          </p:cNvGraphicFramePr>
          <p:nvPr/>
        </p:nvGraphicFramePr>
        <p:xfrm>
          <a:off x="3996691" y="3667244"/>
          <a:ext cx="4610100" cy="2862321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536700">
                  <a:extLst>
                    <a:ext uri="{9D8B030D-6E8A-4147-A177-3AD203B41FA5}">
                      <a16:colId xmlns="" xmlns:a16="http://schemas.microsoft.com/office/drawing/2014/main" val="4114303022"/>
                    </a:ext>
                  </a:extLst>
                </a:gridCol>
                <a:gridCol w="1536700">
                  <a:extLst>
                    <a:ext uri="{9D8B030D-6E8A-4147-A177-3AD203B41FA5}">
                      <a16:colId xmlns="" xmlns:a16="http://schemas.microsoft.com/office/drawing/2014/main" val="943050116"/>
                    </a:ext>
                  </a:extLst>
                </a:gridCol>
                <a:gridCol w="1536700">
                  <a:extLst>
                    <a:ext uri="{9D8B030D-6E8A-4147-A177-3AD203B41FA5}">
                      <a16:colId xmlns="" xmlns:a16="http://schemas.microsoft.com/office/drawing/2014/main" val="3403482218"/>
                    </a:ext>
                  </a:extLst>
                </a:gridCol>
              </a:tblGrid>
              <a:tr h="95410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31117965"/>
                  </a:ext>
                </a:extLst>
              </a:tr>
              <a:tr h="95410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10215683"/>
                  </a:ext>
                </a:extLst>
              </a:tr>
              <a:tr h="95410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2529109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="" xmlns:a16="http://schemas.microsoft.com/office/drawing/2014/main" id="{19833F65-681F-49D6-AA01-C438F04BE3E7}"/>
                  </a:ext>
                </a:extLst>
              </p:cNvPr>
              <p:cNvSpPr/>
              <p:nvPr/>
            </p:nvSpPr>
            <p:spPr>
              <a:xfrm>
                <a:off x="1762125" y="181449"/>
                <a:ext cx="7315200" cy="32316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/>
                <a:r>
                  <a:rPr lang="en-GB" sz="2000" dirty="0">
                    <a:solidFill>
                      <a:prstClr val="black"/>
                    </a:solidFill>
                  </a:rPr>
                  <a:t>The	equations are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+7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+6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+10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−8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+21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+25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−10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+29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+11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+16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+8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+20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9833F65-681F-49D6-AA01-C438F04BE3E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2125" y="181449"/>
                <a:ext cx="7315200" cy="3231654"/>
              </a:xfrm>
              <a:prstGeom prst="rect">
                <a:avLst/>
              </a:prstGeom>
              <a:blipFill>
                <a:blip r:embed="rId2"/>
                <a:stretch>
                  <a:fillRect l="-833" t="-11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073BCB83-7890-4FEC-83DE-BA6699090B93}"/>
              </a:ext>
            </a:extLst>
          </p:cNvPr>
          <p:cNvSpPr txBox="1"/>
          <p:nvPr/>
        </p:nvSpPr>
        <p:spPr>
          <a:xfrm>
            <a:off x="1414463" y="800100"/>
            <a:ext cx="488727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b="1" dirty="0">
                <a:solidFill>
                  <a:srgbClr val="FF0000"/>
                </a:solidFill>
              </a:rPr>
              <a:t>A								F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  <a:p>
            <a:pPr defTabSz="457200"/>
            <a:r>
              <a:rPr lang="en-GB" b="1" dirty="0">
                <a:solidFill>
                  <a:srgbClr val="FF0000"/>
                </a:solidFill>
              </a:rPr>
              <a:t>B								G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  <a:p>
            <a:pPr defTabSz="457200"/>
            <a:r>
              <a:rPr lang="en-GB" b="1" dirty="0">
                <a:solidFill>
                  <a:srgbClr val="FF0000"/>
                </a:solidFill>
              </a:rPr>
              <a:t>C								H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  <a:p>
            <a:pPr defTabSz="457200"/>
            <a:r>
              <a:rPr lang="en-GB" b="1" dirty="0">
                <a:solidFill>
                  <a:srgbClr val="FF0000"/>
                </a:solidFill>
              </a:rPr>
              <a:t>D								I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  <a:p>
            <a:pPr defTabSz="457200"/>
            <a:r>
              <a:rPr lang="en-GB" b="1" dirty="0">
                <a:solidFill>
                  <a:srgbClr val="FF0000"/>
                </a:solidFill>
              </a:rPr>
              <a:t>E								J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="" xmlns:a16="http://schemas.microsoft.com/office/drawing/2014/main" id="{07A8FE1B-958C-4CAD-ADC1-A316E75206D0}"/>
                  </a:ext>
                </a:extLst>
              </p:cNvPr>
              <p:cNvSpPr/>
              <p:nvPr/>
            </p:nvSpPr>
            <p:spPr>
              <a:xfrm>
                <a:off x="3678217" y="508990"/>
                <a:ext cx="5465783" cy="28623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/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(2 , 3)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(−3, 1)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</a:t>
                </a: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(1 ,4)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(4 ,5)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(3 ,16)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(5 , 4)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(3 ,2)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(−1 , 4)</m:t>
                    </m:r>
                  </m:oMath>
                </a14:m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(3 ,7)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(−4 , 4)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</a:t>
                </a: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7A8FE1B-958C-4CAD-ADC1-A316E75206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8217" y="508990"/>
                <a:ext cx="5465783" cy="2862322"/>
              </a:xfrm>
              <a:prstGeom prst="rect">
                <a:avLst/>
              </a:prstGeom>
              <a:blipFill>
                <a:blip r:embed="rId3"/>
                <a:stretch>
                  <a:fillRect l="-334" b="-8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F2118DCC-691F-4352-A93F-67342C69D483}"/>
              </a:ext>
            </a:extLst>
          </p:cNvPr>
          <p:cNvSpPr/>
          <p:nvPr/>
        </p:nvSpPr>
        <p:spPr>
          <a:xfrm>
            <a:off x="4429685" y="254435"/>
            <a:ext cx="25080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GB" sz="2000" dirty="0">
                <a:solidFill>
                  <a:srgbClr val="0070C0"/>
                </a:solidFill>
              </a:rPr>
              <a:t>The	turning points are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E289C10D-B806-4F12-9328-81C6DBABB4CD}"/>
              </a:ext>
            </a:extLst>
          </p:cNvPr>
          <p:cNvSpPr txBox="1"/>
          <p:nvPr/>
        </p:nvSpPr>
        <p:spPr>
          <a:xfrm>
            <a:off x="235744" y="5412342"/>
            <a:ext cx="3555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GB" sz="2400" dirty="0">
                <a:solidFill>
                  <a:srgbClr val="FF0000"/>
                </a:solidFill>
              </a:rPr>
              <a:t>A, B, C, D, E, G and H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="" xmlns:a16="http://schemas.microsoft.com/office/drawing/2014/main" id="{92A95079-E766-4957-BB7E-DC135C02E06D}"/>
              </a:ext>
            </a:extLst>
          </p:cNvPr>
          <p:cNvGraphicFramePr>
            <a:graphicFrameLocks noGrp="1"/>
          </p:cNvGraphicFramePr>
          <p:nvPr/>
        </p:nvGraphicFramePr>
        <p:xfrm>
          <a:off x="3996691" y="3662422"/>
          <a:ext cx="4610100" cy="2862321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536700">
                  <a:extLst>
                    <a:ext uri="{9D8B030D-6E8A-4147-A177-3AD203B41FA5}">
                      <a16:colId xmlns="" xmlns:a16="http://schemas.microsoft.com/office/drawing/2014/main" val="4114303022"/>
                    </a:ext>
                  </a:extLst>
                </a:gridCol>
                <a:gridCol w="1536700">
                  <a:extLst>
                    <a:ext uri="{9D8B030D-6E8A-4147-A177-3AD203B41FA5}">
                      <a16:colId xmlns="" xmlns:a16="http://schemas.microsoft.com/office/drawing/2014/main" val="943050116"/>
                    </a:ext>
                  </a:extLst>
                </a:gridCol>
                <a:gridCol w="1536700">
                  <a:extLst>
                    <a:ext uri="{9D8B030D-6E8A-4147-A177-3AD203B41FA5}">
                      <a16:colId xmlns="" xmlns:a16="http://schemas.microsoft.com/office/drawing/2014/main" val="3403482218"/>
                    </a:ext>
                  </a:extLst>
                </a:gridCol>
              </a:tblGrid>
              <a:tr h="954107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J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231117965"/>
                  </a:ext>
                </a:extLst>
              </a:tr>
              <a:tr h="954107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/>
                        <a:t>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800" b="1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910215683"/>
                  </a:ext>
                </a:extLst>
              </a:tr>
              <a:tr h="954107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/>
                        <a:t>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800" b="1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925291091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7393E112-A535-4F77-83ED-87D019737A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672" y="3413103"/>
            <a:ext cx="3181350" cy="189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54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353E713F-BC6F-458E-B29B-EF3FB3012D5C}"/>
              </a:ext>
            </a:extLst>
          </p:cNvPr>
          <p:cNvGraphicFramePr>
            <a:graphicFrameLocks noGrp="1"/>
          </p:cNvGraphicFramePr>
          <p:nvPr/>
        </p:nvGraphicFramePr>
        <p:xfrm>
          <a:off x="3996691" y="3667244"/>
          <a:ext cx="4610100" cy="2862321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536700">
                  <a:extLst>
                    <a:ext uri="{9D8B030D-6E8A-4147-A177-3AD203B41FA5}">
                      <a16:colId xmlns="" xmlns:a16="http://schemas.microsoft.com/office/drawing/2014/main" val="4114303022"/>
                    </a:ext>
                  </a:extLst>
                </a:gridCol>
                <a:gridCol w="1536700">
                  <a:extLst>
                    <a:ext uri="{9D8B030D-6E8A-4147-A177-3AD203B41FA5}">
                      <a16:colId xmlns="" xmlns:a16="http://schemas.microsoft.com/office/drawing/2014/main" val="943050116"/>
                    </a:ext>
                  </a:extLst>
                </a:gridCol>
                <a:gridCol w="1536700">
                  <a:extLst>
                    <a:ext uri="{9D8B030D-6E8A-4147-A177-3AD203B41FA5}">
                      <a16:colId xmlns="" xmlns:a16="http://schemas.microsoft.com/office/drawing/2014/main" val="3403482218"/>
                    </a:ext>
                  </a:extLst>
                </a:gridCol>
              </a:tblGrid>
              <a:tr h="95410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31117965"/>
                  </a:ext>
                </a:extLst>
              </a:tr>
              <a:tr h="95410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10215683"/>
                  </a:ext>
                </a:extLst>
              </a:tr>
              <a:tr h="95410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2529109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="" xmlns:a16="http://schemas.microsoft.com/office/drawing/2014/main" id="{19833F65-681F-49D6-AA01-C438F04BE3E7}"/>
                  </a:ext>
                </a:extLst>
              </p:cNvPr>
              <p:cNvSpPr/>
              <p:nvPr/>
            </p:nvSpPr>
            <p:spPr>
              <a:xfrm>
                <a:off x="1762125" y="181449"/>
                <a:ext cx="7315200" cy="32316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/>
                <a:r>
                  <a:rPr lang="en-GB" sz="2000" dirty="0">
                    <a:solidFill>
                      <a:prstClr val="black"/>
                    </a:solidFill>
                  </a:rPr>
                  <a:t>The	equations are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+7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+6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+10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−8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+21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+25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−10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+29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+11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+16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+8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+20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9833F65-681F-49D6-AA01-C438F04BE3E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2125" y="181449"/>
                <a:ext cx="7315200" cy="3231654"/>
              </a:xfrm>
              <a:prstGeom prst="rect">
                <a:avLst/>
              </a:prstGeom>
              <a:blipFill>
                <a:blip r:embed="rId2"/>
                <a:stretch>
                  <a:fillRect l="-833" t="-11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073BCB83-7890-4FEC-83DE-BA6699090B93}"/>
              </a:ext>
            </a:extLst>
          </p:cNvPr>
          <p:cNvSpPr txBox="1"/>
          <p:nvPr/>
        </p:nvSpPr>
        <p:spPr>
          <a:xfrm>
            <a:off x="1414463" y="800100"/>
            <a:ext cx="488727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b="1" dirty="0">
                <a:solidFill>
                  <a:srgbClr val="FF0000"/>
                </a:solidFill>
              </a:rPr>
              <a:t>A								F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  <a:p>
            <a:pPr defTabSz="457200"/>
            <a:r>
              <a:rPr lang="en-GB" b="1" dirty="0">
                <a:solidFill>
                  <a:srgbClr val="FF0000"/>
                </a:solidFill>
              </a:rPr>
              <a:t>B								G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  <a:p>
            <a:pPr defTabSz="457200"/>
            <a:r>
              <a:rPr lang="en-GB" b="1" dirty="0">
                <a:solidFill>
                  <a:srgbClr val="FF0000"/>
                </a:solidFill>
              </a:rPr>
              <a:t>C								H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  <a:p>
            <a:pPr defTabSz="457200"/>
            <a:r>
              <a:rPr lang="en-GB" b="1" dirty="0">
                <a:solidFill>
                  <a:srgbClr val="FF0000"/>
                </a:solidFill>
              </a:rPr>
              <a:t>D								I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  <a:p>
            <a:pPr defTabSz="457200"/>
            <a:r>
              <a:rPr lang="en-GB" b="1" dirty="0">
                <a:solidFill>
                  <a:srgbClr val="FF0000"/>
                </a:solidFill>
              </a:rPr>
              <a:t>E								J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="" xmlns:a16="http://schemas.microsoft.com/office/drawing/2014/main" id="{07A8FE1B-958C-4CAD-ADC1-A316E75206D0}"/>
                  </a:ext>
                </a:extLst>
              </p:cNvPr>
              <p:cNvSpPr/>
              <p:nvPr/>
            </p:nvSpPr>
            <p:spPr>
              <a:xfrm>
                <a:off x="3678217" y="508990"/>
                <a:ext cx="5465783" cy="28623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/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(2 , 3)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(−3, 1)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</a:t>
                </a: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(1 ,4)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(4 ,5)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(3 ,16)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(5 , 4)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(3 ,2)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(−1 , 4)</m:t>
                    </m:r>
                  </m:oMath>
                </a14:m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(3 ,7)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(−4 , 4)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</a:t>
                </a: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7A8FE1B-958C-4CAD-ADC1-A316E75206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8217" y="508990"/>
                <a:ext cx="5465783" cy="2862322"/>
              </a:xfrm>
              <a:prstGeom prst="rect">
                <a:avLst/>
              </a:prstGeom>
              <a:blipFill>
                <a:blip r:embed="rId3"/>
                <a:stretch>
                  <a:fillRect l="-334" b="-8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F2118DCC-691F-4352-A93F-67342C69D483}"/>
              </a:ext>
            </a:extLst>
          </p:cNvPr>
          <p:cNvSpPr/>
          <p:nvPr/>
        </p:nvSpPr>
        <p:spPr>
          <a:xfrm>
            <a:off x="4429685" y="254435"/>
            <a:ext cx="25080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GB" sz="2000" dirty="0">
                <a:solidFill>
                  <a:srgbClr val="0070C0"/>
                </a:solidFill>
              </a:rPr>
              <a:t>The	turning points are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="" xmlns:a16="http://schemas.microsoft.com/office/drawing/2014/main" id="{92A95079-E766-4957-BB7E-DC135C02E06D}"/>
              </a:ext>
            </a:extLst>
          </p:cNvPr>
          <p:cNvGraphicFramePr>
            <a:graphicFrameLocks noGrp="1"/>
          </p:cNvGraphicFramePr>
          <p:nvPr/>
        </p:nvGraphicFramePr>
        <p:xfrm>
          <a:off x="3996691" y="3662422"/>
          <a:ext cx="4610100" cy="2862321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536700">
                  <a:extLst>
                    <a:ext uri="{9D8B030D-6E8A-4147-A177-3AD203B41FA5}">
                      <a16:colId xmlns="" xmlns:a16="http://schemas.microsoft.com/office/drawing/2014/main" val="4114303022"/>
                    </a:ext>
                  </a:extLst>
                </a:gridCol>
                <a:gridCol w="1536700">
                  <a:extLst>
                    <a:ext uri="{9D8B030D-6E8A-4147-A177-3AD203B41FA5}">
                      <a16:colId xmlns="" xmlns:a16="http://schemas.microsoft.com/office/drawing/2014/main" val="943050116"/>
                    </a:ext>
                  </a:extLst>
                </a:gridCol>
                <a:gridCol w="1536700">
                  <a:extLst>
                    <a:ext uri="{9D8B030D-6E8A-4147-A177-3AD203B41FA5}">
                      <a16:colId xmlns="" xmlns:a16="http://schemas.microsoft.com/office/drawing/2014/main" val="3403482218"/>
                    </a:ext>
                  </a:extLst>
                </a:gridCol>
              </a:tblGrid>
              <a:tr h="954107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J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231117965"/>
                  </a:ext>
                </a:extLst>
              </a:tr>
              <a:tr h="954107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/>
                        <a:t>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800" b="1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910215683"/>
                  </a:ext>
                </a:extLst>
              </a:tr>
              <a:tr h="954107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/>
                        <a:t>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800" b="1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925291091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3D9CF6BC-6DC7-41F0-A0D8-3BBEBB84A8F8}"/>
              </a:ext>
            </a:extLst>
          </p:cNvPr>
          <p:cNvSpPr txBox="1"/>
          <p:nvPr/>
        </p:nvSpPr>
        <p:spPr>
          <a:xfrm>
            <a:off x="314325" y="3876940"/>
            <a:ext cx="3363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dirty="0">
                <a:solidFill>
                  <a:prstClr val="black"/>
                </a:solidFill>
              </a:rPr>
              <a:t>Go back through your clues to eliminate impossible positions</a:t>
            </a:r>
          </a:p>
        </p:txBody>
      </p:sp>
    </p:spTree>
    <p:extLst>
      <p:ext uri="{BB962C8B-B14F-4D97-AF65-F5344CB8AC3E}">
        <p14:creationId xmlns:p14="http://schemas.microsoft.com/office/powerpoint/2010/main" val="2913887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353E713F-BC6F-458E-B29B-EF3FB3012D5C}"/>
              </a:ext>
            </a:extLst>
          </p:cNvPr>
          <p:cNvGraphicFramePr>
            <a:graphicFrameLocks noGrp="1"/>
          </p:cNvGraphicFramePr>
          <p:nvPr/>
        </p:nvGraphicFramePr>
        <p:xfrm>
          <a:off x="2600325" y="3662421"/>
          <a:ext cx="4610100" cy="2862321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536700">
                  <a:extLst>
                    <a:ext uri="{9D8B030D-6E8A-4147-A177-3AD203B41FA5}">
                      <a16:colId xmlns="" xmlns:a16="http://schemas.microsoft.com/office/drawing/2014/main" val="4114303022"/>
                    </a:ext>
                  </a:extLst>
                </a:gridCol>
                <a:gridCol w="1536700">
                  <a:extLst>
                    <a:ext uri="{9D8B030D-6E8A-4147-A177-3AD203B41FA5}">
                      <a16:colId xmlns="" xmlns:a16="http://schemas.microsoft.com/office/drawing/2014/main" val="943050116"/>
                    </a:ext>
                  </a:extLst>
                </a:gridCol>
                <a:gridCol w="1536700">
                  <a:extLst>
                    <a:ext uri="{9D8B030D-6E8A-4147-A177-3AD203B41FA5}">
                      <a16:colId xmlns="" xmlns:a16="http://schemas.microsoft.com/office/drawing/2014/main" val="3403482218"/>
                    </a:ext>
                  </a:extLst>
                </a:gridCol>
              </a:tblGrid>
              <a:tr h="95410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31117965"/>
                  </a:ext>
                </a:extLst>
              </a:tr>
              <a:tr h="95410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10215683"/>
                  </a:ext>
                </a:extLst>
              </a:tr>
              <a:tr h="95410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25291091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34EE2DA0-45BF-4A03-9A14-DEFE22DBFB78}"/>
              </a:ext>
            </a:extLst>
          </p:cNvPr>
          <p:cNvGraphicFramePr>
            <a:graphicFrameLocks noGrp="1"/>
          </p:cNvGraphicFramePr>
          <p:nvPr/>
        </p:nvGraphicFramePr>
        <p:xfrm>
          <a:off x="2600325" y="3662422"/>
          <a:ext cx="4610100" cy="2862321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536700">
                  <a:extLst>
                    <a:ext uri="{9D8B030D-6E8A-4147-A177-3AD203B41FA5}">
                      <a16:colId xmlns="" xmlns:a16="http://schemas.microsoft.com/office/drawing/2014/main" val="4114303022"/>
                    </a:ext>
                  </a:extLst>
                </a:gridCol>
                <a:gridCol w="1536700">
                  <a:extLst>
                    <a:ext uri="{9D8B030D-6E8A-4147-A177-3AD203B41FA5}">
                      <a16:colId xmlns="" xmlns:a16="http://schemas.microsoft.com/office/drawing/2014/main" val="943050116"/>
                    </a:ext>
                  </a:extLst>
                </a:gridCol>
                <a:gridCol w="1536700">
                  <a:extLst>
                    <a:ext uri="{9D8B030D-6E8A-4147-A177-3AD203B41FA5}">
                      <a16:colId xmlns="" xmlns:a16="http://schemas.microsoft.com/office/drawing/2014/main" val="3403482218"/>
                    </a:ext>
                  </a:extLst>
                </a:gridCol>
              </a:tblGrid>
              <a:tr h="954107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J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231117965"/>
                  </a:ext>
                </a:extLst>
              </a:tr>
              <a:tr h="954107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/>
                        <a:t>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/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/>
                        <a:t>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910215683"/>
                  </a:ext>
                </a:extLst>
              </a:tr>
              <a:tr h="954107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/>
                        <a:t>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/>
                        <a:t>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/>
                        <a:t>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92529109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="" xmlns:a16="http://schemas.microsoft.com/office/drawing/2014/main" id="{19833F65-681F-49D6-AA01-C438F04BE3E7}"/>
                  </a:ext>
                </a:extLst>
              </p:cNvPr>
              <p:cNvSpPr/>
              <p:nvPr/>
            </p:nvSpPr>
            <p:spPr>
              <a:xfrm>
                <a:off x="1762125" y="181449"/>
                <a:ext cx="7315200" cy="32316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/>
                <a:r>
                  <a:rPr lang="en-GB" sz="2000" dirty="0">
                    <a:solidFill>
                      <a:prstClr val="black"/>
                    </a:solidFill>
                  </a:rPr>
                  <a:t>The	equations are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+7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+6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+10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−8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+21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+25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−10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+29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+11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+16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+8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+20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9833F65-681F-49D6-AA01-C438F04BE3E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2125" y="181449"/>
                <a:ext cx="7315200" cy="3231654"/>
              </a:xfrm>
              <a:prstGeom prst="rect">
                <a:avLst/>
              </a:prstGeom>
              <a:blipFill>
                <a:blip r:embed="rId2"/>
                <a:stretch>
                  <a:fillRect l="-833" t="-11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073BCB83-7890-4FEC-83DE-BA6699090B93}"/>
              </a:ext>
            </a:extLst>
          </p:cNvPr>
          <p:cNvSpPr txBox="1"/>
          <p:nvPr/>
        </p:nvSpPr>
        <p:spPr>
          <a:xfrm>
            <a:off x="1414463" y="800100"/>
            <a:ext cx="488727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b="1" dirty="0">
                <a:solidFill>
                  <a:srgbClr val="FF0000"/>
                </a:solidFill>
              </a:rPr>
              <a:t>A								F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  <a:p>
            <a:pPr defTabSz="457200"/>
            <a:r>
              <a:rPr lang="en-GB" b="1" dirty="0">
                <a:solidFill>
                  <a:srgbClr val="FF0000"/>
                </a:solidFill>
              </a:rPr>
              <a:t>B								G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  <a:p>
            <a:pPr defTabSz="457200"/>
            <a:r>
              <a:rPr lang="en-GB" b="1" dirty="0">
                <a:solidFill>
                  <a:srgbClr val="FF0000"/>
                </a:solidFill>
              </a:rPr>
              <a:t>C								H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  <a:p>
            <a:pPr defTabSz="457200"/>
            <a:r>
              <a:rPr lang="en-GB" b="1" dirty="0">
                <a:solidFill>
                  <a:srgbClr val="FF0000"/>
                </a:solidFill>
              </a:rPr>
              <a:t>D								I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  <a:p>
            <a:pPr defTabSz="457200"/>
            <a:r>
              <a:rPr lang="en-GB" b="1" dirty="0">
                <a:solidFill>
                  <a:srgbClr val="FF0000"/>
                </a:solidFill>
              </a:rPr>
              <a:t>E								J</a:t>
            </a:r>
          </a:p>
          <a:p>
            <a:pPr defTabSz="457200"/>
            <a:endParaRPr lang="en-GB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="" xmlns:a16="http://schemas.microsoft.com/office/drawing/2014/main" id="{07A8FE1B-958C-4CAD-ADC1-A316E75206D0}"/>
                  </a:ext>
                </a:extLst>
              </p:cNvPr>
              <p:cNvSpPr/>
              <p:nvPr/>
            </p:nvSpPr>
            <p:spPr>
              <a:xfrm>
                <a:off x="3678217" y="508990"/>
                <a:ext cx="5465783" cy="28623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/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(2 , 3)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(−3, 1)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</a:t>
                </a: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(1 ,4)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(4 ,5)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(3 ,16)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(5 , 4)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</a:t>
                </a:r>
              </a:p>
              <a:p>
                <a:pPr defTabSz="457200"/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(3 ,2)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(−1 , 4)</m:t>
                    </m:r>
                  </m:oMath>
                </a14:m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:endParaRPr lang="en-GB" dirty="0">
                  <a:solidFill>
                    <a:srgbClr val="0070C0"/>
                  </a:solidFill>
                </a:endParaRPr>
              </a:p>
              <a:p>
                <a:pPr defTabSz="457200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(3 ,7)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					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(−4 , 4)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		</a:t>
                </a: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7A8FE1B-958C-4CAD-ADC1-A316E75206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8217" y="508990"/>
                <a:ext cx="5465783" cy="2862322"/>
              </a:xfrm>
              <a:prstGeom prst="rect">
                <a:avLst/>
              </a:prstGeom>
              <a:blipFill>
                <a:blip r:embed="rId3"/>
                <a:stretch>
                  <a:fillRect l="-334" b="-8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F2118DCC-691F-4352-A93F-67342C69D483}"/>
              </a:ext>
            </a:extLst>
          </p:cNvPr>
          <p:cNvSpPr/>
          <p:nvPr/>
        </p:nvSpPr>
        <p:spPr>
          <a:xfrm>
            <a:off x="4429685" y="254435"/>
            <a:ext cx="25080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GB" sz="2000" dirty="0">
                <a:solidFill>
                  <a:srgbClr val="0070C0"/>
                </a:solidFill>
              </a:rPr>
              <a:t>The	turning points are</a:t>
            </a:r>
          </a:p>
        </p:txBody>
      </p:sp>
    </p:spTree>
    <p:extLst>
      <p:ext uri="{BB962C8B-B14F-4D97-AF65-F5344CB8AC3E}">
        <p14:creationId xmlns:p14="http://schemas.microsoft.com/office/powerpoint/2010/main" val="244987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</TotalTime>
  <Words>244</Words>
  <Application>Microsoft Office PowerPoint</Application>
  <PresentationFormat>On-screen Show (4:3)</PresentationFormat>
  <Paragraphs>397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13</vt:i4>
      </vt:variant>
    </vt:vector>
  </HeadingPairs>
  <TitlesOfParts>
    <vt:vector size="26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Singh, N</dc:creator>
  <cp:lastModifiedBy>Elder, L</cp:lastModifiedBy>
  <cp:revision>6</cp:revision>
  <dcterms:created xsi:type="dcterms:W3CDTF">2019-04-02T20:05:23Z</dcterms:created>
  <dcterms:modified xsi:type="dcterms:W3CDTF">2019-04-03T12:27:16Z</dcterms:modified>
</cp:coreProperties>
</file>