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7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2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3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8" r:id="rId2"/>
    <p:sldMasterId id="2147483743" r:id="rId3"/>
    <p:sldMasterId id="2147483755" r:id="rId4"/>
    <p:sldMasterId id="2147483767" r:id="rId5"/>
    <p:sldMasterId id="2147483779" r:id="rId6"/>
    <p:sldMasterId id="2147483791" r:id="rId7"/>
    <p:sldMasterId id="2147483803" r:id="rId8"/>
    <p:sldMasterId id="2147483815" r:id="rId9"/>
    <p:sldMasterId id="2147483827" r:id="rId10"/>
    <p:sldMasterId id="2147483839" r:id="rId11"/>
    <p:sldMasterId id="2147483851" r:id="rId12"/>
    <p:sldMasterId id="2147483863" r:id="rId13"/>
    <p:sldMasterId id="2147483875" r:id="rId14"/>
  </p:sldMasterIdLst>
  <p:notesMasterIdLst>
    <p:notesMasterId r:id="rId36"/>
  </p:notesMasterIdLst>
  <p:sldIdLst>
    <p:sldId id="302" r:id="rId15"/>
    <p:sldId id="303" r:id="rId16"/>
    <p:sldId id="307" r:id="rId17"/>
    <p:sldId id="308" r:id="rId18"/>
    <p:sldId id="261" r:id="rId19"/>
    <p:sldId id="260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9" r:id="rId29"/>
    <p:sldId id="300" r:id="rId30"/>
    <p:sldId id="301" r:id="rId31"/>
    <p:sldId id="304" r:id="rId32"/>
    <p:sldId id="306" r:id="rId33"/>
    <p:sldId id="305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3040" autoAdjust="0"/>
  </p:normalViewPr>
  <p:slideViewPr>
    <p:cSldViewPr snapToGrid="0">
      <p:cViewPr varScale="1">
        <p:scale>
          <a:sx n="101" d="100"/>
          <a:sy n="101" d="100"/>
        </p:scale>
        <p:origin x="-2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theme" Target="theme/theme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2177C-EC67-4F98-93C2-FABD102D5732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ACBEB-0B14-41A7-AB9E-957A4C8006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57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 : VariationTheory.com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ACBEB-0B14-41A7-AB9E-957A4C80064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186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21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88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76FE3-CA7B-449B-A89A-B0EE0C6B48E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3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76FE3-CA7B-449B-A89A-B0EE0C6B48E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54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NES Maths, EME Maths Hub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ACBEB-0B14-41A7-AB9E-957A4C80064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28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chemeClr val="tx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Spaced Retrieval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1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0070C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00B05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1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FF000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Transfer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k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FF00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Mark it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ort term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Short term Retrieval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ke it st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evron 7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C0B3D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Make it stick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475656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30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39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96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arning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6085451" y="3284984"/>
            <a:ext cx="2866550" cy="3456384"/>
            <a:chOff x="528958" y="4138514"/>
            <a:chExt cx="1862933" cy="1678666"/>
          </a:xfrm>
        </p:grpSpPr>
        <p:sp>
          <p:nvSpPr>
            <p:cNvPr id="8" name="Rounded Rectangle 7"/>
            <p:cNvSpPr/>
            <p:nvPr userDrawn="1"/>
          </p:nvSpPr>
          <p:spPr>
            <a:xfrm>
              <a:off x="528958" y="4138514"/>
              <a:ext cx="1862933" cy="1678666"/>
            </a:xfrm>
            <a:prstGeom prst="roundRect">
              <a:avLst/>
            </a:prstGeom>
            <a:solidFill>
              <a:srgbClr val="CC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552556" y="4203049"/>
              <a:ext cx="1839335" cy="328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900" b="1" dirty="0" smtClean="0">
                  <a:latin typeface="+mj-lt"/>
                </a:rPr>
                <a:t>What skills will I develop?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1475657" y="188640"/>
            <a:ext cx="7200800" cy="792088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r"/>
            <a:r>
              <a:rPr lang="en-GB" sz="4400" b="1" dirty="0" smtClean="0">
                <a:solidFill>
                  <a:schemeClr val="tx1"/>
                </a:solidFill>
              </a:rPr>
              <a:t>What’s our LEARNING?</a:t>
            </a:r>
            <a:endParaRPr lang="en-GB" sz="440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092633" y="3284984"/>
            <a:ext cx="2927679" cy="3456384"/>
            <a:chOff x="452046" y="2714446"/>
            <a:chExt cx="1883069" cy="1600725"/>
          </a:xfrm>
        </p:grpSpPr>
        <p:sp>
          <p:nvSpPr>
            <p:cNvPr id="11" name="Rounded Rectangle 10"/>
            <p:cNvSpPr/>
            <p:nvPr userDrawn="1"/>
          </p:nvSpPr>
          <p:spPr>
            <a:xfrm>
              <a:off x="452046" y="2714446"/>
              <a:ext cx="1862933" cy="1600725"/>
            </a:xfrm>
            <a:prstGeom prst="roundRect">
              <a:avLst/>
            </a:prstGeom>
            <a:solidFill>
              <a:srgbClr val="CC9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462907" y="2768199"/>
              <a:ext cx="1872208" cy="3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+mj-lt"/>
                </a:rPr>
                <a:t>What will I understand?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0944" y="3284984"/>
            <a:ext cx="2862053" cy="3456384"/>
            <a:chOff x="462906" y="1390294"/>
            <a:chExt cx="1876846" cy="1296144"/>
          </a:xfrm>
        </p:grpSpPr>
        <p:sp>
          <p:nvSpPr>
            <p:cNvPr id="14" name="Rounded Rectangle 13"/>
            <p:cNvSpPr/>
            <p:nvPr userDrawn="1"/>
          </p:nvSpPr>
          <p:spPr>
            <a:xfrm>
              <a:off x="467544" y="1390294"/>
              <a:ext cx="1872208" cy="1296144"/>
            </a:xfrm>
            <a:prstGeom prst="roundRect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462906" y="1438201"/>
              <a:ext cx="1872208" cy="150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latin typeface="+mj-lt"/>
                </a:rPr>
                <a:t>What will I know?</a:t>
              </a: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160943" y="1238251"/>
            <a:ext cx="8791058" cy="1974726"/>
          </a:xfrm>
          <a:prstGeom prst="roundRect">
            <a:avLst/>
          </a:prstGeom>
          <a:solidFill>
            <a:srgbClr val="EFE5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92678" y="1299499"/>
            <a:ext cx="3919282" cy="52322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l"/>
            <a:r>
              <a:rPr lang="en-GB" sz="2800" b="1" dirty="0" smtClean="0">
                <a:latin typeface="+mj-lt"/>
              </a:rPr>
              <a:t>BIG</a:t>
            </a:r>
            <a:r>
              <a:rPr lang="en-GB" sz="2800" b="1" baseline="0" dirty="0" smtClean="0">
                <a:latin typeface="+mj-lt"/>
              </a:rPr>
              <a:t> QUESTION:</a:t>
            </a:r>
            <a:endParaRPr lang="en-GB" sz="2800" b="1" dirty="0" smtClean="0">
              <a:latin typeface="+mj-lt"/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194219" y="188640"/>
            <a:ext cx="1731807" cy="792088"/>
          </a:xfrm>
          <a:prstGeom prst="chevron">
            <a:avLst/>
          </a:prstGeom>
          <a:solidFill>
            <a:srgbClr val="7030A0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0" tIns="45715" rIns="91430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Learning Goals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9005" y="1314718"/>
            <a:ext cx="2962996" cy="50800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7030A0"/>
                </a:solidFill>
              </a:defRPr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304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117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4026190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339708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422698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120637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4085891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95884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730288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1137652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917340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1001220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276707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864770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1870" y="44625"/>
            <a:ext cx="4546906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96945" y="332658"/>
            <a:ext cx="3672886" cy="365125"/>
          </a:xfrm>
          <a:prstGeom prst="rect">
            <a:avLst/>
          </a:prstGeom>
        </p:spPr>
        <p:txBody>
          <a:bodyPr vert="horz" lIns="51440" tIns="25720" rIns="51440" bIns="2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z="1575" smtClean="0"/>
              <a:pPr/>
              <a:t>Thursday, 25 April 2019</a:t>
            </a:fld>
            <a:endParaRPr lang="en-GB" sz="1575" dirty="0"/>
          </a:p>
        </p:txBody>
      </p:sp>
    </p:spTree>
    <p:extLst>
      <p:ext uri="{BB962C8B-B14F-4D97-AF65-F5344CB8AC3E}">
        <p14:creationId xmlns:p14="http://schemas.microsoft.com/office/powerpoint/2010/main" val="3840073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velop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26026" y="188640"/>
            <a:ext cx="6760774" cy="792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738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D3C0EFD-09FD-4094-9F97-EE04EC51A8D8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EF77788-671D-4003-88B3-09D7A1F6F75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1" r:id="rId12"/>
    <p:sldLayoutId id="2147483742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712" y="206395"/>
            <a:ext cx="6760774" cy="792088"/>
          </a:xfrm>
        </p:spPr>
        <p:txBody>
          <a:bodyPr/>
          <a:lstStyle/>
          <a:p>
            <a:r>
              <a:rPr lang="en-GB" sz="3600" dirty="0" smtClean="0"/>
              <a:t>Here are a mixture of integers and decimal values.  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950" y="1083446"/>
            <a:ext cx="55054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785893" y="5872907"/>
            <a:ext cx="738156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/>
              <a:t>I am going to circle the </a:t>
            </a:r>
            <a:r>
              <a:rPr lang="en-GB" sz="2800" b="1" kern="0" dirty="0" smtClean="0">
                <a:solidFill>
                  <a:srgbClr val="FF0000"/>
                </a:solidFill>
              </a:rPr>
              <a:t>2</a:t>
            </a:r>
            <a:r>
              <a:rPr lang="en-GB" sz="2800" b="1" kern="0" baseline="30000" dirty="0" smtClean="0">
                <a:solidFill>
                  <a:srgbClr val="FF0000"/>
                </a:solidFill>
              </a:rPr>
              <a:t>nd</a:t>
            </a:r>
            <a:r>
              <a:rPr lang="en-GB" sz="2800" b="1" kern="0" dirty="0" smtClean="0">
                <a:solidFill>
                  <a:srgbClr val="FF0000"/>
                </a:solidFill>
              </a:rPr>
              <a:t> significant figure </a:t>
            </a:r>
            <a:r>
              <a:rPr lang="en-GB" sz="2800" kern="0" dirty="0" smtClean="0"/>
              <a:t>in each value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91240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288" y="197518"/>
            <a:ext cx="6760774" cy="792088"/>
          </a:xfrm>
        </p:spPr>
        <p:txBody>
          <a:bodyPr/>
          <a:lstStyle/>
          <a:p>
            <a:r>
              <a:rPr lang="en-GB" b="1" dirty="0" smtClean="0"/>
              <a:t>What do you notice? </a:t>
            </a:r>
            <a:endParaRPr lang="en-GB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5893" y="5872907"/>
            <a:ext cx="738156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Discuss with your partner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100554"/>
            <a:ext cx="52863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2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288" y="197518"/>
            <a:ext cx="6760774" cy="792088"/>
          </a:xfrm>
        </p:spPr>
        <p:txBody>
          <a:bodyPr/>
          <a:lstStyle/>
          <a:p>
            <a:r>
              <a:rPr lang="en-GB" b="1" dirty="0" smtClean="0"/>
              <a:t>Your Turn 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5893" y="5437902"/>
            <a:ext cx="738156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b="1" kern="0" dirty="0" smtClean="0">
                <a:solidFill>
                  <a:srgbClr val="000000"/>
                </a:solidFill>
              </a:rPr>
              <a:t>Circle the 2</a:t>
            </a:r>
            <a:r>
              <a:rPr lang="en-GB" sz="2800" b="1" kern="0" baseline="30000" dirty="0" smtClean="0">
                <a:solidFill>
                  <a:srgbClr val="000000"/>
                </a:solidFill>
              </a:rPr>
              <a:t>nd</a:t>
            </a:r>
            <a:r>
              <a:rPr lang="en-GB" sz="2800" b="1" kern="0" dirty="0" smtClean="0">
                <a:solidFill>
                  <a:srgbClr val="000000"/>
                </a:solidFill>
              </a:rPr>
              <a:t> significant figure </a:t>
            </a:r>
            <a:endParaRPr lang="en-GB" sz="2800" b="1" kern="0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903" y="1447706"/>
            <a:ext cx="2632010" cy="363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288" y="197518"/>
            <a:ext cx="6760774" cy="792088"/>
          </a:xfrm>
        </p:spPr>
        <p:txBody>
          <a:bodyPr/>
          <a:lstStyle/>
          <a:p>
            <a:r>
              <a:rPr lang="en-GB" b="1" dirty="0" smtClean="0"/>
              <a:t>Check your work </a:t>
            </a:r>
            <a:endParaRPr lang="en-GB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5893" y="5437902"/>
            <a:ext cx="738156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b="1" kern="0" dirty="0" smtClean="0">
                <a:solidFill>
                  <a:srgbClr val="000000"/>
                </a:solidFill>
              </a:rPr>
              <a:t>Circle the 2</a:t>
            </a:r>
            <a:r>
              <a:rPr lang="en-GB" sz="2800" b="1" kern="0" baseline="30000" dirty="0" smtClean="0">
                <a:solidFill>
                  <a:srgbClr val="000000"/>
                </a:solidFill>
              </a:rPr>
              <a:t>nd</a:t>
            </a:r>
            <a:r>
              <a:rPr lang="en-GB" sz="2800" b="1" kern="0" dirty="0" smtClean="0">
                <a:solidFill>
                  <a:srgbClr val="000000"/>
                </a:solidFill>
              </a:rPr>
              <a:t> significant figure </a:t>
            </a:r>
            <a:endParaRPr lang="en-GB" sz="2800" b="1" kern="0" dirty="0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25" y="1564644"/>
            <a:ext cx="25527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81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7767" y="234369"/>
            <a:ext cx="7246383" cy="72053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Significant Figures – Can you spot the error?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8029" y="4036621"/>
            <a:ext cx="2612770" cy="85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1" b="1" spc="400" dirty="0"/>
              <a:t>0.769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2" y="1358348"/>
            <a:ext cx="7735072" cy="205065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2" descr="http://www.clipartbest.com/cliparts/yjT/x68/yjTx68Xi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40" y="3042009"/>
            <a:ext cx="324827" cy="3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clipartbest.com/cliparts/yjT/x68/yjTx68Xi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979" y="3035590"/>
            <a:ext cx="324827" cy="3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clipartbest.com/cliparts/yjT/x68/yjTx68Xi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33" y="3076410"/>
            <a:ext cx="324827" cy="3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clipartbest.com/cliparts/yjT/x68/yjTx68Xi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181" y="2144211"/>
            <a:ext cx="431770" cy="40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cliparthut.com/clip-arts/1491/wrong-cross-symbol-1491534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015" y="3192513"/>
            <a:ext cx="494889" cy="37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clipartbest.com/cliparts/yjT/x68/yjTx68XiE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626" y="4239162"/>
            <a:ext cx="652278" cy="60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7555" y="205607"/>
            <a:ext cx="7208668" cy="7564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Significant Figures – Can you spot the error?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89" y="1325299"/>
            <a:ext cx="7906000" cy="196427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3131976" y="4036621"/>
            <a:ext cx="2612770" cy="85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1" b="1" spc="400" dirty="0"/>
              <a:t>0.0235</a:t>
            </a:r>
          </a:p>
        </p:txBody>
      </p:sp>
      <p:pic>
        <p:nvPicPr>
          <p:cNvPr id="6" name="Picture 4" descr="http://vector-magz.com/wp-content/uploads/2013/09/curved-arrow-clip-art3-300x131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37636" flipV="1">
            <a:off x="4825845" y="3756958"/>
            <a:ext cx="835638" cy="36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29689" y="3632681"/>
            <a:ext cx="2644717" cy="50869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This is the second significant figure</a:t>
            </a:r>
          </a:p>
        </p:txBody>
      </p:sp>
      <p:sp>
        <p:nvSpPr>
          <p:cNvPr id="8" name="Oval 7"/>
          <p:cNvSpPr/>
          <p:nvPr/>
        </p:nvSpPr>
        <p:spPr>
          <a:xfrm>
            <a:off x="4614460" y="4127293"/>
            <a:ext cx="445589" cy="664064"/>
          </a:xfrm>
          <a:prstGeom prst="ellipse">
            <a:avLst/>
          </a:prstGeom>
          <a:solidFill>
            <a:schemeClr val="accent6">
              <a:lumMod val="7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9" name="TextBox 8"/>
          <p:cNvSpPr txBox="1"/>
          <p:nvPr/>
        </p:nvSpPr>
        <p:spPr>
          <a:xfrm>
            <a:off x="3131976" y="4941247"/>
            <a:ext cx="2612770" cy="85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1" b="1" spc="400" dirty="0">
                <a:solidFill>
                  <a:srgbClr val="FF0000"/>
                </a:solidFill>
              </a:rPr>
              <a:t>0.024</a:t>
            </a:r>
          </a:p>
        </p:txBody>
      </p:sp>
    </p:spTree>
    <p:extLst>
      <p:ext uri="{BB962C8B-B14F-4D97-AF65-F5344CB8AC3E}">
        <p14:creationId xmlns:p14="http://schemas.microsoft.com/office/powerpoint/2010/main" val="266870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600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620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700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630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  <a:endParaRPr lang="en-GB" sz="3000" dirty="0"/>
          </a:p>
          <a:p>
            <a:endParaRPr lang="en-GB" sz="3000" dirty="0"/>
          </a:p>
          <a:p>
            <a:pPr algn="ctr"/>
            <a:r>
              <a:rPr lang="en-GB" sz="4950" dirty="0"/>
              <a:t>623 to 1 s.f</a:t>
            </a:r>
          </a:p>
        </p:txBody>
      </p:sp>
    </p:spTree>
    <p:extLst>
      <p:ext uri="{BB962C8B-B14F-4D97-AF65-F5344CB8AC3E}">
        <p14:creationId xmlns:p14="http://schemas.microsoft.com/office/powerpoint/2010/main" val="290629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2038" y="3374997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5000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9804" y="3374997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5300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6000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5330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950" dirty="0"/>
              <a:t>5328 to 1 s.f</a:t>
            </a:r>
          </a:p>
        </p:txBody>
      </p:sp>
    </p:spTree>
    <p:extLst>
      <p:ext uri="{BB962C8B-B14F-4D97-AF65-F5344CB8AC3E}">
        <p14:creationId xmlns:p14="http://schemas.microsoft.com/office/powerpoint/2010/main" val="417367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0.005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0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0.0051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0.00514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950" dirty="0"/>
              <a:t>0.005136 to </a:t>
            </a:r>
            <a:r>
              <a:rPr lang="en-GB" sz="4950" dirty="0" smtClean="0"/>
              <a:t>1 </a:t>
            </a:r>
            <a:r>
              <a:rPr lang="en-GB" sz="4950" dirty="0"/>
              <a:t>s.f</a:t>
            </a:r>
          </a:p>
        </p:txBody>
      </p:sp>
    </p:spTree>
    <p:extLst>
      <p:ext uri="{BB962C8B-B14F-4D97-AF65-F5344CB8AC3E}">
        <p14:creationId xmlns:p14="http://schemas.microsoft.com/office/powerpoint/2010/main" val="283410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2038" y="3374997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430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9804" y="3374997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426.21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420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400.00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950" dirty="0"/>
              <a:t>426.213 to 2 s.f</a:t>
            </a:r>
          </a:p>
        </p:txBody>
      </p:sp>
    </p:spTree>
    <p:extLst>
      <p:ext uri="{BB962C8B-B14F-4D97-AF65-F5344CB8AC3E}">
        <p14:creationId xmlns:p14="http://schemas.microsoft.com/office/powerpoint/2010/main" val="277800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2038" y="3374997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3000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09804" y="3374997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300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3002.0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3010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9804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950" dirty="0"/>
              <a:t>3002.01 to 3 s.f</a:t>
            </a:r>
          </a:p>
        </p:txBody>
      </p:sp>
    </p:spTree>
    <p:extLst>
      <p:ext uri="{BB962C8B-B14F-4D97-AF65-F5344CB8AC3E}">
        <p14:creationId xmlns:p14="http://schemas.microsoft.com/office/powerpoint/2010/main" val="265355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1000</a:t>
            </a:r>
          </a:p>
        </p:txBody>
      </p:sp>
      <p:sp>
        <p:nvSpPr>
          <p:cNvPr id="5" name="Rectangle 4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6" name="Rectangle 5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900</a:t>
            </a: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980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Comic Sans MS" pitchFamily="66" charset="0"/>
              </a:rPr>
              <a:t>Round-</a:t>
            </a:r>
          </a:p>
          <a:p>
            <a:endParaRPr lang="en-GB" sz="3000" dirty="0">
              <a:latin typeface="Comic Sans MS" pitchFamily="66" charset="0"/>
            </a:endParaRPr>
          </a:p>
          <a:p>
            <a:pPr algn="ctr"/>
            <a:r>
              <a:rPr lang="en-GB" sz="4950" dirty="0">
                <a:latin typeface="Comic Sans MS" pitchFamily="66" charset="0"/>
              </a:rPr>
              <a:t>983.4 to 1 s.f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67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0.0046</a:t>
            </a:r>
          </a:p>
        </p:txBody>
      </p:sp>
      <p:sp>
        <p:nvSpPr>
          <p:cNvPr id="5" name="Rectangle 4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0.0045</a:t>
            </a: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0.00</a:t>
            </a:r>
          </a:p>
        </p:txBody>
      </p:sp>
      <p:sp>
        <p:nvSpPr>
          <p:cNvPr id="7" name="Rectangle 6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0.004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950" dirty="0"/>
              <a:t>0.00456 to 2 s.f</a:t>
            </a:r>
          </a:p>
        </p:txBody>
      </p:sp>
    </p:spTree>
    <p:extLst>
      <p:ext uri="{BB962C8B-B14F-4D97-AF65-F5344CB8AC3E}">
        <p14:creationId xmlns:p14="http://schemas.microsoft.com/office/powerpoint/2010/main" val="183084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36300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4000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45300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</a:rPr>
              <a:t>36000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793" y="1106840"/>
            <a:ext cx="5562382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  <a:endParaRPr lang="en-GB" sz="3000" dirty="0"/>
          </a:p>
          <a:p>
            <a:endParaRPr lang="en-GB" sz="3000" dirty="0"/>
          </a:p>
          <a:p>
            <a:pPr algn="ctr"/>
            <a:r>
              <a:rPr lang="en-GB" sz="4950" dirty="0"/>
              <a:t>36345.3 to 3 s.f</a:t>
            </a:r>
          </a:p>
        </p:txBody>
      </p:sp>
    </p:spTree>
    <p:extLst>
      <p:ext uri="{BB962C8B-B14F-4D97-AF65-F5344CB8AC3E}">
        <p14:creationId xmlns:p14="http://schemas.microsoft.com/office/powerpoint/2010/main" val="277256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50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45.4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4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45.3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502" y="889844"/>
            <a:ext cx="777683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400" dirty="0" smtClean="0"/>
              <a:t>45.34 </a:t>
            </a:r>
            <a:r>
              <a:rPr lang="en-GB" sz="4400" dirty="0"/>
              <a:t>to </a:t>
            </a:r>
            <a:r>
              <a:rPr lang="en-GB" sz="4400" dirty="0" smtClean="0"/>
              <a:t>3 significant figures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8092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40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38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38.00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37.9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963" y="889843"/>
            <a:ext cx="806092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/>
              <a:t>Round</a:t>
            </a:r>
          </a:p>
          <a:p>
            <a:endParaRPr lang="en-GB" sz="3000" dirty="0"/>
          </a:p>
          <a:p>
            <a:pPr algn="ctr"/>
            <a:r>
              <a:rPr lang="en-GB" sz="4400" dirty="0" smtClean="0"/>
              <a:t>37.899 </a:t>
            </a:r>
            <a:r>
              <a:rPr lang="en-GB" sz="4400" dirty="0"/>
              <a:t>to </a:t>
            </a:r>
            <a:r>
              <a:rPr lang="en-GB" sz="4400" dirty="0" smtClean="0"/>
              <a:t>4 significant figures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24692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980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8034.21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8034" y="3429001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8034.22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803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8000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804" y="4671086"/>
            <a:ext cx="2484170" cy="10800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 smtClean="0">
                <a:solidFill>
                  <a:schemeClr val="tx1"/>
                </a:solidFill>
              </a:rPr>
              <a:t>8034</a:t>
            </a:r>
            <a:endParaRPr lang="en-GB" sz="2700" baseline="30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146" y="3591013"/>
            <a:ext cx="69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148" y="3591013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147" y="488710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3007" y="488710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entury Gothic" pitchFamily="34" charset="0"/>
                <a:cs typeface="Aharoni" pitchFamily="2" charset="-79"/>
              </a:rPr>
              <a:t>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840" y="889843"/>
            <a:ext cx="884215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Round</a:t>
            </a:r>
          </a:p>
          <a:p>
            <a:endParaRPr lang="en-GB" sz="2400" dirty="0"/>
          </a:p>
          <a:p>
            <a:pPr algn="ctr"/>
            <a:r>
              <a:rPr lang="en-GB" sz="4400" dirty="0" smtClean="0"/>
              <a:t>8034.2165 </a:t>
            </a:r>
            <a:r>
              <a:rPr lang="en-GB" sz="4400" dirty="0"/>
              <a:t>to </a:t>
            </a:r>
            <a:r>
              <a:rPr lang="en-GB" sz="4400" dirty="0" smtClean="0"/>
              <a:t>6 significant figures 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9501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20" y="188640"/>
            <a:ext cx="8535880" cy="792088"/>
          </a:xfrm>
        </p:spPr>
        <p:txBody>
          <a:bodyPr/>
          <a:lstStyle/>
          <a:p>
            <a:r>
              <a:rPr lang="en-GB" sz="3600" b="1" dirty="0" smtClean="0"/>
              <a:t>Title: Rounding to significant figures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5006" y="1091953"/>
            <a:ext cx="7936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Copy and complete the tables below: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6" y="1740348"/>
            <a:ext cx="355282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768" y="1730823"/>
            <a:ext cx="35718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5006" y="4434396"/>
            <a:ext cx="7443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 Estimate the following by rounding each value to 1 significant figure: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439461" y="5054312"/>
                <a:ext cx="1485600" cy="6732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13.1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100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0.482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461" y="5054312"/>
                <a:ext cx="1485600" cy="67326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88161" y="5133300"/>
                <a:ext cx="161768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19.1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0.142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61" y="5133300"/>
                <a:ext cx="1617687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958232" y="5069106"/>
                <a:ext cx="221887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8</m:t>
                      </m:r>
                      <m:r>
                        <a:rPr lang="en-GB" b="0" i="1" smtClean="0">
                          <a:latin typeface="Cambria Math"/>
                        </a:rPr>
                        <m:t>.19+0.72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×1.402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232" y="5069106"/>
                <a:ext cx="221887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19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403" y="472725"/>
            <a:ext cx="6760774" cy="792088"/>
          </a:xfrm>
        </p:spPr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4" y="1439802"/>
            <a:ext cx="3562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754" y="1439802"/>
            <a:ext cx="34766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865506" y="5130442"/>
                <a:ext cx="63350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</a:rPr>
                        <m:t>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506" y="5130442"/>
                <a:ext cx="63350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293428" y="5130442"/>
                <a:ext cx="50526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428" y="5130442"/>
                <a:ext cx="505267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703957" y="5124482"/>
                <a:ext cx="55335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8</m:t>
                      </m:r>
                      <m:r>
                        <a:rPr lang="en-GB" b="0" i="1" smtClean="0">
                          <a:latin typeface="Cambria Math"/>
                        </a:rPr>
                        <m:t>.7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957" y="5124482"/>
                <a:ext cx="55335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439460" y="4237567"/>
                <a:ext cx="1485600" cy="6732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13.1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100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0.482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460" y="4237567"/>
                <a:ext cx="1485600" cy="67326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88160" y="4316555"/>
                <a:ext cx="161768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19.1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0.142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60" y="4316555"/>
                <a:ext cx="161768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958231" y="4252361"/>
                <a:ext cx="221887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8</m:t>
                      </m:r>
                      <m:r>
                        <a:rPr lang="en-GB" b="0" i="1" smtClean="0">
                          <a:latin typeface="Cambria Math"/>
                        </a:rPr>
                        <m:t>.19+0.72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×1.402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231" y="4252361"/>
                <a:ext cx="2218877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52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669" y="454970"/>
            <a:ext cx="6760774" cy="792088"/>
          </a:xfrm>
        </p:spPr>
        <p:txBody>
          <a:bodyPr/>
          <a:lstStyle/>
          <a:p>
            <a:r>
              <a:rPr lang="en-GB" b="1" dirty="0" smtClean="0"/>
              <a:t>Class Challenge 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9294" y="1669001"/>
            <a:ext cx="7821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How quickly can your class complete the “Rounding to Significant Figures” loop cards?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29" y="3715443"/>
            <a:ext cx="2941882" cy="83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Callout 1 3"/>
          <p:cNvSpPr/>
          <p:nvPr/>
        </p:nvSpPr>
        <p:spPr>
          <a:xfrm>
            <a:off x="3991020" y="3080552"/>
            <a:ext cx="1655178" cy="772357"/>
          </a:xfrm>
          <a:prstGeom prst="borderCallout1">
            <a:avLst>
              <a:gd name="adj1" fmla="val 48635"/>
              <a:gd name="adj2" fmla="val -288"/>
              <a:gd name="adj3" fmla="val 115948"/>
              <a:gd name="adj4" fmla="val -6032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Read the question aloud clearly 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" b="1"/>
          <a:stretch/>
        </p:blipFill>
        <p:spPr bwMode="auto">
          <a:xfrm>
            <a:off x="3383964" y="5104660"/>
            <a:ext cx="3179180" cy="97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Callout 1 6"/>
          <p:cNvSpPr/>
          <p:nvPr/>
        </p:nvSpPr>
        <p:spPr>
          <a:xfrm>
            <a:off x="6398348" y="4134843"/>
            <a:ext cx="1655178" cy="1609009"/>
          </a:xfrm>
          <a:prstGeom prst="borderCallout1">
            <a:avLst>
              <a:gd name="adj1" fmla="val 48635"/>
              <a:gd name="adj2" fmla="val -288"/>
              <a:gd name="adj3" fmla="val 70704"/>
              <a:gd name="adj4" fmla="val -6086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If you have the answer, say it aloud and then read the next question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7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240" y="179762"/>
            <a:ext cx="6760774" cy="7920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mtClean="0"/>
              <a:t>LOOP CARDS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79" y="1080446"/>
            <a:ext cx="8675897" cy="565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52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NES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TNES</Template>
  <TotalTime>191</TotalTime>
  <Words>383</Words>
  <Application>Microsoft Office PowerPoint</Application>
  <PresentationFormat>On-screen Show (4:3)</PresentationFormat>
  <Paragraphs>161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TNES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Here are a mixture of integers and decimal values.  </vt:lpstr>
      <vt:lpstr>What do you notice? </vt:lpstr>
      <vt:lpstr>Your Turn  </vt:lpstr>
      <vt:lpstr>Check your work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Rounding to significant figures</vt:lpstr>
      <vt:lpstr>Mark your work </vt:lpstr>
      <vt:lpstr>Class Challenge </vt:lpstr>
      <vt:lpstr>LOOP CARDS</vt:lpstr>
    </vt:vector>
  </TitlesOfParts>
  <Company>The Minster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J Ireland</dc:creator>
  <cp:lastModifiedBy>Elder, L</cp:lastModifiedBy>
  <cp:revision>22</cp:revision>
  <dcterms:created xsi:type="dcterms:W3CDTF">2017-04-10T19:08:49Z</dcterms:created>
  <dcterms:modified xsi:type="dcterms:W3CDTF">2019-04-25T13:25:49Z</dcterms:modified>
</cp:coreProperties>
</file>