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9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1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2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3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8" r:id="rId2"/>
    <p:sldMasterId id="2147483743" r:id="rId3"/>
    <p:sldMasterId id="2147483755" r:id="rId4"/>
    <p:sldMasterId id="2147483767" r:id="rId5"/>
    <p:sldMasterId id="2147483779" r:id="rId6"/>
    <p:sldMasterId id="2147483791" r:id="rId7"/>
    <p:sldMasterId id="2147483803" r:id="rId8"/>
    <p:sldMasterId id="2147483815" r:id="rId9"/>
    <p:sldMasterId id="2147483827" r:id="rId10"/>
    <p:sldMasterId id="2147483839" r:id="rId11"/>
    <p:sldMasterId id="2147483851" r:id="rId12"/>
    <p:sldMasterId id="2147483863" r:id="rId13"/>
    <p:sldMasterId id="2147483875" r:id="rId14"/>
  </p:sldMasterIdLst>
  <p:notesMasterIdLst>
    <p:notesMasterId r:id="rId28"/>
  </p:notesMasterIdLst>
  <p:sldIdLst>
    <p:sldId id="302" r:id="rId15"/>
    <p:sldId id="303" r:id="rId16"/>
    <p:sldId id="304" r:id="rId17"/>
    <p:sldId id="305" r:id="rId18"/>
    <p:sldId id="307" r:id="rId19"/>
    <p:sldId id="308" r:id="rId20"/>
    <p:sldId id="309" r:id="rId21"/>
    <p:sldId id="310" r:id="rId22"/>
    <p:sldId id="311" r:id="rId23"/>
    <p:sldId id="312" r:id="rId24"/>
    <p:sldId id="315" r:id="rId25"/>
    <p:sldId id="313" r:id="rId26"/>
    <p:sldId id="31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84826" autoAdjust="0"/>
  </p:normalViewPr>
  <p:slideViewPr>
    <p:cSldViewPr snapToGrid="0">
      <p:cViewPr varScale="1">
        <p:scale>
          <a:sx n="83" d="100"/>
          <a:sy n="83" d="100"/>
        </p:scale>
        <p:origin x="10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2177C-EC67-4F98-93C2-FABD102D5732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ACBEB-0B14-41A7-AB9E-957A4C8006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57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Miss Brookes Maths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ACBEB-0B14-41A7-AB9E-957A4C80064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800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ACBEB-0B14-41A7-AB9E-957A4C80064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964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DACBEB-0B14-41A7-AB9E-957A4C8006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013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ACBEB-0B14-41A7-AB9E-957A4C80064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aced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chemeClr val="tx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Spaced Retrieval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1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0070C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00B05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1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FF000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Transfer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rk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FF00FF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Mark it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erm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FFC00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Short term Retrieval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ke it st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C0B3D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Make it stick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30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39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96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arning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6085451" y="3284984"/>
            <a:ext cx="2866550" cy="3456384"/>
            <a:chOff x="528958" y="4138514"/>
            <a:chExt cx="1862933" cy="1678666"/>
          </a:xfrm>
        </p:grpSpPr>
        <p:sp>
          <p:nvSpPr>
            <p:cNvPr id="8" name="Rounded Rectangle 7"/>
            <p:cNvSpPr/>
            <p:nvPr userDrawn="1"/>
          </p:nvSpPr>
          <p:spPr>
            <a:xfrm>
              <a:off x="528958" y="4138514"/>
              <a:ext cx="1862933" cy="1678666"/>
            </a:xfrm>
            <a:prstGeom prst="roundRect">
              <a:avLst/>
            </a:prstGeom>
            <a:solidFill>
              <a:srgbClr val="CC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552556" y="4203049"/>
              <a:ext cx="1839335" cy="328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900" b="1" dirty="0" smtClean="0">
                  <a:latin typeface="+mj-lt"/>
                </a:rPr>
                <a:t>What skills will I develop?</a:t>
              </a: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1475657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r"/>
            <a:r>
              <a:rPr lang="en-GB" sz="4400" b="1" dirty="0" smtClean="0">
                <a:solidFill>
                  <a:schemeClr val="tx1"/>
                </a:solidFill>
              </a:rPr>
              <a:t>What’s our LEARNING?</a:t>
            </a:r>
            <a:endParaRPr lang="en-GB" sz="440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092633" y="3284984"/>
            <a:ext cx="2927679" cy="3456384"/>
            <a:chOff x="452046" y="2714446"/>
            <a:chExt cx="1883069" cy="1600725"/>
          </a:xfrm>
        </p:grpSpPr>
        <p:sp>
          <p:nvSpPr>
            <p:cNvPr id="11" name="Rounded Rectangle 10"/>
            <p:cNvSpPr/>
            <p:nvPr userDrawn="1"/>
          </p:nvSpPr>
          <p:spPr>
            <a:xfrm>
              <a:off x="452046" y="2714446"/>
              <a:ext cx="1862933" cy="1600725"/>
            </a:xfrm>
            <a:prstGeom prst="roundRect">
              <a:avLst/>
            </a:prstGeom>
            <a:solidFill>
              <a:srgbClr val="CC9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462907" y="2768199"/>
              <a:ext cx="1872208" cy="3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+mj-lt"/>
                </a:rPr>
                <a:t>What will I understand?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0944" y="3284984"/>
            <a:ext cx="2862053" cy="3456384"/>
            <a:chOff x="462906" y="1390294"/>
            <a:chExt cx="1876846" cy="1296144"/>
          </a:xfrm>
        </p:grpSpPr>
        <p:sp>
          <p:nvSpPr>
            <p:cNvPr id="14" name="Rounded Rectangle 13"/>
            <p:cNvSpPr/>
            <p:nvPr userDrawn="1"/>
          </p:nvSpPr>
          <p:spPr>
            <a:xfrm>
              <a:off x="467544" y="1390294"/>
              <a:ext cx="1872208" cy="1296144"/>
            </a:xfrm>
            <a:prstGeom prst="roundRect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462906" y="1438201"/>
              <a:ext cx="1872208" cy="150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+mj-lt"/>
                </a:rPr>
                <a:t>What will I know?</a:t>
              </a: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160943" y="1238251"/>
            <a:ext cx="8791058" cy="1974726"/>
          </a:xfrm>
          <a:prstGeom prst="roundRect">
            <a:avLst/>
          </a:prstGeom>
          <a:solidFill>
            <a:srgbClr val="EFE5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92678" y="1299499"/>
            <a:ext cx="3919282" cy="52322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l"/>
            <a:r>
              <a:rPr lang="en-GB" sz="2800" b="1" dirty="0" smtClean="0">
                <a:latin typeface="+mj-lt"/>
              </a:rPr>
              <a:t>BIG</a:t>
            </a:r>
            <a:r>
              <a:rPr lang="en-GB" sz="2800" b="1" baseline="0" dirty="0" smtClean="0">
                <a:latin typeface="+mj-lt"/>
              </a:rPr>
              <a:t> QUESTION:</a:t>
            </a:r>
            <a:endParaRPr lang="en-GB" sz="2800" b="1" dirty="0" smtClean="0">
              <a:latin typeface="+mj-lt"/>
            </a:endParaRPr>
          </a:p>
        </p:txBody>
      </p:sp>
      <p:sp>
        <p:nvSpPr>
          <p:cNvPr id="23" name="Chevron 22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7030A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30" tIns="45715" rIns="9143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Learning Goals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9005" y="1314718"/>
            <a:ext cx="2962996" cy="50800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030A0"/>
                </a:solidFill>
              </a:defRPr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304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117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4026190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339708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422698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120637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4085891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958845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730288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1137652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917340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1001220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76707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864770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Tuesday, 02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840073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920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779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0205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0582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15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1776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729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374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296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0878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1997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velop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5624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7285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48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933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473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9439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530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457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3828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9101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4918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1081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994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0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6806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289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99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33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138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8433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30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716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026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6904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07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008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8503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3293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1496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3285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4119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2946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39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363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1725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02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96764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2218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7920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61135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7618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281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639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405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9720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229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0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186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02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0917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482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290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535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8010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86103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811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01814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85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11430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700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3703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5111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439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19737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56612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62585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4297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30850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091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9806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24491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501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8337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95081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637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06757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97923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02808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8614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48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7631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6397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7844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81637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431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3370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6612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6770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48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8124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840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2780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047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7907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0268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15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5622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2178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857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0520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4032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446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7466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89458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2062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7389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7596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8443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35183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92089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508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8825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910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114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34168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1888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2910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3542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41424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82182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41873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86175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0114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609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63273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0879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393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41462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1161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41809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7852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48760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9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AD3C0EFD-09FD-4094-9F97-EE04EC51A8D8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0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4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2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2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4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6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9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5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0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4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6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9599" y="854755"/>
            <a:ext cx="32844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/>
              <a:t>Answer the questions below. Colour in any box that contains the answers in the grid below to reveal a pixel picture.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25" y="3520259"/>
            <a:ext cx="4871543" cy="32035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246" r="742"/>
          <a:stretch/>
        </p:blipFill>
        <p:spPr>
          <a:xfrm>
            <a:off x="4740166" y="116910"/>
            <a:ext cx="4267200" cy="35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729" y="272723"/>
            <a:ext cx="6760774" cy="792088"/>
          </a:xfrm>
        </p:spPr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78" y="1242684"/>
            <a:ext cx="814387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5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446" y="535482"/>
            <a:ext cx="6760774" cy="792088"/>
          </a:xfrm>
        </p:spPr>
        <p:txBody>
          <a:bodyPr/>
          <a:lstStyle/>
          <a:p>
            <a:r>
              <a:rPr lang="en-GB" sz="3600" dirty="0" smtClean="0"/>
              <a:t>What do these set of answers have in common? </a:t>
            </a:r>
            <a:endParaRPr lang="en-GB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58648"/>
          <a:stretch/>
        </p:blipFill>
        <p:spPr>
          <a:xfrm>
            <a:off x="362116" y="1946877"/>
            <a:ext cx="8143875" cy="172123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1337446" y="4597730"/>
            <a:ext cx="676077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These values are all rounded to “</a:t>
            </a:r>
            <a:r>
              <a:rPr lang="en-GB" sz="3600" b="1" kern="0" dirty="0" smtClean="0">
                <a:solidFill>
                  <a:srgbClr val="FF0000"/>
                </a:solidFill>
              </a:rPr>
              <a:t>one</a:t>
            </a:r>
            <a:r>
              <a:rPr lang="en-GB" sz="3600" kern="0" dirty="0" smtClean="0"/>
              <a:t> significant figure” </a:t>
            </a:r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31931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446" y="535482"/>
            <a:ext cx="6760774" cy="792088"/>
          </a:xfrm>
        </p:spPr>
        <p:txBody>
          <a:bodyPr/>
          <a:lstStyle/>
          <a:p>
            <a:r>
              <a:rPr lang="en-GB" sz="3600" dirty="0" smtClean="0"/>
              <a:t>What do these set of answers have in common? </a:t>
            </a:r>
            <a:endParaRPr lang="en-GB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337446" y="4597730"/>
            <a:ext cx="676077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These values are all rounded to “</a:t>
            </a:r>
            <a:r>
              <a:rPr kumimoji="0" lang="en-GB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two</a:t>
            </a:r>
            <a:r>
              <a:rPr kumimoji="0" lang="en-GB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significant figures” 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42109" b="31883"/>
          <a:stretch/>
        </p:blipFill>
        <p:spPr>
          <a:xfrm>
            <a:off x="351605" y="2207173"/>
            <a:ext cx="8143875" cy="108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0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</p:spPr>
            <p:txBody>
              <a:bodyPr/>
              <a:lstStyle/>
              <a:p>
                <a:r>
                  <a:rPr lang="en-GB" sz="3200" dirty="0" smtClean="0"/>
                  <a:t>On your whiteboards: </a:t>
                </a:r>
                <a:br>
                  <a:rPr lang="en-GB" sz="3200" dirty="0" smtClean="0"/>
                </a:br>
                <a:r>
                  <a:rPr lang="en-GB" sz="3200" dirty="0"/>
                  <a:t/>
                </a:r>
                <a:br>
                  <a:rPr lang="en-GB" sz="3200" dirty="0"/>
                </a:br>
                <a:r>
                  <a:rPr lang="en-GB" sz="32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503</m:t>
                    </m:r>
                  </m:oMath>
                </a14:m>
                <a:r>
                  <a:rPr lang="en-GB" sz="3200" dirty="0" smtClean="0"/>
                  <a:t> to one significant figure</a:t>
                </a:r>
                <a:endParaRPr lang="en-GB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  <a:blipFill>
                <a:blip r:embed="rId2"/>
                <a:stretch>
                  <a:fillRect l="-90" t="-58462" b="-7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908" y="2177448"/>
            <a:ext cx="6372225" cy="43529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72910" y="4353910"/>
            <a:ext cx="2049518" cy="12375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3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383" y="2036240"/>
            <a:ext cx="6515100" cy="44291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</p:spPr>
            <p:txBody>
              <a:bodyPr/>
              <a:lstStyle/>
              <a:p>
                <a:r>
                  <a:rPr lang="en-GB" sz="3200" dirty="0" smtClean="0"/>
                  <a:t>On your whiteboards: </a:t>
                </a:r>
                <a:br>
                  <a:rPr lang="en-GB" sz="3200" dirty="0" smtClean="0"/>
                </a:br>
                <a:r>
                  <a:rPr lang="en-GB" sz="3200" dirty="0"/>
                  <a:t/>
                </a:r>
                <a:br>
                  <a:rPr lang="en-GB" sz="3200" dirty="0"/>
                </a:br>
                <a:r>
                  <a:rPr lang="en-GB" sz="32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449</m:t>
                    </m:r>
                  </m:oMath>
                </a14:m>
                <a:r>
                  <a:rPr lang="en-GB" sz="3200" dirty="0" smtClean="0"/>
                  <a:t> to one significant figure</a:t>
                </a:r>
                <a:endParaRPr lang="en-GB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  <a:blipFill>
                <a:blip r:embed="rId3"/>
                <a:stretch>
                  <a:fillRect l="-90" t="-58462" b="-7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996060" y="4250802"/>
            <a:ext cx="2049518" cy="12375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95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383" y="2087362"/>
            <a:ext cx="6515100" cy="45815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</p:spPr>
            <p:txBody>
              <a:bodyPr/>
              <a:lstStyle/>
              <a:p>
                <a:r>
                  <a:rPr lang="en-GB" sz="3200" dirty="0" smtClean="0"/>
                  <a:t>On your whiteboards: </a:t>
                </a:r>
                <a:br>
                  <a:rPr lang="en-GB" sz="3200" dirty="0" smtClean="0"/>
                </a:br>
                <a:r>
                  <a:rPr lang="en-GB" sz="3200" dirty="0"/>
                  <a:t/>
                </a:r>
                <a:br>
                  <a:rPr lang="en-GB" sz="3200" dirty="0"/>
                </a:br>
                <a:r>
                  <a:rPr lang="en-GB" sz="32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5569</m:t>
                    </m:r>
                  </m:oMath>
                </a14:m>
                <a:r>
                  <a:rPr lang="en-GB" sz="3200" dirty="0" smtClean="0"/>
                  <a:t> to one significant figure</a:t>
                </a:r>
                <a:endParaRPr lang="en-GB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  <a:blipFill>
                <a:blip r:embed="rId3"/>
                <a:stretch>
                  <a:fillRect l="-1803" t="-58462" r="-1623" b="-7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320151" y="4391694"/>
            <a:ext cx="2049518" cy="12375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120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523" y="1965285"/>
            <a:ext cx="6305550" cy="45339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</p:spPr>
            <p:txBody>
              <a:bodyPr/>
              <a:lstStyle/>
              <a:p>
                <a:r>
                  <a:rPr lang="en-GB" sz="3200" dirty="0" smtClean="0"/>
                  <a:t>On your whiteboards: </a:t>
                </a:r>
                <a:br>
                  <a:rPr lang="en-GB" sz="3200" dirty="0" smtClean="0"/>
                </a:br>
                <a:r>
                  <a:rPr lang="en-GB" sz="3200" dirty="0"/>
                  <a:t/>
                </a:r>
                <a:br>
                  <a:rPr lang="en-GB" sz="3200" dirty="0"/>
                </a:br>
                <a:r>
                  <a:rPr lang="en-GB" sz="32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79</m:t>
                    </m:r>
                  </m:oMath>
                </a14:m>
                <a:r>
                  <a:rPr lang="en-GB" sz="3200" dirty="0" smtClean="0"/>
                  <a:t> to one significant figure</a:t>
                </a:r>
                <a:endParaRPr lang="en-GB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95709" y="693137"/>
                <a:ext cx="6760774" cy="792088"/>
              </a:xfrm>
              <a:blipFill>
                <a:blip r:embed="rId3"/>
                <a:stretch>
                  <a:fillRect t="-58462" b="-7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949761" y="4248699"/>
            <a:ext cx="2049518" cy="12375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916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089" y="3795151"/>
            <a:ext cx="6760774" cy="792088"/>
          </a:xfrm>
        </p:spPr>
        <p:txBody>
          <a:bodyPr/>
          <a:lstStyle/>
          <a:p>
            <a:pPr algn="l"/>
            <a:r>
              <a:rPr lang="en-GB" sz="3200" dirty="0" smtClean="0"/>
              <a:t>On your whiteboards: </a:t>
            </a:r>
            <a:br>
              <a:rPr lang="en-GB" sz="3200" dirty="0" smtClean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2800" dirty="0" smtClean="0"/>
              <a:t>Amina is rounding to one significant figure. </a:t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She says: </a:t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“39 is the largest number that will round to 40” </a:t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 smtClean="0"/>
              <a:t>Give an example to show that she is wrong</a:t>
            </a:r>
            <a:r>
              <a:rPr lang="en-GB" sz="2800" dirty="0" smtClean="0"/>
              <a:t>. </a:t>
            </a:r>
            <a:br>
              <a:rPr lang="en-GB" sz="2800" dirty="0" smtClean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8740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96" y="188640"/>
            <a:ext cx="8547904" cy="792088"/>
          </a:xfrm>
        </p:spPr>
        <p:txBody>
          <a:bodyPr/>
          <a:lstStyle/>
          <a:p>
            <a:r>
              <a:rPr lang="en-GB" sz="2800" b="1" dirty="0" smtClean="0"/>
              <a:t>Title – Rounding integers to significant figures. </a:t>
            </a:r>
            <a:endParaRPr lang="en-GB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8896" y="1423686"/>
            <a:ext cx="8426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1852 rounded to one significant figure is 2000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38896" y="2363165"/>
            <a:ext cx="8689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1852 rounded to two significant figures is 1900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38896" y="3390898"/>
            <a:ext cx="9005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1852 rounded to three significant figures is 1850</a:t>
            </a:r>
            <a:endParaRPr lang="en-GB" sz="3200" dirty="0"/>
          </a:p>
        </p:txBody>
      </p:sp>
      <p:sp>
        <p:nvSpPr>
          <p:cNvPr id="6" name="Rectangle 5"/>
          <p:cNvSpPr/>
          <p:nvPr/>
        </p:nvSpPr>
        <p:spPr>
          <a:xfrm>
            <a:off x="7511970" y="1423686"/>
            <a:ext cx="105329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7658583" y="2363165"/>
            <a:ext cx="105329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7930588" y="3390897"/>
            <a:ext cx="105329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34250" y="5266481"/>
            <a:ext cx="4757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Copy and complete the following sentences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00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46" y="925394"/>
            <a:ext cx="6760774" cy="792088"/>
          </a:xfrm>
        </p:spPr>
        <p:txBody>
          <a:bodyPr/>
          <a:lstStyle/>
          <a:p>
            <a:pPr algn="l"/>
            <a:r>
              <a:rPr lang="en-GB" b="1" dirty="0" smtClean="0"/>
              <a:t>Your Turn: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800" dirty="0" smtClean="0"/>
              <a:t>1. Put the number in the boxes so that arrows indicate a correct rounding 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46" y="2812648"/>
            <a:ext cx="6176064" cy="36657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939" y="2023664"/>
            <a:ext cx="2981324" cy="7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19919" y="231494"/>
                <a:ext cx="8681013" cy="7064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/>
                  <a:t>Your Turn: </a:t>
                </a:r>
              </a:p>
              <a:p>
                <a:endParaRPr lang="en-GB" sz="2400" dirty="0" smtClean="0"/>
              </a:p>
              <a:p>
                <a:r>
                  <a:rPr lang="en-GB" sz="2800" dirty="0" smtClean="0"/>
                  <a:t>2. Which 5 integers round to 800 when rounded to 1 significant figure and 850 when rounded to two significant figures? </a:t>
                </a:r>
              </a:p>
              <a:p>
                <a:endParaRPr lang="en-GB" sz="2800" dirty="0"/>
              </a:p>
              <a:p>
                <a:r>
                  <a:rPr lang="en-GB" sz="2800" dirty="0" smtClean="0"/>
                  <a:t>3. The difference between two integers is 2. When rounded to one significant figure the difference is 1000. What could the two numbers be? </a:t>
                </a:r>
              </a:p>
              <a:p>
                <a:endParaRPr lang="en-GB" sz="2800" dirty="0"/>
              </a:p>
              <a:p>
                <a:r>
                  <a:rPr lang="en-GB" sz="2800" dirty="0" smtClean="0"/>
                  <a:t>4. Estimate by rounding all value to 1 significant figure: </a:t>
                </a:r>
              </a:p>
              <a:p>
                <a:endParaRPr lang="en-GB" sz="28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×8.7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39+55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pPr marL="342900" indent="-342900">
                  <a:buAutoNum type="arabicPeriod"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19" y="231494"/>
                <a:ext cx="8681013" cy="7064498"/>
              </a:xfrm>
              <a:prstGeom prst="rect">
                <a:avLst/>
              </a:prstGeom>
              <a:blipFill>
                <a:blip r:embed="rId2"/>
                <a:stretch>
                  <a:fillRect l="-1756" t="-11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34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200" y="211789"/>
            <a:ext cx="6760774" cy="792088"/>
          </a:xfrm>
        </p:spPr>
        <p:txBody>
          <a:bodyPr/>
          <a:lstStyle/>
          <a:p>
            <a:r>
              <a:rPr lang="en-GB" b="1" dirty="0" smtClean="0"/>
              <a:t>Mark your work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15" y="1003877"/>
            <a:ext cx="4870465" cy="29021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915" y="4190036"/>
            <a:ext cx="6574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</a:t>
            </a:r>
            <a:r>
              <a:rPr lang="en-GB" sz="2400" dirty="0" smtClean="0"/>
              <a:t>845, 846, 847, 848, 849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6915" y="4840147"/>
            <a:ext cx="6574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</a:t>
            </a:r>
            <a:r>
              <a:rPr lang="en-GB" sz="2400" dirty="0" smtClean="0"/>
              <a:t>Check your answers with your neighbour!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6915" y="5492187"/>
            <a:ext cx="6574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</a:t>
            </a:r>
            <a:r>
              <a:rPr lang="en-GB" sz="2400" dirty="0" smtClean="0"/>
              <a:t>1.8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5659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NES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TNES</Template>
  <TotalTime>157</TotalTime>
  <Words>233</Words>
  <Application>Microsoft Office PowerPoint</Application>
  <PresentationFormat>On-screen Show (4:3)</PresentationFormat>
  <Paragraphs>38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13</vt:i4>
      </vt:variant>
    </vt:vector>
  </HeadingPairs>
  <TitlesOfParts>
    <vt:vector size="32" baseType="lpstr">
      <vt:lpstr>Arial</vt:lpstr>
      <vt:lpstr>Calibri</vt:lpstr>
      <vt:lpstr>Cambria Math</vt:lpstr>
      <vt:lpstr>Comic Sans MS</vt:lpstr>
      <vt:lpstr>Times New Roman</vt:lpstr>
      <vt:lpstr>TNES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Mark your work </vt:lpstr>
      <vt:lpstr>What do these set of answers have in common? </vt:lpstr>
      <vt:lpstr>What do these set of answers have in common? </vt:lpstr>
      <vt:lpstr>On your whiteboards:   Round 503 to one significant figure</vt:lpstr>
      <vt:lpstr>On your whiteboards:   Round 449 to one significant figure</vt:lpstr>
      <vt:lpstr>On your whiteboards:   Round 5569 to one significant figure</vt:lpstr>
      <vt:lpstr>On your whiteboards:   Round 79 to one significant figure</vt:lpstr>
      <vt:lpstr>On your whiteboards:   Amina is rounding to one significant figure.   She says:   “39 is the largest number that will round to 40”   Give an example to show that she is wrong.     </vt:lpstr>
      <vt:lpstr>Title – Rounding integers to significant figures. </vt:lpstr>
      <vt:lpstr>Your Turn:    1. Put the number in the boxes so that arrows indicate a correct rounding </vt:lpstr>
      <vt:lpstr>PowerPoint Presentation</vt:lpstr>
      <vt:lpstr>Mark your work</vt:lpstr>
    </vt:vector>
  </TitlesOfParts>
  <Company>The Minster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J Ireland</dc:creator>
  <cp:lastModifiedBy>Elder, L</cp:lastModifiedBy>
  <cp:revision>21</cp:revision>
  <dcterms:created xsi:type="dcterms:W3CDTF">2017-04-10T19:08:49Z</dcterms:created>
  <dcterms:modified xsi:type="dcterms:W3CDTF">2019-04-02T10:51:04Z</dcterms:modified>
</cp:coreProperties>
</file>