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notesMasterIdLst>
    <p:notesMasterId r:id="rId28"/>
  </p:notesMasterIdLst>
  <p:sldIdLst>
    <p:sldId id="274" r:id="rId14"/>
    <p:sldId id="339" r:id="rId15"/>
    <p:sldId id="328" r:id="rId16"/>
    <p:sldId id="332" r:id="rId17"/>
    <p:sldId id="333" r:id="rId18"/>
    <p:sldId id="334" r:id="rId19"/>
    <p:sldId id="335" r:id="rId20"/>
    <p:sldId id="336" r:id="rId21"/>
    <p:sldId id="337" r:id="rId22"/>
    <p:sldId id="341" r:id="rId23"/>
    <p:sldId id="344" r:id="rId24"/>
    <p:sldId id="345" r:id="rId25"/>
    <p:sldId id="346" r:id="rId26"/>
    <p:sldId id="347" r:id="rId27"/>
  </p:sldIdLst>
  <p:sldSz cx="12479338" cy="93599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mic Sans MS" panose="030F0702030302020204" pitchFamily="66" charset="0"/>
      <p:regular r:id="rId33"/>
      <p:bold r:id="rId34"/>
      <p:italic r:id="rId35"/>
      <p:boldItalic r:id="rId36"/>
    </p:embeddedFont>
    <p:embeddedFont>
      <p:font typeface="Cambria Math" panose="02040503050406030204" pitchFamily="18" charset="0"/>
      <p:regular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48">
          <p15:clr>
            <a:srgbClr val="A4A3A4"/>
          </p15:clr>
        </p15:guide>
        <p15:guide id="2" pos="39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6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504"/>
      </p:cViewPr>
      <p:guideLst>
        <p:guide orient="horz" pos="2948"/>
        <p:guide pos="39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87AB4-D91E-498F-8032-1564C1F11F93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42CB5-2A1C-41E7-823B-5CB94F0E4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56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6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773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992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3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875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88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7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7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329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99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99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3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95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25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48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0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0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470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51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036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75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8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95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34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9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9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92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96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37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9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8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85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40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6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6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060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54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60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56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21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623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40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41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41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9095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171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061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81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685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860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5865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8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8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88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57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9349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82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24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883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575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42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42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229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4957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595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84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583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945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51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51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840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3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502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84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0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361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4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4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1576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4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4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9935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783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423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0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443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222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0941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38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38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10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9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097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99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5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322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6265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8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8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609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575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9359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6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7575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651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934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3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3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709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51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995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491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8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7452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793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9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9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865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932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335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9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404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016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584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6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6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049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54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249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96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21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759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606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41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41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736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9856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006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81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083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5585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5741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8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8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6033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38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6321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693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05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467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79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79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7795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2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2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5626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708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65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68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65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68" y="1958648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86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645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871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32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32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300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3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6984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494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0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991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4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4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0072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4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4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890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23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7000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0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4937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96545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7621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38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38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5909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6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110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8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3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3314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212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7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7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705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9041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76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3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7713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32162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4256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0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0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7920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9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4032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40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5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05559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894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8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8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2640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42730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2224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6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30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44028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4182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3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3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578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951" y="2907646"/>
            <a:ext cx="10607437" cy="20063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901" y="5303944"/>
            <a:ext cx="8735537" cy="2391974"/>
          </a:xfrm>
        </p:spPr>
        <p:txBody>
          <a:bodyPr/>
          <a:lstStyle>
            <a:lvl1pPr marL="0" indent="0" algn="ctr">
              <a:buNone/>
              <a:defRPr/>
            </a:lvl1pPr>
            <a:lvl2pPr marL="467990" indent="0" algn="ctr">
              <a:buNone/>
              <a:defRPr/>
            </a:lvl2pPr>
            <a:lvl3pPr marL="935980" indent="0" algn="ctr">
              <a:buNone/>
              <a:defRPr/>
            </a:lvl3pPr>
            <a:lvl4pPr marL="1403970" indent="0" algn="ctr">
              <a:buNone/>
              <a:defRPr/>
            </a:lvl4pPr>
            <a:lvl5pPr marL="1871960" indent="0" algn="ctr">
              <a:buNone/>
              <a:defRPr/>
            </a:lvl5pPr>
            <a:lvl6pPr marL="2339950" indent="0" algn="ctr">
              <a:buNone/>
              <a:defRPr/>
            </a:lvl6pPr>
            <a:lvl7pPr marL="2807940" indent="0" algn="ctr">
              <a:buNone/>
              <a:defRPr/>
            </a:lvl7pPr>
            <a:lvl8pPr marL="3275929" indent="0" algn="ctr">
              <a:buNone/>
              <a:defRPr/>
            </a:lvl8pPr>
            <a:lvl9pPr marL="374391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17632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686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82" y="6014613"/>
            <a:ext cx="10607437" cy="1858980"/>
          </a:xfrm>
        </p:spPr>
        <p:txBody>
          <a:bodyPr anchor="t"/>
          <a:lstStyle>
            <a:lvl1pPr algn="l">
              <a:defRPr sz="4094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782" y="3967126"/>
            <a:ext cx="10607437" cy="2047477"/>
          </a:xfrm>
        </p:spPr>
        <p:txBody>
          <a:bodyPr anchor="b"/>
          <a:lstStyle>
            <a:lvl1pPr marL="0" indent="0">
              <a:buNone/>
              <a:defRPr sz="2047"/>
            </a:lvl1pPr>
            <a:lvl2pPr marL="467990" indent="0">
              <a:buNone/>
              <a:defRPr sz="1842"/>
            </a:lvl2pPr>
            <a:lvl3pPr marL="935980" indent="0">
              <a:buNone/>
              <a:defRPr sz="1638"/>
            </a:lvl3pPr>
            <a:lvl4pPr marL="1403970" indent="0">
              <a:buNone/>
              <a:defRPr sz="1433"/>
            </a:lvl4pPr>
            <a:lvl5pPr marL="1871960" indent="0">
              <a:buNone/>
              <a:defRPr sz="1433"/>
            </a:lvl5pPr>
            <a:lvl6pPr marL="2339950" indent="0">
              <a:buNone/>
              <a:defRPr sz="1433"/>
            </a:lvl6pPr>
            <a:lvl7pPr marL="2807940" indent="0">
              <a:buNone/>
              <a:defRPr sz="1433"/>
            </a:lvl7pPr>
            <a:lvl8pPr marL="3275929" indent="0">
              <a:buNone/>
              <a:defRPr sz="1433"/>
            </a:lvl8pPr>
            <a:lvl9pPr marL="3743919" indent="0">
              <a:buNone/>
              <a:defRPr sz="14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3420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967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63" y="2183986"/>
            <a:ext cx="5511708" cy="6177101"/>
          </a:xfrm>
        </p:spPr>
        <p:txBody>
          <a:bodyPr/>
          <a:lstStyle>
            <a:lvl1pPr>
              <a:defRPr sz="2866"/>
            </a:lvl1pPr>
            <a:lvl2pPr>
              <a:defRPr sz="2457"/>
            </a:lvl2pPr>
            <a:lvl3pPr>
              <a:defRPr sz="2047"/>
            </a:lvl3pPr>
            <a:lvl4pPr>
              <a:defRPr sz="1842"/>
            </a:lvl4pPr>
            <a:lvl5pPr>
              <a:defRPr sz="1842"/>
            </a:lvl5pPr>
            <a:lvl6pPr>
              <a:defRPr sz="1842"/>
            </a:lvl6pPr>
            <a:lvl7pPr>
              <a:defRPr sz="1842"/>
            </a:lvl7pPr>
            <a:lvl8pPr>
              <a:defRPr sz="1842"/>
            </a:lvl8pPr>
            <a:lvl9pPr>
              <a:defRPr sz="184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89277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967" y="2095145"/>
            <a:ext cx="5513875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967" y="2968302"/>
            <a:ext cx="5513875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337" y="2095145"/>
            <a:ext cx="5516040" cy="87315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337" y="2968302"/>
            <a:ext cx="5516040" cy="5392776"/>
          </a:xfrm>
        </p:spPr>
        <p:txBody>
          <a:bodyPr/>
          <a:lstStyle>
            <a:lvl1pPr>
              <a:defRPr sz="2457"/>
            </a:lvl1pPr>
            <a:lvl2pPr>
              <a:defRPr sz="2047"/>
            </a:lvl2pPr>
            <a:lvl3pPr>
              <a:defRPr sz="1842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0102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9036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6506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970" y="372663"/>
            <a:ext cx="4105616" cy="1585983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075" y="372673"/>
            <a:ext cx="6976297" cy="7988415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970" y="1958651"/>
            <a:ext cx="4105616" cy="6402432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7555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6037" y="6551930"/>
            <a:ext cx="7487603" cy="773492"/>
          </a:xfrm>
        </p:spPr>
        <p:txBody>
          <a:bodyPr anchor="b"/>
          <a:lstStyle>
            <a:lvl1pPr algn="l">
              <a:defRPr sz="2047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6037" y="836324"/>
            <a:ext cx="7487603" cy="5615940"/>
          </a:xfrm>
        </p:spPr>
        <p:txBody>
          <a:bodyPr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6037" y="7325422"/>
            <a:ext cx="7487603" cy="1098488"/>
          </a:xfrm>
        </p:spPr>
        <p:txBody>
          <a:bodyPr/>
          <a:lstStyle>
            <a:lvl1pPr marL="0" indent="0">
              <a:buNone/>
              <a:defRPr sz="1433"/>
            </a:lvl1pPr>
            <a:lvl2pPr marL="467990" indent="0">
              <a:buNone/>
              <a:defRPr sz="1228"/>
            </a:lvl2pPr>
            <a:lvl3pPr marL="935980" indent="0">
              <a:buNone/>
              <a:defRPr sz="1024"/>
            </a:lvl3pPr>
            <a:lvl4pPr marL="1403970" indent="0">
              <a:buNone/>
              <a:defRPr sz="921"/>
            </a:lvl4pPr>
            <a:lvl5pPr marL="1871960" indent="0">
              <a:buNone/>
              <a:defRPr sz="921"/>
            </a:lvl5pPr>
            <a:lvl6pPr marL="2339950" indent="0">
              <a:buNone/>
              <a:defRPr sz="921"/>
            </a:lvl6pPr>
            <a:lvl7pPr marL="2807940" indent="0">
              <a:buNone/>
              <a:defRPr sz="921"/>
            </a:lvl7pPr>
            <a:lvl8pPr marL="3275929" indent="0">
              <a:buNone/>
              <a:defRPr sz="921"/>
            </a:lvl8pPr>
            <a:lvl9pPr marL="3743919" indent="0">
              <a:buNone/>
              <a:defRPr sz="92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1283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7141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7520" y="374840"/>
            <a:ext cx="2807851" cy="798624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967" y="374840"/>
            <a:ext cx="8215564" cy="798624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14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25B3E1E1-FF28-4155-A6E1-DEED87EF4455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9CD0CB74-7DA0-4A11-8DD5-C3A7FF6A759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5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1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7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7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8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3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9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4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4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4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0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5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7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3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8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5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79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1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1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2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3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2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4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4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16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5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8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967" y="374830"/>
            <a:ext cx="11231404" cy="155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967" y="2183986"/>
            <a:ext cx="11231404" cy="617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3967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3774" y="8523576"/>
            <a:ext cx="3951790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33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3525" y="8523576"/>
            <a:ext cx="2911846" cy="64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33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12479338" cy="93599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42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11153345" y="7916596"/>
            <a:ext cx="1110294" cy="12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3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5pPr>
      <a:lvl6pPr marL="46799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6pPr>
      <a:lvl7pPr marL="93598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7pPr>
      <a:lvl8pPr marL="140397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8pPr>
      <a:lvl9pPr marL="1871960" algn="ctr" rtl="0" eaLnBrk="1" fontAlgn="base" hangingPunct="1">
        <a:spcBef>
          <a:spcPct val="0"/>
        </a:spcBef>
        <a:spcAft>
          <a:spcPct val="0"/>
        </a:spcAft>
        <a:defRPr sz="4504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0992" indent="-350992" algn="l" rtl="0" eaLnBrk="1" fontAlgn="base" hangingPunct="1">
        <a:spcBef>
          <a:spcPct val="20000"/>
        </a:spcBef>
        <a:spcAft>
          <a:spcPct val="0"/>
        </a:spcAft>
        <a:buChar char="•"/>
        <a:defRPr sz="3276">
          <a:solidFill>
            <a:schemeClr val="tx1"/>
          </a:solidFill>
          <a:latin typeface="+mn-lt"/>
          <a:ea typeface="+mn-ea"/>
          <a:cs typeface="+mn-cs"/>
        </a:defRPr>
      </a:lvl1pPr>
      <a:lvl2pPr marL="760484" indent="-292494" algn="l" rtl="0" eaLnBrk="1" fontAlgn="base" hangingPunct="1">
        <a:spcBef>
          <a:spcPct val="20000"/>
        </a:spcBef>
        <a:spcAft>
          <a:spcPct val="0"/>
        </a:spcAft>
        <a:buChar char="–"/>
        <a:defRPr sz="2866">
          <a:solidFill>
            <a:schemeClr val="tx1"/>
          </a:solidFill>
          <a:latin typeface="+mn-lt"/>
          <a:cs typeface="+mn-cs"/>
        </a:defRPr>
      </a:lvl2pPr>
      <a:lvl3pPr marL="1169975" indent="-233995" algn="l" rtl="0" eaLnBrk="1" fontAlgn="base" hangingPunct="1">
        <a:spcBef>
          <a:spcPct val="20000"/>
        </a:spcBef>
        <a:spcAft>
          <a:spcPct val="0"/>
        </a:spcAft>
        <a:buChar char="•"/>
        <a:defRPr sz="2457">
          <a:solidFill>
            <a:schemeClr val="tx1"/>
          </a:solidFill>
          <a:latin typeface="+mn-lt"/>
          <a:cs typeface="+mn-cs"/>
        </a:defRPr>
      </a:lvl3pPr>
      <a:lvl4pPr marL="1637965" indent="-233995" algn="l" rtl="0" eaLnBrk="1" fontAlgn="base" hangingPunct="1">
        <a:spcBef>
          <a:spcPct val="20000"/>
        </a:spcBef>
        <a:spcAft>
          <a:spcPct val="0"/>
        </a:spcAft>
        <a:buChar char="–"/>
        <a:defRPr sz="2047">
          <a:solidFill>
            <a:schemeClr val="tx1"/>
          </a:solidFill>
          <a:latin typeface="+mn-lt"/>
          <a:cs typeface="+mn-cs"/>
        </a:defRPr>
      </a:lvl4pPr>
      <a:lvl5pPr marL="210595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5pPr>
      <a:lvl6pPr marL="2573945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6pPr>
      <a:lvl7pPr marL="304193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7pPr>
      <a:lvl8pPr marL="350992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8pPr>
      <a:lvl9pPr marL="3977914" indent="-233995" algn="l" rtl="0" eaLnBrk="1" fontAlgn="base" hangingPunct="1">
        <a:spcBef>
          <a:spcPct val="20000"/>
        </a:spcBef>
        <a:spcAft>
          <a:spcPct val="0"/>
        </a:spcAft>
        <a:buChar char="»"/>
        <a:defRPr sz="204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What do we mean by decimal places?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732" y="2397341"/>
            <a:ext cx="11049873" cy="86402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position of a digit to the right of a decimal point.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97200" y="4043680"/>
            <a:ext cx="5781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31.654</a:t>
            </a:r>
            <a:endParaRPr lang="en-GB" sz="6600" dirty="0"/>
          </a:p>
        </p:txBody>
      </p:sp>
      <p:sp>
        <p:nvSpPr>
          <p:cNvPr id="5" name="Oval 4"/>
          <p:cNvSpPr/>
          <p:nvPr/>
        </p:nvSpPr>
        <p:spPr>
          <a:xfrm>
            <a:off x="5730240" y="4175760"/>
            <a:ext cx="509428" cy="8432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>
            <a:endCxn id="4" idx="2"/>
          </p:cNvCxnSpPr>
          <p:nvPr/>
        </p:nvCxnSpPr>
        <p:spPr>
          <a:xfrm flipV="1">
            <a:off x="4866640" y="5151676"/>
            <a:ext cx="1021080" cy="14015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51200" y="6460867"/>
            <a:ext cx="2479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1</a:t>
            </a:r>
            <a:r>
              <a:rPr lang="en-GB" sz="3600" baseline="30000" dirty="0" smtClean="0"/>
              <a:t>st</a:t>
            </a:r>
            <a:r>
              <a:rPr lang="en-GB" sz="3600" dirty="0" smtClean="0"/>
              <a:t> decimal  place</a:t>
            </a:r>
            <a:endParaRPr lang="en-GB" sz="3600" dirty="0"/>
          </a:p>
        </p:txBody>
      </p:sp>
      <p:sp>
        <p:nvSpPr>
          <p:cNvPr id="9" name="Oval 8"/>
          <p:cNvSpPr/>
          <p:nvPr/>
        </p:nvSpPr>
        <p:spPr>
          <a:xfrm>
            <a:off x="6653048" y="4175760"/>
            <a:ext cx="603381" cy="8432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7193559" y="4981919"/>
            <a:ext cx="952500" cy="14015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67040" y="6308467"/>
            <a:ext cx="2479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3rd decimal  place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6993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8" grpId="0"/>
      <p:bldP spid="9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7200" dirty="0" smtClean="0">
                <a:latin typeface="Calibri" panose="020F0502020204030204" pitchFamily="34" charset="0"/>
              </a:rPr>
              <a:t>Mini whiteboards ready</a:t>
            </a:r>
            <a:r>
              <a:rPr lang="en-GB" dirty="0" smtClean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9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2.68</m:t>
                    </m:r>
                  </m:oMath>
                </a14:m>
                <a:r>
                  <a:rPr lang="en-GB" sz="6000" dirty="0" smtClean="0"/>
                  <a:t> to 1 decimal place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16094" y="1809229"/>
            <a:ext cx="2525631" cy="66471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16093" y="2711669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16093" y="7165743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55392" y="4108704"/>
                <a:ext cx="408579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2.68 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→2.7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392" y="4108704"/>
                <a:ext cx="4085798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841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638" y="1753412"/>
            <a:ext cx="2092424" cy="6899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2.6</m:t>
                    </m:r>
                    <m:r>
                      <a:rPr lang="en-GB" sz="6000" b="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en-GB" sz="6000" dirty="0" smtClean="0"/>
                  <a:t> to 1 decimal place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7698100" y="2725017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98100" y="7330966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755392" y="4108704"/>
                <a:ext cx="408579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2.63 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→2.6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392" y="4108704"/>
                <a:ext cx="4085798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7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7" grpId="1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2.6</m:t>
                    </m:r>
                    <m:r>
                      <a:rPr lang="en-GB" sz="6000" b="0" i="1" dirty="0" smtClean="0">
                        <a:latin typeface="Cambria Math"/>
                      </a:rPr>
                      <m:t>5</m:t>
                    </m:r>
                  </m:oMath>
                </a14:m>
                <a:r>
                  <a:rPr lang="en-GB" sz="6000" dirty="0" smtClean="0"/>
                  <a:t> to 1 decimal place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40" y="2087816"/>
            <a:ext cx="2523744" cy="67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72512" y="4250775"/>
                <a:ext cx="408579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2.65 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→2.7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12" y="4250775"/>
                <a:ext cx="4085798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41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b="0" i="1" dirty="0" smtClean="0">
                        <a:latin typeface="Cambria Math"/>
                      </a:rPr>
                      <m:t>1</m:t>
                    </m:r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6000" b="0" i="1" dirty="0" smtClean="0">
                        <a:latin typeface="Cambria Math"/>
                      </a:rPr>
                      <m:t>274</m:t>
                    </m:r>
                  </m:oMath>
                </a14:m>
                <a:r>
                  <a:rPr lang="en-GB" sz="6000" dirty="0" smtClean="0"/>
                  <a:t> to 1 decimal place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574" r="-1574"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72512" y="4250775"/>
                <a:ext cx="451219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1.274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GB" sz="6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12" y="4250775"/>
                <a:ext cx="4512197" cy="101566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130" y="2081887"/>
            <a:ext cx="2189035" cy="636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118307" y="2981049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30498" y="7242153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08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1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655" y="1711950"/>
            <a:ext cx="2719961" cy="74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b="0" i="1" dirty="0" smtClean="0">
                        <a:latin typeface="Cambria Math"/>
                      </a:rPr>
                      <m:t>1</m:t>
                    </m:r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6000" b="0" i="1" dirty="0" smtClean="0">
                        <a:latin typeface="Cambria Math"/>
                      </a:rPr>
                      <m:t>239</m:t>
                    </m:r>
                  </m:oMath>
                </a14:m>
                <a:r>
                  <a:rPr lang="en-GB" sz="6000" dirty="0" smtClean="0"/>
                  <a:t> to 2 decimal places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3256" r="-3256"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72512" y="4250775"/>
                <a:ext cx="4938596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1.2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39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→1.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24</m:t>
                      </m:r>
                    </m:oMath>
                  </m:oMathPara>
                </a14:m>
                <a:endParaRPr lang="en-GB" sz="6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12" y="4250775"/>
                <a:ext cx="4938596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7893122" y="2626325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93121" y="7778601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2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435" y="1652680"/>
            <a:ext cx="2434399" cy="722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b="0" i="1" dirty="0" smtClean="0">
                        <a:latin typeface="Cambria Math"/>
                      </a:rPr>
                      <m:t>1</m:t>
                    </m:r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6000" b="0" i="1" dirty="0" smtClean="0">
                        <a:latin typeface="Cambria Math"/>
                      </a:rPr>
                      <m:t>234</m:t>
                    </m:r>
                  </m:oMath>
                </a14:m>
                <a:r>
                  <a:rPr lang="en-GB" sz="6000" dirty="0" smtClean="0"/>
                  <a:t> to 2 decimal places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3256" r="-3256"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72512" y="4250775"/>
                <a:ext cx="4938596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1.239 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→1.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23</m:t>
                      </m:r>
                    </m:oMath>
                  </m:oMathPara>
                </a14:m>
                <a:endParaRPr lang="en-GB" sz="6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12" y="4250775"/>
                <a:ext cx="4938596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7893122" y="2626325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93122" y="7473801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822" y="1802280"/>
            <a:ext cx="2341626" cy="692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6000" dirty="0" smtClean="0"/>
                  <a:t>Round </a:t>
                </a:r>
                <a14:m>
                  <m:oMath xmlns:m="http://schemas.openxmlformats.org/officeDocument/2006/math">
                    <m:r>
                      <a:rPr lang="en-GB" sz="6000" b="0" i="1" dirty="0" smtClean="0">
                        <a:latin typeface="Cambria Math"/>
                      </a:rPr>
                      <m:t>0</m:t>
                    </m:r>
                    <m:r>
                      <a:rPr lang="en-GB" sz="600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6000" b="0" i="1" dirty="0" smtClean="0">
                        <a:latin typeface="Cambria Math"/>
                      </a:rPr>
                      <m:t>798</m:t>
                    </m:r>
                  </m:oMath>
                </a14:m>
                <a:r>
                  <a:rPr lang="en-GB" sz="6000" dirty="0" smtClean="0"/>
                  <a:t> to 2 decimal places</a:t>
                </a:r>
                <a:endParaRPr lang="en-GB" sz="6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3256" r="-3256" b="-8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816608" y="4482423"/>
                <a:ext cx="4938596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0.798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60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GB" sz="60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0.80</m:t>
                      </m:r>
                    </m:oMath>
                  </m:oMathPara>
                </a14:m>
                <a:endParaRPr lang="en-GB" sz="6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6608" y="4482423"/>
                <a:ext cx="4938596" cy="10156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7893122" y="2626325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93122" y="7473801"/>
            <a:ext cx="1390513" cy="709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</a:rPr>
              <a:t>?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13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Title – Rounding to decimal places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3600" dirty="0" smtClean="0"/>
              <a:t>1.5193 rounded to the nearest integer is     2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 smtClean="0"/>
              <a:t>1.5193 </a:t>
            </a:r>
            <a:r>
              <a:rPr lang="en-GB" sz="3600" dirty="0"/>
              <a:t>rounded to </a:t>
            </a:r>
            <a:r>
              <a:rPr lang="en-GB" sz="3600" dirty="0" smtClean="0"/>
              <a:t>one decimal place is     1.5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1.5193 rounded to </a:t>
            </a:r>
            <a:r>
              <a:rPr lang="en-GB" sz="3600" dirty="0" smtClean="0"/>
              <a:t>two </a:t>
            </a:r>
            <a:r>
              <a:rPr lang="en-GB" sz="3600" dirty="0"/>
              <a:t>decimal </a:t>
            </a:r>
            <a:r>
              <a:rPr lang="en-GB" sz="3600" dirty="0" smtClean="0"/>
              <a:t>places </a:t>
            </a:r>
            <a:r>
              <a:rPr lang="en-GB" sz="3600" dirty="0"/>
              <a:t>is </a:t>
            </a:r>
            <a:r>
              <a:rPr lang="en-GB" sz="3600" dirty="0" smtClean="0"/>
              <a:t>   1.52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 smtClean="0"/>
              <a:t>1.5193 </a:t>
            </a:r>
            <a:r>
              <a:rPr lang="en-GB" sz="3600" dirty="0"/>
              <a:t>rounded to </a:t>
            </a:r>
            <a:r>
              <a:rPr lang="en-GB" sz="3600" dirty="0" smtClean="0"/>
              <a:t>three </a:t>
            </a:r>
            <a:r>
              <a:rPr lang="en-GB" sz="3600" dirty="0"/>
              <a:t>decimal </a:t>
            </a:r>
            <a:r>
              <a:rPr lang="en-GB" sz="3600" dirty="0" smtClean="0"/>
              <a:t>places is  1.519 </a:t>
            </a:r>
            <a:endParaRPr lang="en-GB" sz="3600" dirty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Copy and complete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261144" y="6506886"/>
            <a:ext cx="1358900" cy="927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9107213" y="2647536"/>
            <a:ext cx="1358900" cy="927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9107213" y="3841356"/>
            <a:ext cx="1358900" cy="927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07213" y="5174121"/>
            <a:ext cx="1358900" cy="927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85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3441" y="75212"/>
            <a:ext cx="2411872" cy="47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23987">
              <a:defRPr/>
            </a:pPr>
            <a:r>
              <a:rPr lang="en-GB" sz="2457" dirty="0">
                <a:solidFill>
                  <a:prstClr val="black"/>
                </a:solidFill>
                <a:latin typeface="Calibri" panose="020F0502020204030204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44185" y="78399"/>
            <a:ext cx="2411872" cy="47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23987">
              <a:defRPr/>
            </a:pPr>
            <a:r>
              <a:rPr lang="en-GB" sz="2457" dirty="0">
                <a:solidFill>
                  <a:prstClr val="black"/>
                </a:solidFill>
                <a:latin typeface="Calibri" panose="020F0502020204030204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6002227" y="199"/>
            <a:ext cx="0" cy="935950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660647"/>
            <a:ext cx="1247933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0" y="660647"/>
                <a:ext cx="6239669" cy="86406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367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𝟖</m:t>
                      </m:r>
                      <m:r>
                        <a:rPr lang="en-GB" sz="4367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sz="4367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𝟕𝟑𝟑𝟕</m:t>
                      </m:r>
                    </m:oMath>
                  </m:oMathPara>
                </a14:m>
                <a:endParaRPr lang="en-GB" sz="4367" b="1" dirty="0">
                  <a:solidFill>
                    <a:prstClr val="black"/>
                  </a:solidFill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Round to: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1 decimal place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endParaRPr lang="en-GB" sz="3276" dirty="0">
                  <a:solidFill>
                    <a:prstClr val="black"/>
                  </a:solidFill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2 decimal places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endParaRPr lang="en-GB" sz="3276" dirty="0">
                  <a:solidFill>
                    <a:prstClr val="black"/>
                  </a:solidFill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3 decimal places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endParaRPr lang="en-GB" sz="4367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60647"/>
                <a:ext cx="6239669" cy="8640699"/>
              </a:xfrm>
              <a:prstGeom prst="rect">
                <a:avLst/>
              </a:prstGeom>
              <a:blipFill>
                <a:blip r:embed="rId2"/>
                <a:stretch>
                  <a:fillRect l="-3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3BCB919-CF8E-41C1-A083-EDAC246543BF}"/>
                  </a:ext>
                </a:extLst>
              </p:cNvPr>
              <p:cNvSpPr/>
              <p:nvPr/>
            </p:nvSpPr>
            <p:spPr>
              <a:xfrm>
                <a:off x="6358389" y="718808"/>
                <a:ext cx="6239669" cy="86406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367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𝟖</m:t>
                      </m:r>
                      <m:r>
                        <a:rPr lang="en-GB" sz="4367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sz="4367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𝟑𝟕𝟕𝟑</m:t>
                      </m:r>
                    </m:oMath>
                  </m:oMathPara>
                </a14:m>
                <a:endParaRPr lang="en-GB" sz="4367" dirty="0">
                  <a:solidFill>
                    <a:prstClr val="black"/>
                  </a:solidFill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Round to: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1 decimal place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endParaRPr lang="en-GB" sz="3276" dirty="0">
                  <a:solidFill>
                    <a:prstClr val="black"/>
                  </a:solidFill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2 decimal places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endParaRPr lang="en-GB" sz="3276" dirty="0">
                  <a:solidFill>
                    <a:prstClr val="black"/>
                  </a:solidFill>
                  <a:latin typeface="Calibri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r>
                  <a:rPr lang="en-GB" sz="4367" dirty="0">
                    <a:solidFill>
                      <a:prstClr val="black"/>
                    </a:solidFill>
                    <a:latin typeface="Calibri"/>
                    <a:ea typeface="Calibri" panose="020F0502020204030204" pitchFamily="34" charset="0"/>
                    <a:cs typeface="Times New Roman" panose="02020603050405020304" pitchFamily="18" charset="0"/>
                  </a:rPr>
                  <a:t>3 decimal places</a:t>
                </a:r>
              </a:p>
              <a:p>
                <a:pPr defTabSz="623987">
                  <a:lnSpc>
                    <a:spcPct val="150000"/>
                  </a:lnSpc>
                  <a:spcAft>
                    <a:spcPts val="1092"/>
                  </a:spcAft>
                </a:pPr>
                <a:endParaRPr lang="en-GB" sz="4367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3BCB919-CF8E-41C1-A083-EDAC24654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8389" y="718808"/>
                <a:ext cx="6239669" cy="8640699"/>
              </a:xfrm>
              <a:prstGeom prst="rect">
                <a:avLst/>
              </a:prstGeom>
              <a:blipFill>
                <a:blip r:embed="rId3"/>
                <a:stretch>
                  <a:fillRect l="-3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017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5F146A9-8100-4AD4-BD97-0E97D1672E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531292"/>
              </p:ext>
            </p:extLst>
          </p:nvPr>
        </p:nvGraphicFramePr>
        <p:xfrm>
          <a:off x="379079" y="160371"/>
          <a:ext cx="11822748" cy="906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687">
                  <a:extLst>
                    <a:ext uri="{9D8B030D-6E8A-4147-A177-3AD203B41FA5}">
                      <a16:colId xmlns:a16="http://schemas.microsoft.com/office/drawing/2014/main" val="387862232"/>
                    </a:ext>
                  </a:extLst>
                </a:gridCol>
                <a:gridCol w="2955687">
                  <a:extLst>
                    <a:ext uri="{9D8B030D-6E8A-4147-A177-3AD203B41FA5}">
                      <a16:colId xmlns:a16="http://schemas.microsoft.com/office/drawing/2014/main" val="4167549521"/>
                    </a:ext>
                  </a:extLst>
                </a:gridCol>
                <a:gridCol w="2955687">
                  <a:extLst>
                    <a:ext uri="{9D8B030D-6E8A-4147-A177-3AD203B41FA5}">
                      <a16:colId xmlns:a16="http://schemas.microsoft.com/office/drawing/2014/main" val="1940891771"/>
                    </a:ext>
                  </a:extLst>
                </a:gridCol>
                <a:gridCol w="2955687">
                  <a:extLst>
                    <a:ext uri="{9D8B030D-6E8A-4147-A177-3AD203B41FA5}">
                      <a16:colId xmlns:a16="http://schemas.microsoft.com/office/drawing/2014/main" val="1819562527"/>
                    </a:ext>
                  </a:extLst>
                </a:gridCol>
              </a:tblGrid>
              <a:tr h="1146886"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Number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1 decimal place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2 decimal places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3 decimal places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4248141679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1.  </a:t>
                      </a:r>
                      <a:r>
                        <a:rPr lang="en-GB" sz="3300" dirty="0"/>
                        <a:t>0.1234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62925840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2.  </a:t>
                      </a:r>
                      <a:r>
                        <a:rPr lang="en-GB" sz="3300" dirty="0"/>
                        <a:t>0.2345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993396156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3.  </a:t>
                      </a:r>
                      <a:r>
                        <a:rPr lang="en-GB" sz="3300" dirty="0"/>
                        <a:t>0.3456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2096552042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4.  </a:t>
                      </a:r>
                      <a:r>
                        <a:rPr lang="en-GB" sz="3300" dirty="0"/>
                        <a:t>0.4567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095061589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5.  </a:t>
                      </a:r>
                      <a:r>
                        <a:rPr lang="en-GB" sz="3300" dirty="0"/>
                        <a:t>0.04567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2145669377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6.  </a:t>
                      </a:r>
                      <a:r>
                        <a:rPr lang="en-GB" sz="3300" dirty="0"/>
                        <a:t>0.40567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634412002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7.  </a:t>
                      </a:r>
                      <a:r>
                        <a:rPr lang="en-GB" sz="3300" dirty="0"/>
                        <a:t>0.45067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2124415679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8.  </a:t>
                      </a:r>
                      <a:r>
                        <a:rPr lang="en-GB" sz="3300" dirty="0"/>
                        <a:t>9.45067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615424097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9.  </a:t>
                      </a:r>
                      <a:r>
                        <a:rPr lang="en-GB" sz="3300" dirty="0"/>
                        <a:t>9.45967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972990640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10.  </a:t>
                      </a:r>
                      <a:r>
                        <a:rPr lang="en-GB" sz="3300" dirty="0"/>
                        <a:t>9.95967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692364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46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5F146A9-8100-4AD4-BD97-0E97D1672E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27748"/>
              </p:ext>
            </p:extLst>
          </p:nvPr>
        </p:nvGraphicFramePr>
        <p:xfrm>
          <a:off x="331782" y="144606"/>
          <a:ext cx="11822748" cy="906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687">
                  <a:extLst>
                    <a:ext uri="{9D8B030D-6E8A-4147-A177-3AD203B41FA5}">
                      <a16:colId xmlns:a16="http://schemas.microsoft.com/office/drawing/2014/main" val="387862232"/>
                    </a:ext>
                  </a:extLst>
                </a:gridCol>
                <a:gridCol w="2955687">
                  <a:extLst>
                    <a:ext uri="{9D8B030D-6E8A-4147-A177-3AD203B41FA5}">
                      <a16:colId xmlns:a16="http://schemas.microsoft.com/office/drawing/2014/main" val="4167549521"/>
                    </a:ext>
                  </a:extLst>
                </a:gridCol>
                <a:gridCol w="2955687">
                  <a:extLst>
                    <a:ext uri="{9D8B030D-6E8A-4147-A177-3AD203B41FA5}">
                      <a16:colId xmlns:a16="http://schemas.microsoft.com/office/drawing/2014/main" val="1940891771"/>
                    </a:ext>
                  </a:extLst>
                </a:gridCol>
                <a:gridCol w="2955687">
                  <a:extLst>
                    <a:ext uri="{9D8B030D-6E8A-4147-A177-3AD203B41FA5}">
                      <a16:colId xmlns:a16="http://schemas.microsoft.com/office/drawing/2014/main" val="1819562527"/>
                    </a:ext>
                  </a:extLst>
                </a:gridCol>
              </a:tblGrid>
              <a:tr h="1146886"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Number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1 decimal place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2 decimal places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400" dirty="0"/>
                        <a:t>3 decimal places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4248141679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1.  </a:t>
                      </a:r>
                      <a:r>
                        <a:rPr lang="en-GB" sz="3300" dirty="0"/>
                        <a:t>0.1234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0.1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0.12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0.123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62925840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2.  </a:t>
                      </a:r>
                      <a:r>
                        <a:rPr lang="en-GB" sz="3300" dirty="0"/>
                        <a:t>0.2345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0.23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0.235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993396156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3.  </a:t>
                      </a:r>
                      <a:r>
                        <a:rPr lang="en-GB" sz="3300" dirty="0"/>
                        <a:t>0.3456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0.35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0.346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2096552042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4.  </a:t>
                      </a:r>
                      <a:r>
                        <a:rPr lang="en-GB" sz="3300" dirty="0"/>
                        <a:t>0.4567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0.46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0.457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095061589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5.  </a:t>
                      </a:r>
                      <a:r>
                        <a:rPr lang="en-GB" sz="3300" dirty="0"/>
                        <a:t>0.04567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0.0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0.05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0.046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2145669377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6.  </a:t>
                      </a:r>
                      <a:r>
                        <a:rPr lang="en-GB" sz="3300" dirty="0"/>
                        <a:t>0.40567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0.41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0.406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634412002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7.  </a:t>
                      </a:r>
                      <a:r>
                        <a:rPr lang="en-GB" sz="3300" dirty="0"/>
                        <a:t>0.45067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0.451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2124415679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8.  </a:t>
                      </a:r>
                      <a:r>
                        <a:rPr lang="en-GB" sz="3300" dirty="0"/>
                        <a:t>9.45067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9.45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9.451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615424097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9.  </a:t>
                      </a:r>
                      <a:r>
                        <a:rPr lang="en-GB" sz="3300" dirty="0"/>
                        <a:t>9.45967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9.5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9.46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9.460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3972990640"/>
                  </a:ext>
                </a:extLst>
              </a:tr>
              <a:tr h="79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300" dirty="0">
                          <a:solidFill>
                            <a:srgbClr val="007FFF"/>
                          </a:solidFill>
                        </a:rPr>
                        <a:t>10.  </a:t>
                      </a:r>
                      <a:r>
                        <a:rPr lang="en-GB" sz="3300" dirty="0"/>
                        <a:t>9.95967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10.0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9.96</a:t>
                      </a:r>
                    </a:p>
                  </a:txBody>
                  <a:tcPr marL="124793" marR="124793" marT="62397" marB="623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300" dirty="0">
                          <a:solidFill>
                            <a:srgbClr val="FF0000"/>
                          </a:solidFill>
                        </a:rPr>
                        <a:t>9.960</a:t>
                      </a:r>
                    </a:p>
                  </a:txBody>
                  <a:tcPr marL="124793" marR="124793" marT="62397" marB="62397" anchor="ctr"/>
                </a:tc>
                <a:extLst>
                  <a:ext uri="{0D108BD9-81ED-4DB2-BD59-A6C34878D82A}">
                    <a16:rowId xmlns:a16="http://schemas.microsoft.com/office/drawing/2014/main" val="692364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1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 smtClean="0"/>
              <a:t>Challenge</a:t>
            </a:r>
            <a:endParaRPr lang="en-GB" sz="5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0888" y="2210430"/>
            <a:ext cx="7937561" cy="6097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81015" y="7796049"/>
            <a:ext cx="2727434" cy="1024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46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392</TotalTime>
  <Words>293</Words>
  <Application>Microsoft Office PowerPoint</Application>
  <PresentationFormat>Custom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14</vt:i4>
      </vt:variant>
    </vt:vector>
  </HeadingPairs>
  <TitlesOfParts>
    <vt:vector size="32" baseType="lpstr">
      <vt:lpstr>Arial</vt:lpstr>
      <vt:lpstr>Calibri</vt:lpstr>
      <vt:lpstr>Comic Sans MS</vt:lpstr>
      <vt:lpstr>Cambria Math</vt:lpstr>
      <vt:lpstr>Times New Roman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What do we mean by decimal places?</vt:lpstr>
      <vt:lpstr>Mini whiteboards ready!</vt:lpstr>
      <vt:lpstr>Round 2.68 to 1 decimal place</vt:lpstr>
      <vt:lpstr>Round 2.63 to 1 decimal place</vt:lpstr>
      <vt:lpstr>Round 2.65 to 1 decimal place</vt:lpstr>
      <vt:lpstr>Round 1.274 to 1 decimal place</vt:lpstr>
      <vt:lpstr>Round 1.239 to 2 decimal places</vt:lpstr>
      <vt:lpstr>Round 1.234 to 2 decimal places</vt:lpstr>
      <vt:lpstr>Round 0.798 to 2 decimal places</vt:lpstr>
      <vt:lpstr>Title – Rounding to decimal places</vt:lpstr>
      <vt:lpstr>PowerPoint Presentation</vt:lpstr>
      <vt:lpstr>PowerPoint Presentation</vt:lpstr>
      <vt:lpstr>PowerPoint Presentation</vt:lpstr>
      <vt:lpstr>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 White</dc:creator>
  <cp:lastModifiedBy>Elder, L</cp:lastModifiedBy>
  <cp:revision>35</cp:revision>
  <dcterms:created xsi:type="dcterms:W3CDTF">2017-01-05T08:34:00Z</dcterms:created>
  <dcterms:modified xsi:type="dcterms:W3CDTF">2019-04-02T11:10:30Z</dcterms:modified>
</cp:coreProperties>
</file>