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2"/>
  </p:notesMasterIdLst>
  <p:sldIdLst>
    <p:sldId id="256" r:id="rId14"/>
    <p:sldId id="257" r:id="rId15"/>
    <p:sldId id="259" r:id="rId16"/>
    <p:sldId id="260" r:id="rId17"/>
    <p:sldId id="261" r:id="rId18"/>
    <p:sldId id="262" r:id="rId19"/>
    <p:sldId id="263" r:id="rId20"/>
    <p:sldId id="26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A4A4E-7EB1-42AD-BBD8-13B45D124A10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5C496-B84F-4AEB-B9CA-5901C82B55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631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TeachitMaths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5C496-B84F-4AEB-B9CA-5901C82B553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86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C2B1744-96E3-4E35-9044-4B016C4061D7}" type="datetimeFigureOut">
              <a:rPr lang="en-GB" smtClean="0"/>
              <a:t>24/03/2019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E2CE2D8-7045-4A53-B7A0-7FE8EB9434F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Expand and simplify: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10501" y="1340768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−3)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01" y="1340768"/>
                <a:ext cx="1775101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1900" y="2272498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−4)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0" y="2272498"/>
                <a:ext cx="177510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10500" y="3212976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−5)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00" y="3212976"/>
                <a:ext cx="1775101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1900" y="4221088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0" y="4221088"/>
                <a:ext cx="1775101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195736" y="1340767"/>
                <a:ext cx="28120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+9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340767"/>
                <a:ext cx="2812052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195736" y="2263022"/>
                <a:ext cx="30396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−8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263022"/>
                <a:ext cx="3039678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95736" y="3194263"/>
                <a:ext cx="326730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−10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+25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194263"/>
                <a:ext cx="3267305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196449" y="4220848"/>
                <a:ext cx="300248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𝑏𝑥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449" y="4220848"/>
                <a:ext cx="3002489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56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82180" y="1916832"/>
                <a:ext cx="861442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On your whiteboards:</a:t>
                </a: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−6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𝑞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80" y="1916832"/>
                <a:ext cx="8614421" cy="1384995"/>
              </a:xfrm>
              <a:prstGeom prst="rect">
                <a:avLst/>
              </a:prstGeom>
              <a:blipFill rotWithShape="1">
                <a:blip r:embed="rId2"/>
                <a:stretch>
                  <a:fillRect t="-4386" b="-10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23728" y="3861048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−3)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861048"/>
                <a:ext cx="177510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970837" y="548680"/>
                <a:ext cx="28120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+9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837" y="548680"/>
                <a:ext cx="2812052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069505" y="4559784"/>
                <a:ext cx="23986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−3)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− 9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505" y="4559784"/>
                <a:ext cx="239867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414056" y="3861045"/>
                <a:ext cx="28120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+9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056" y="3861045"/>
                <a:ext cx="2812052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635896" y="3861047"/>
                <a:ext cx="8322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−9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3861047"/>
                <a:ext cx="832279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092280" y="3861046"/>
                <a:ext cx="8322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−9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3861046"/>
                <a:ext cx="832279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195736" y="548680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−3)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48680"/>
                <a:ext cx="1775101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468175" y="4559785"/>
                <a:ext cx="20958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chemeClr val="tx1"/>
                          </a:solidFill>
                          <a:latin typeface="Cambria Math"/>
                        </a:rPr>
                        <m:t>−6</m:t>
                      </m:r>
                      <m:r>
                        <a:rPr lang="en-GB" sz="3200" i="1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175" y="4559785"/>
                <a:ext cx="2095895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347864" y="5517232"/>
                <a:ext cx="295337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−3)</m:t>
                          </m:r>
                        </m:e>
                        <m:sup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− 9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517232"/>
                <a:ext cx="2953373" cy="70788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075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82180" y="1916832"/>
                <a:ext cx="861442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On your whiteboards:</a:t>
                </a:r>
              </a:p>
              <a:p>
                <a:pPr algn="ctr"/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8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𝑞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80" y="1916832"/>
                <a:ext cx="8614421" cy="1384995"/>
              </a:xfrm>
              <a:prstGeom prst="rect">
                <a:avLst/>
              </a:prstGeom>
              <a:blipFill rotWithShape="1">
                <a:blip r:embed="rId2"/>
                <a:stretch>
                  <a:fillRect t="-4386" b="-10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23728" y="3861048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−4)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861048"/>
                <a:ext cx="1775101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970837" y="548680"/>
                <a:ext cx="30396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837" y="548680"/>
                <a:ext cx="303967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069505" y="4559784"/>
                <a:ext cx="25365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−4)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505" y="4559784"/>
                <a:ext cx="2536528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468175" y="3861044"/>
                <a:ext cx="30396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>
                          <a:solidFill>
                            <a:srgbClr val="00B050"/>
                          </a:solidFill>
                          <a:latin typeface="Cambria Math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175" y="3861044"/>
                <a:ext cx="3039678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635896" y="3861047"/>
                <a:ext cx="10599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3861047"/>
                <a:ext cx="1059906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247695" y="3861046"/>
                <a:ext cx="10599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695" y="3861046"/>
                <a:ext cx="1059906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195736" y="548680"/>
                <a:ext cx="1775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−4)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48680"/>
                <a:ext cx="1775101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468175" y="4559785"/>
                <a:ext cx="20958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175" y="4559785"/>
                <a:ext cx="2095895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347864" y="5517232"/>
                <a:ext cx="312489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−4)</m:t>
                          </m:r>
                        </m:e>
                        <m:sup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517232"/>
                <a:ext cx="3124894" cy="70788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892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Title – Further Completing the Square </a:t>
            </a:r>
            <a:endParaRPr 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389877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u="sng" dirty="0" smtClean="0"/>
                  <a:t>Worked Example </a:t>
                </a:r>
              </a:p>
              <a:p>
                <a:pPr marL="0" indent="0">
                  <a:buNone/>
                </a:pPr>
                <a:r>
                  <a:rPr lang="en-GB" sz="2400" dirty="0">
                    <a:solidFill>
                      <a:srgbClr val="000000"/>
                    </a:solidFill>
                  </a:rPr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10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𝑞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sz="2400" b="0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−10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+25 </m:t>
                      </m:r>
                    </m:oMath>
                  </m:oMathPara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−25 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−10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3898776" cy="4525963"/>
              </a:xfrm>
              <a:blipFill rotWithShape="1">
                <a:blip r:embed="rId2"/>
                <a:stretch>
                  <a:fillRect l="-3125" t="-1348" r="-7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706105" y="1628800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sz="2800" u="sng" kern="0" dirty="0" smtClean="0"/>
                  <a:t>Your Turn </a:t>
                </a:r>
              </a:p>
              <a:p>
                <a:pPr marL="0" indent="0">
                  <a:buFontTx/>
                  <a:buNone/>
                </a:pPr>
                <a:r>
                  <a:rPr lang="en-GB" sz="2400" kern="0" dirty="0">
                    <a:solidFill>
                      <a:srgbClr val="000000"/>
                    </a:solidFill>
                  </a:rPr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 ker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400" b="0" i="1" kern="0" smtClean="0">
                        <a:solidFill>
                          <a:srgbClr val="000000"/>
                        </a:solidFill>
                        <a:latin typeface="Cambria Math"/>
                      </a:rPr>
                      <m:t>18</m:t>
                    </m:r>
                    <m:r>
                      <a:rPr lang="en-GB" sz="2400" i="1" ker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ker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kern="0" dirty="0">
                    <a:solidFill>
                      <a:srgbClr val="000000"/>
                    </a:solidFill>
                  </a:rPr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400" i="1" ker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 ker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2400" i="1" kern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 kern="0">
                        <a:solidFill>
                          <a:srgbClr val="000000"/>
                        </a:solidFill>
                        <a:latin typeface="Cambria Math"/>
                      </a:rPr>
                      <m:t>𝑞</m:t>
                    </m:r>
                  </m:oMath>
                </a14:m>
                <a:endParaRPr lang="en-GB" sz="2400" kern="0" dirty="0" smtClean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sz="2400" kern="0" dirty="0" smtClean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sz="2400" kern="0" dirty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−9</m:t>
                      </m:r>
                      <m:sSup>
                        <m:sSupPr>
                          <m:ctrlP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−1</m:t>
                      </m:r>
                      <m:r>
                        <a:rPr lang="en-GB" sz="2400" b="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+81 </m:t>
                      </m:r>
                    </m:oMath>
                  </m:oMathPara>
                </a14:m>
                <a:endParaRPr lang="en-GB" sz="2400" kern="0" dirty="0" smtClean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sz="2400" kern="0" dirty="0" smtClean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sz="2400" kern="0" dirty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−9</m:t>
                      </m:r>
                      <m:sSup>
                        <m:sSupPr>
                          <m:ctrlP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400" b="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81</m:t>
                      </m:r>
                      <m:r>
                        <a:rPr lang="en-GB" sz="240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i="1" ker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400" b="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  <m:r>
                        <a:rPr lang="en-GB" sz="2400" i="1" ker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kern="0" dirty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sz="2400" kern="0" dirty="0">
                  <a:solidFill>
                    <a:srgbClr val="00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kern="0" dirty="0" smtClean="0"/>
              </a:p>
            </p:txBody>
          </p:sp>
        </mc:Choice>
        <mc:Fallback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6105" y="1628800"/>
                <a:ext cx="4114800" cy="4525963"/>
              </a:xfrm>
              <a:prstGeom prst="rect">
                <a:avLst/>
              </a:prstGeom>
              <a:blipFill rotWithShape="1">
                <a:blip r:embed="rId3"/>
                <a:stretch>
                  <a:fillRect l="-3111" t="-13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113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Write the following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𝑞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13397"/>
                  </p:ext>
                </p:extLst>
              </p:nvPr>
            </p:nvGraphicFramePr>
            <p:xfrm>
              <a:off x="1187624" y="2276872"/>
              <a:ext cx="6096000" cy="4309364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3048000"/>
                    <a:gridCol w="3048000"/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a)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smtClean="0"/>
                                  </m:ctrlPr>
                                </m:sSupPr>
                                <m:e>
                                  <m:r>
                                    <a:rPr lang="en-GB" sz="2400" b="0" i="1"/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/>
                                    <m:t>2</m:t>
                                  </m:r>
                                </m:sup>
                              </m:sSup>
                              <m:r>
                                <a:rPr lang="en-GB" sz="2400" b="0"/>
                                <m:t>−</m:t>
                              </m:r>
                              <m:r>
                                <a:rPr lang="en-GB" sz="2400" b="0" i="1" smtClean="0"/>
                                <m:t>6</m:t>
                              </m:r>
                              <m:r>
                                <a:rPr lang="en-GB" sz="2400" b="0" i="1"/>
                                <m:t>𝑥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f)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6</m:t>
                              </m:r>
                              <m:r>
                                <a:rPr lang="en-GB" sz="2400" b="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+1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b)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smtClean="0"/>
                                  </m:ctrlPr>
                                </m:sSupPr>
                                <m:e>
                                  <m:r>
                                    <a:rPr lang="en-GB" sz="2400" b="0" i="1"/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/>
                                    <m:t>2</m:t>
                                  </m:r>
                                </m:sup>
                              </m:sSup>
                              <m:r>
                                <a:rPr lang="en-GB" sz="2400" b="0"/>
                                <m:t>−</m:t>
                              </m:r>
                              <m:r>
                                <a:rPr lang="en-GB" sz="2400" b="0" i="1"/>
                                <m:t>1</m:t>
                              </m:r>
                              <m:r>
                                <a:rPr lang="en-GB" sz="2400" b="0" i="1" smtClean="0"/>
                                <m:t>4</m:t>
                              </m:r>
                              <m:r>
                                <a:rPr lang="en-GB" sz="2400" b="0" i="1"/>
                                <m:t>𝑥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g)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400" b="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400" b="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+10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c)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smtClean="0"/>
                                  </m:ctrlPr>
                                </m:sSupPr>
                                <m:e>
                                  <m:r>
                                    <a:rPr lang="en-GB" sz="2400" b="0" i="1"/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/>
                                    <m:t>2</m:t>
                                  </m:r>
                                </m:sup>
                              </m:sSup>
                              <m:r>
                                <a:rPr lang="en-GB" sz="2400" b="0"/>
                                <m:t>−</m:t>
                              </m:r>
                              <m:r>
                                <a:rPr lang="en-GB" sz="2400" b="0" i="1" smtClean="0"/>
                                <m:t>3</m:t>
                              </m:r>
                              <m:r>
                                <a:rPr lang="en-GB" sz="2400" b="0" i="1"/>
                                <m:t>𝑥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h)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+0.75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d)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smtClean="0"/>
                                  </m:ctrlPr>
                                </m:sSupPr>
                                <m:e>
                                  <m:r>
                                    <a:rPr lang="en-GB" sz="2400" b="0" i="1"/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/>
                                    <m:t>2</m:t>
                                  </m:r>
                                </m:sup>
                              </m:sSup>
                              <m:r>
                                <a:rPr lang="en-GB" sz="2400" b="0"/>
                                <m:t>−</m:t>
                              </m:r>
                              <m:f>
                                <m:fPr>
                                  <m:ctrlPr>
                                    <a:rPr lang="en-GB" sz="2400" b="0" smtClean="0"/>
                                  </m:ctrlPr>
                                </m:fPr>
                                <m:num>
                                  <m:r>
                                    <a:rPr lang="en-GB" sz="2400" b="0" i="1" smtClean="0"/>
                                    <m:t>4</m:t>
                                  </m:r>
                                </m:num>
                                <m:den>
                                  <m:r>
                                    <a:rPr lang="en-GB" sz="2400" b="0" i="1" smtClean="0"/>
                                    <m:t>3</m:t>
                                  </m:r>
                                </m:den>
                              </m:f>
                              <m:r>
                                <a:rPr lang="en-GB" sz="2400" b="0" i="1"/>
                                <m:t>𝑥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i)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GB" sz="2400" b="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oMath>
                          </a14:m>
                          <a:endParaRPr lang="en-GB" sz="2400" b="0" dirty="0" smtClean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e)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smtClean="0"/>
                                  </m:ctrlPr>
                                </m:sSupPr>
                                <m:e>
                                  <m:r>
                                    <a:rPr lang="en-GB" sz="2400" b="0" i="1"/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/>
                                    <m:t>2</m:t>
                                  </m:r>
                                </m:sup>
                              </m:sSup>
                              <m:r>
                                <a:rPr lang="en-GB" sz="2400" b="0"/>
                                <m:t>−</m:t>
                              </m:r>
                              <m:r>
                                <a:rPr lang="en-GB" sz="2400" b="0" i="1" smtClean="0"/>
                                <m:t>𝑏</m:t>
                              </m:r>
                              <m:r>
                                <a:rPr lang="en-GB" sz="2400" b="0" i="1"/>
                                <m:t>𝑥</m:t>
                              </m:r>
                            </m:oMath>
                          </a14:m>
                          <a:endParaRPr lang="en-GB" sz="2400" b="0" dirty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dirty="0" smtClean="0"/>
                            <a:t>j)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GB" sz="2400" b="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𝑎</m:t>
                              </m:r>
                            </m:oMath>
                          </a14:m>
                          <a:endParaRPr lang="en-GB" sz="2400" b="0" dirty="0"/>
                        </a:p>
                        <a:p>
                          <a:endParaRPr lang="en-GB" sz="24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13397"/>
                  </p:ext>
                </p:extLst>
              </p:nvPr>
            </p:nvGraphicFramePr>
            <p:xfrm>
              <a:off x="1187624" y="2276872"/>
              <a:ext cx="6096000" cy="4309364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3048000"/>
                    <a:gridCol w="3048000"/>
                  </a:tblGrid>
                  <a:tr h="8312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" t="-5147" r="-100000" b="-4198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00" t="-5147" b="-419853"/>
                          </a:stretch>
                        </a:blipFill>
                      </a:tcPr>
                    </a:tc>
                  </a:tr>
                  <a:tr h="8312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" t="-105147" r="-100000" b="-3198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00" t="-105147" b="-319853"/>
                          </a:stretch>
                        </a:blipFill>
                      </a:tcPr>
                    </a:tc>
                  </a:tr>
                  <a:tr h="8312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" t="-203650" r="-100000" b="-2175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00" t="-203650" b="-217518"/>
                          </a:stretch>
                        </a:blipFill>
                      </a:tcPr>
                    </a:tc>
                  </a:tr>
                  <a:tr h="9845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" t="-258385" r="-100000" b="-850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00" t="-258385" b="-85093"/>
                          </a:stretch>
                        </a:blipFill>
                      </a:tcPr>
                    </a:tc>
                  </a:tr>
                  <a:tr h="8312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" t="-424265" r="-100000" b="-7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00" t="-424265" b="-73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8308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/>
              <a:t>Completing the Squares Dominoes 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Cut along the dotted lines to create 14 domino tiles. </a:t>
            </a:r>
            <a:endParaRPr lang="en-GB" sz="2800" dirty="0" smtClean="0"/>
          </a:p>
          <a:p>
            <a:r>
              <a:rPr lang="en-GB" sz="2800" dirty="0" smtClean="0"/>
              <a:t>Match </a:t>
            </a:r>
            <a:r>
              <a:rPr lang="en-GB" sz="2800" dirty="0"/>
              <a:t>up the dominoes by completing the square for the expression on the right-hand side. </a:t>
            </a:r>
            <a:endParaRPr lang="en-GB" sz="2800" dirty="0" smtClean="0"/>
          </a:p>
          <a:p>
            <a:r>
              <a:rPr lang="en-GB" sz="2800" dirty="0" smtClean="0"/>
              <a:t>When </a:t>
            </a:r>
            <a:r>
              <a:rPr lang="en-GB" sz="2800" dirty="0"/>
              <a:t>finished, you will have one continuous loop of dominoes. </a:t>
            </a:r>
          </a:p>
        </p:txBody>
      </p:sp>
    </p:spTree>
    <p:extLst>
      <p:ext uri="{BB962C8B-B14F-4D97-AF65-F5344CB8AC3E}">
        <p14:creationId xmlns:p14="http://schemas.microsoft.com/office/powerpoint/2010/main" val="9719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48608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2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440562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18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44</TotalTime>
  <Words>559</Words>
  <Application>Microsoft Office PowerPoint</Application>
  <PresentationFormat>On-screen Show (4:3)</PresentationFormat>
  <Paragraphs>69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Title – Further Completing the Square </vt:lpstr>
      <vt:lpstr>In your books: </vt:lpstr>
      <vt:lpstr>Completing the Squares Dominoes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5</cp:revision>
  <dcterms:created xsi:type="dcterms:W3CDTF">2019-03-24T17:44:12Z</dcterms:created>
  <dcterms:modified xsi:type="dcterms:W3CDTF">2019-03-24T18:28:31Z</dcterms:modified>
</cp:coreProperties>
</file>