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139" autoAdjust="0"/>
  </p:normalViewPr>
  <p:slideViewPr>
    <p:cSldViewPr>
      <p:cViewPr>
        <p:scale>
          <a:sx n="72" d="100"/>
          <a:sy n="72" d="100"/>
        </p:scale>
        <p:origin x="-990" y="-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25/03/2019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2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Algebraic Area Problems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The area of 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this rectangle is 21cm</a:t>
            </a:r>
            <a:r>
              <a:rPr lang="en-GB" baseline="30000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2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.  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What is its perimeter? </a:t>
            </a:r>
            <a:endParaRPr lang="en-GB" dirty="0">
              <a:solidFill>
                <a:schemeClr val="tx2"/>
              </a:solidFill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3581400"/>
            <a:ext cx="34290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38200" y="3617843"/>
            <a:ext cx="4191000" cy="18288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419600" y="4274066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−3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4274066"/>
                <a:ext cx="2362200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752600" y="3094623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3094623"/>
                <a:ext cx="2362200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ounded Rectangle 12"/>
          <p:cNvSpPr/>
          <p:nvPr/>
        </p:nvSpPr>
        <p:spPr bwMode="auto">
          <a:xfrm>
            <a:off x="5715000" y="2819400"/>
            <a:ext cx="3200400" cy="510778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How can we begin?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1333500" y="1676400"/>
            <a:ext cx="876300" cy="510778"/>
          </a:xfrm>
          <a:prstGeom prst="roundRect">
            <a:avLst/>
          </a:prstGeom>
          <a:solidFill>
            <a:srgbClr val="FFFF00">
              <a:alpha val="52941"/>
            </a:srgbClr>
          </a:solidFill>
          <a:ln w="28575"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92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Algebraic Area Problems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The area of 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this rectangle is 21cm</a:t>
            </a:r>
            <a:r>
              <a:rPr lang="en-GB" baseline="30000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2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.  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What is its perimeter? </a:t>
            </a:r>
            <a:endParaRPr lang="en-GB" dirty="0">
              <a:solidFill>
                <a:schemeClr val="tx2"/>
              </a:solidFill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3581400"/>
            <a:ext cx="34290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38200" y="3617843"/>
            <a:ext cx="4191000" cy="18288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419600" y="4274066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−3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4274066"/>
                <a:ext cx="2362200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752600" y="3094623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3094623"/>
                <a:ext cx="2362200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ounded Rectangle 12"/>
          <p:cNvSpPr/>
          <p:nvPr/>
        </p:nvSpPr>
        <p:spPr bwMode="auto">
          <a:xfrm>
            <a:off x="5715000" y="2819400"/>
            <a:ext cx="3200400" cy="1328023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Write an 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rebuchet MS" panose="020B0603020202020204" pitchFamily="34" charset="0"/>
              </a:rPr>
              <a:t>expression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for the area on your whiteboards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1333500" y="1676400"/>
            <a:ext cx="876300" cy="510778"/>
          </a:xfrm>
          <a:prstGeom prst="roundRect">
            <a:avLst/>
          </a:prstGeom>
          <a:solidFill>
            <a:srgbClr val="FFFF00">
              <a:alpha val="52941"/>
            </a:srgbClr>
          </a:solidFill>
          <a:ln w="28575"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90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Algebraic Area Problems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The area of 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this rectangle is 21cm</a:t>
            </a:r>
            <a:r>
              <a:rPr lang="en-GB" baseline="30000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2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.  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What is its perimeter? </a:t>
            </a:r>
            <a:endParaRPr lang="en-GB" dirty="0">
              <a:solidFill>
                <a:schemeClr val="tx2"/>
              </a:solidFill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3581400"/>
            <a:ext cx="34290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38200" y="3617843"/>
            <a:ext cx="4191000" cy="18288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419600" y="4274066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−3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4274066"/>
                <a:ext cx="2362200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752600" y="3094623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3094623"/>
                <a:ext cx="2362200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ounded Rectangle 12"/>
          <p:cNvSpPr/>
          <p:nvPr/>
        </p:nvSpPr>
        <p:spPr bwMode="auto">
          <a:xfrm>
            <a:off x="5181600" y="2362200"/>
            <a:ext cx="3809999" cy="1736646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Convert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your 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rebuchet MS" panose="020B0603020202020204" pitchFamily="34" charset="0"/>
              </a:rPr>
              <a:t>expression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into an 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rebuchet MS" panose="020B0603020202020204" pitchFamily="34" charset="0"/>
              </a:rPr>
              <a:t>equation </a:t>
            </a:r>
            <a:r>
              <a:rPr lang="en-GB" sz="2400" dirty="0" smtClean="0">
                <a:latin typeface="Trebuchet MS" panose="020B0603020202020204" pitchFamily="34" charset="0"/>
              </a:rPr>
              <a:t>using information from the question</a:t>
            </a:r>
            <a:endParaRPr kumimoji="0" lang="en-GB" sz="2400" b="0" i="0" u="none" strike="noStrike" cap="none" normalizeH="0" baseline="0" dirty="0" smtClean="0">
              <a:ln>
                <a:noFill/>
              </a:ln>
              <a:effectLst/>
              <a:latin typeface="Trebuchet MS" panose="020B0603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1333500" y="1676400"/>
            <a:ext cx="876300" cy="510778"/>
          </a:xfrm>
          <a:prstGeom prst="roundRect">
            <a:avLst/>
          </a:prstGeom>
          <a:solidFill>
            <a:srgbClr val="FFFF00">
              <a:alpha val="52941"/>
            </a:srgbClr>
          </a:solidFill>
          <a:ln w="28575"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65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−2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−3=21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How can you solve this?</a:t>
                </a:r>
              </a:p>
              <a:p>
                <a:pPr marL="0" indent="0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Try in your pairs and on your tables.</a:t>
                </a:r>
              </a:p>
              <a:p>
                <a:pPr marL="0" indent="0">
                  <a:buNone/>
                </a:pPr>
                <a:endParaRPr lang="en-GB" i="1" dirty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r>
                  <a:rPr lang="en-GB" dirty="0" smtClean="0"/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/>
                      </a:rPr>
                      <m:t>−2</m:t>
                    </m:r>
                    <m:r>
                      <a:rPr lang="en-GB" i="1">
                        <a:latin typeface="Cambria Math"/>
                      </a:rPr>
                      <m:t>𝑥</m:t>
                    </m:r>
                    <m:r>
                      <a:rPr lang="en-GB" i="1">
                        <a:latin typeface="Cambria Math"/>
                      </a:rPr>
                      <m:t>−24=0</m:t>
                    </m:r>
                  </m:oMath>
                </a14:m>
                <a:endParaRPr lang="en-GB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−6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+4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b="0" dirty="0" smtClean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r>
                  <a:rPr lang="en-GB" b="0" dirty="0" smtClean="0"/>
                  <a:t>  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=6, 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=−4</m:t>
                    </m:r>
                  </m:oMath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Now let’s go back to the original problem…</a:t>
                </a: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 b="-5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5029200" y="3200400"/>
            <a:ext cx="1775732" cy="2057400"/>
            <a:chOff x="5029200" y="3200400"/>
            <a:chExt cx="1775732" cy="20574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9200" y="3200400"/>
              <a:ext cx="1775732" cy="20574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625548" y="3378440"/>
              <a:ext cx="622852" cy="369332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-24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701718" y="4724400"/>
              <a:ext cx="394282" cy="369332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-2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10714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Relate the solutions back to the problem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The area of this rectangle is 21cm</a:t>
                </a:r>
                <a:r>
                  <a:rPr lang="en-GB" baseline="30000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2</a:t>
                </a:r>
                <a:r>
                  <a:rPr lang="en-GB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.  </a:t>
                </a:r>
              </a:p>
              <a:p>
                <a:pPr marL="0" indent="0">
                  <a:buNone/>
                </a:pPr>
                <a:r>
                  <a:rPr lang="en-GB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What is its perimeter?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/>
                      </a:rPr>
                      <m:t>=6,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/>
                      </a:rPr>
                      <m:t>=−4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solidFill>
                    <a:schemeClr val="tx2"/>
                  </a:solidFill>
                  <a:latin typeface="Trebuchet MS" panose="020B060302020202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 bwMode="auto">
          <a:xfrm>
            <a:off x="609600" y="3468757"/>
            <a:ext cx="34290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3505200"/>
            <a:ext cx="4191000" cy="18288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962400" y="4161423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−3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4161423"/>
                <a:ext cx="2362200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295400" y="2981980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2981980"/>
                <a:ext cx="236220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ounded Rectangle 12"/>
          <p:cNvSpPr/>
          <p:nvPr/>
        </p:nvSpPr>
        <p:spPr bwMode="auto">
          <a:xfrm>
            <a:off x="5201478" y="3242022"/>
            <a:ext cx="3809999" cy="919401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 smtClean="0">
                <a:latin typeface="Trebuchet MS" panose="020B0603020202020204" pitchFamily="34" charset="0"/>
              </a:rPr>
              <a:t>How can we finish off the problem?</a:t>
            </a:r>
            <a:endParaRPr kumimoji="0" lang="en-GB" sz="2400" b="0" i="0" u="none" strike="noStrike" cap="none" normalizeH="0" baseline="0" dirty="0" smtClean="0">
              <a:ln>
                <a:noFill/>
              </a:ln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34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Relate the solutions back to the problem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The area of this rectangle is 21cm</a:t>
                </a:r>
                <a:r>
                  <a:rPr lang="en-GB" baseline="30000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2</a:t>
                </a:r>
                <a:r>
                  <a:rPr lang="en-GB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.  </a:t>
                </a:r>
              </a:p>
              <a:p>
                <a:pPr marL="0" indent="0">
                  <a:buNone/>
                </a:pPr>
                <a:r>
                  <a:rPr lang="en-GB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What is its perimeter?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/>
                      </a:rPr>
                      <m:t>=6,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/>
                      </a:rPr>
                      <m:t>=−4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Trebuchet MS" panose="020B0603020202020204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solidFill>
                    <a:schemeClr val="tx2"/>
                  </a:solidFill>
                  <a:latin typeface="Trebuchet MS" panose="020B0603020202020204" pitchFamily="34" charset="0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 bwMode="auto">
          <a:xfrm>
            <a:off x="609600" y="3468757"/>
            <a:ext cx="34290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3505200"/>
            <a:ext cx="4191000" cy="18288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962400" y="4161423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−3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4161423"/>
                <a:ext cx="2362200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295400" y="2981980"/>
                <a:ext cx="2362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2981980"/>
                <a:ext cx="236220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ounded Rectangle 12"/>
          <p:cNvSpPr/>
          <p:nvPr/>
        </p:nvSpPr>
        <p:spPr bwMode="auto">
          <a:xfrm>
            <a:off x="5562600" y="3242021"/>
            <a:ext cx="3067877" cy="919401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 smtClean="0">
                <a:latin typeface="Trebuchet MS" panose="020B0603020202020204" pitchFamily="34" charset="0"/>
              </a:rPr>
              <a:t>Find the perimeter in your pairs</a:t>
            </a:r>
            <a:endParaRPr kumimoji="0" lang="en-GB" sz="2400" b="0" i="0" u="none" strike="noStrike" cap="none" normalizeH="0" baseline="0" dirty="0" smtClean="0">
              <a:ln>
                <a:noFill/>
              </a:ln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39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Solve the following problem on your tables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The area of 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this square is 49cm</a:t>
            </a:r>
            <a:r>
              <a:rPr lang="en-GB" baseline="30000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2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.  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What is its perimeter? </a:t>
            </a:r>
            <a:endParaRPr lang="en-GB" dirty="0">
              <a:solidFill>
                <a:schemeClr val="tx2"/>
              </a:solidFill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3581400"/>
            <a:ext cx="34290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662609" y="3594771"/>
            <a:ext cx="2095500" cy="18288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40642" y="3025290"/>
                <a:ext cx="28582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642" y="3025290"/>
                <a:ext cx="2858262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499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Solve the following problem on your tables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The area of 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this square is 49cm</a:t>
            </a:r>
            <a:r>
              <a:rPr lang="en-GB" baseline="30000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2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.  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What is its perimeter? </a:t>
            </a:r>
            <a:endParaRPr lang="en-GB" dirty="0">
              <a:solidFill>
                <a:schemeClr val="tx2"/>
              </a:solidFill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3581400"/>
            <a:ext cx="34290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662609" y="3594771"/>
            <a:ext cx="2095500" cy="18288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40642" y="3025290"/>
                <a:ext cx="28582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642" y="3025290"/>
                <a:ext cx="2858262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/>
          <p:nvPr/>
        </p:nvSpPr>
        <p:spPr bwMode="auto">
          <a:xfrm>
            <a:off x="4953000" y="3733800"/>
            <a:ext cx="3200400" cy="1328023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Was there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a quicker way to answer this question?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12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Solve the following problem on your tables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The area of 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this rectangle is 5 cm</a:t>
            </a:r>
            <a:r>
              <a:rPr lang="en-GB" baseline="30000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2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.  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What is its perimeter? </a:t>
            </a:r>
            <a:endParaRPr lang="en-GB" dirty="0">
              <a:solidFill>
                <a:schemeClr val="tx2"/>
              </a:solidFill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3581400"/>
            <a:ext cx="34290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662608" y="3594771"/>
            <a:ext cx="3452191" cy="18288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59572" y="3071551"/>
                <a:ext cx="28582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2</m:t>
                      </m:r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572" y="3071551"/>
                <a:ext cx="2858262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52800" y="4247561"/>
                <a:ext cx="28582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4247561"/>
                <a:ext cx="2858262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65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541684" y="3594771"/>
            <a:ext cx="3520108" cy="9144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Solve the following problem on your tables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The areas of these rectangles are the same. What is their area?</a:t>
            </a:r>
            <a:endParaRPr lang="en-GB" dirty="0">
              <a:solidFill>
                <a:schemeClr val="tx2"/>
              </a:solidFill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32792" y="3581400"/>
            <a:ext cx="34290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25564" y="3071551"/>
                <a:ext cx="28582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4</m:t>
                      </m:r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564" y="3071551"/>
                <a:ext cx="2858262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038600" y="3790361"/>
                <a:ext cx="609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3790361"/>
                <a:ext cx="609600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 bwMode="auto">
          <a:xfrm>
            <a:off x="4959627" y="3581400"/>
            <a:ext cx="34290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257800" y="3594771"/>
            <a:ext cx="2749826" cy="18288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142738" y="3071551"/>
                <a:ext cx="28582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3</m:t>
                      </m:r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−2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2738" y="3071551"/>
                <a:ext cx="2858262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924800" y="4247561"/>
                <a:ext cx="1219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800" y="4247561"/>
                <a:ext cx="1219200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664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Solve the following problem on your tables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The area of this triangle is 14cm</a:t>
            </a:r>
            <a:r>
              <a:rPr lang="en-GB" baseline="30000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2</a:t>
            </a: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What are the dimensions of the triangle?</a:t>
            </a:r>
            <a:endParaRPr lang="en-GB" dirty="0">
              <a:solidFill>
                <a:schemeClr val="tx2"/>
              </a:solidFill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959627" y="3581400"/>
            <a:ext cx="34290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78904" y="4006069"/>
                <a:ext cx="1219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904" y="4006069"/>
                <a:ext cx="1219200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Triangle 3"/>
          <p:cNvSpPr/>
          <p:nvPr/>
        </p:nvSpPr>
        <p:spPr bwMode="auto">
          <a:xfrm>
            <a:off x="1371600" y="3200400"/>
            <a:ext cx="3276600" cy="2133600"/>
          </a:xfrm>
          <a:prstGeom prst="rtTriangle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209800" y="5496580"/>
                <a:ext cx="1219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2</m:t>
                      </m:r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−6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5496580"/>
                <a:ext cx="1219200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453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1331</TotalTime>
  <Words>388</Words>
  <Application>Microsoft Office PowerPoint</Application>
  <PresentationFormat>On-screen Show (4:3)</PresentationFormat>
  <Paragraphs>66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1_Default Design</vt:lpstr>
      <vt:lpstr>Algebraic Area Problems</vt:lpstr>
      <vt:lpstr>Algebraic Area Problems</vt:lpstr>
      <vt:lpstr>Algebraic Area Problems</vt:lpstr>
      <vt:lpstr>x^2-2x-3=21</vt:lpstr>
      <vt:lpstr>Relate the solutions back to the problem</vt:lpstr>
      <vt:lpstr>Relate the solutions back to the problem</vt:lpstr>
      <vt:lpstr>Solve the following problem on your tables</vt:lpstr>
      <vt:lpstr>Solve the following problem on your tables</vt:lpstr>
      <vt:lpstr>Solve the following problem on your tables</vt:lpstr>
      <vt:lpstr>Solve the following problem on your tables</vt:lpstr>
      <vt:lpstr>Solve the following problem on your tables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142</cp:revision>
  <cp:lastPrinted>1601-01-01T00:00:00Z</cp:lastPrinted>
  <dcterms:created xsi:type="dcterms:W3CDTF">1601-01-01T00:00:00Z</dcterms:created>
  <dcterms:modified xsi:type="dcterms:W3CDTF">2019-03-25T07:57:41Z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