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4"/>
  </p:notesMasterIdLst>
  <p:sldIdLst>
    <p:sldId id="256" r:id="rId2"/>
    <p:sldId id="279" r:id="rId3"/>
    <p:sldId id="280" r:id="rId4"/>
    <p:sldId id="281" r:id="rId5"/>
    <p:sldId id="282" r:id="rId6"/>
    <p:sldId id="283" r:id="rId7"/>
    <p:sldId id="284" r:id="rId8"/>
    <p:sldId id="285" r:id="rId9"/>
    <p:sldId id="271" r:id="rId10"/>
    <p:sldId id="286" r:id="rId11"/>
    <p:sldId id="287" r:id="rId12"/>
    <p:sldId id="288" r:id="rId13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6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397" autoAdjust="0"/>
    <p:restoredTop sz="94139" autoAdjust="0"/>
  </p:normalViewPr>
  <p:slideViewPr>
    <p:cSldViewPr>
      <p:cViewPr>
        <p:scale>
          <a:sx n="72" d="100"/>
          <a:sy n="72" d="100"/>
        </p:scale>
        <p:origin x="-2130" y="-91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1D59403-2AC4-4440-A57F-1AAF5847DA89}" type="datetimeFigureOut">
              <a:rPr lang="en-GB" smtClean="0"/>
              <a:t>25/03/2019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D63807-BA29-41AD-8123-25389EBB11C7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845459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Look</a:t>
            </a:r>
            <a:r>
              <a:rPr lang="en-GB" baseline="0" dirty="0" smtClean="0"/>
              <a:t> at the different ways the students have split up their L-shapes.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D63807-BA29-41AD-8123-25389EBB11C7}" type="slidenum">
              <a:rPr lang="en-GB" smtClean="0"/>
              <a:t>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799401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The anticipated problem is that the</a:t>
            </a:r>
            <a:r>
              <a:rPr lang="en-GB" baseline="0" dirty="0" smtClean="0"/>
              <a:t> students will not correctly find the missing lengths. This activity is to identify this before they have a go themselves.</a:t>
            </a:r>
          </a:p>
          <a:p>
            <a:r>
              <a:rPr lang="en-GB" baseline="0" dirty="0" smtClean="0"/>
              <a:t>This also models how I would like the question to be set out (breaking down into A and B parts)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D63807-BA29-41AD-8123-25389EBB11C7}" type="slidenum">
              <a:rPr lang="en-GB" smtClean="0"/>
              <a:t>5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59815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GB" dirty="0" smtClean="0"/>
                  <a:t>Check: </a:t>
                </a:r>
              </a:p>
              <a:p>
                <a:r>
                  <a:rPr lang="en-GB" dirty="0" smtClean="0"/>
                  <a:t>Area of A =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GB" b="0" i="1" smtClean="0"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en-GB" b="0" i="1" smtClean="0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GB" b="0" i="1" smtClean="0">
                        <a:latin typeface="Cambria Math"/>
                      </a:rPr>
                      <m:t>+5</m:t>
                    </m:r>
                    <m:r>
                      <a:rPr lang="en-GB" b="0" i="1" smtClean="0">
                        <a:latin typeface="Cambria Math"/>
                      </a:rPr>
                      <m:t>𝑥</m:t>
                    </m:r>
                    <m:r>
                      <a:rPr lang="en-GB" b="0" i="1" smtClean="0">
                        <a:latin typeface="Cambria Math"/>
                      </a:rPr>
                      <m:t>+6</m:t>
                    </m:r>
                  </m:oMath>
                </a14:m>
                <a:endParaRPr lang="en-GB" b="0" dirty="0" smtClean="0"/>
              </a:p>
              <a:p>
                <a:r>
                  <a:rPr lang="en-GB" dirty="0" smtClean="0"/>
                  <a:t>Area of B =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</a:rPr>
                      <m:t>3</m:t>
                    </m:r>
                    <m:d>
                      <m:dPr>
                        <m:ctrlPr>
                          <a:rPr lang="en-GB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GB" b="0" i="1" smtClean="0">
                            <a:latin typeface="Cambria Math"/>
                          </a:rPr>
                          <m:t>𝑥</m:t>
                        </m:r>
                        <m:r>
                          <a:rPr lang="en-GB" b="0" i="1" smtClean="0">
                            <a:latin typeface="Cambria Math"/>
                          </a:rPr>
                          <m:t>+1</m:t>
                        </m:r>
                      </m:e>
                    </m:d>
                    <m:r>
                      <a:rPr lang="en-GB" b="0" i="1" smtClean="0">
                        <a:latin typeface="Cambria Math"/>
                      </a:rPr>
                      <m:t>=3</m:t>
                    </m:r>
                    <m:r>
                      <a:rPr lang="en-GB" b="0" i="1" smtClean="0">
                        <a:latin typeface="Cambria Math"/>
                      </a:rPr>
                      <m:t>𝑥</m:t>
                    </m:r>
                    <m:r>
                      <a:rPr lang="en-GB" b="0" i="1" smtClean="0">
                        <a:latin typeface="Cambria Math"/>
                      </a:rPr>
                      <m:t>+3</m:t>
                    </m:r>
                  </m:oMath>
                </a14:m>
                <a:endParaRPr lang="en-GB" dirty="0" smtClean="0"/>
              </a:p>
              <a:p>
                <a:r>
                  <a:rPr lang="en-GB" dirty="0" smtClean="0"/>
                  <a:t>Total Area =</a:t>
                </a:r>
                <a:r>
                  <a:rPr lang="en-GB" baseline="0" dirty="0" smtClean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i="1" baseline="0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GB" b="0" i="1" baseline="0" smtClean="0"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en-GB" b="0" i="1" baseline="0" smtClean="0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GB" b="0" i="1" baseline="0" smtClean="0">
                        <a:latin typeface="Cambria Math"/>
                      </a:rPr>
                      <m:t>+8</m:t>
                    </m:r>
                    <m:r>
                      <a:rPr lang="en-GB" b="0" i="1" baseline="0" smtClean="0">
                        <a:latin typeface="Cambria Math"/>
                      </a:rPr>
                      <m:t>𝑥</m:t>
                    </m:r>
                    <m:r>
                      <a:rPr lang="en-GB" b="0" i="1" baseline="0" smtClean="0">
                        <a:latin typeface="Cambria Math"/>
                      </a:rPr>
                      <m:t>+9</m:t>
                    </m:r>
                  </m:oMath>
                </a14:m>
                <a:endParaRPr lang="en-GB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GB" dirty="0" smtClean="0"/>
                  <a:t>Check: </a:t>
                </a:r>
              </a:p>
              <a:p>
                <a:r>
                  <a:rPr lang="en-GB" dirty="0" smtClean="0"/>
                  <a:t>Area of A = </a:t>
                </a:r>
                <a:r>
                  <a:rPr lang="en-GB" b="0" i="0" smtClean="0">
                    <a:latin typeface="Cambria Math"/>
                  </a:rPr>
                  <a:t>𝑥^2+5𝑥+6</a:t>
                </a:r>
                <a:endParaRPr lang="en-GB" b="0" dirty="0" smtClean="0"/>
              </a:p>
              <a:p>
                <a:r>
                  <a:rPr lang="en-GB" dirty="0" smtClean="0"/>
                  <a:t>Area of B = </a:t>
                </a:r>
                <a:r>
                  <a:rPr lang="en-GB" b="0" i="0" smtClean="0">
                    <a:latin typeface="Cambria Math"/>
                  </a:rPr>
                  <a:t>3(𝑥+1)=3𝑥+3</a:t>
                </a:r>
                <a:endParaRPr lang="en-GB" dirty="0" smtClean="0"/>
              </a:p>
              <a:p>
                <a:r>
                  <a:rPr lang="en-GB" dirty="0" smtClean="0"/>
                  <a:t>Total Area =</a:t>
                </a:r>
                <a:r>
                  <a:rPr lang="en-GB" baseline="0" dirty="0" smtClean="0"/>
                  <a:t> </a:t>
                </a:r>
                <a:r>
                  <a:rPr lang="en-GB" b="0" i="0" baseline="0" smtClean="0">
                    <a:latin typeface="Cambria Math"/>
                  </a:rPr>
                  <a:t>𝑥^2+8𝑥+9</a:t>
                </a:r>
                <a:endParaRPr lang="en-GB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D63807-BA29-41AD-8123-25389EBB11C7}" type="slidenum">
              <a:rPr lang="en-GB" smtClean="0"/>
              <a:t>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381078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GB" dirty="0" smtClean="0"/>
                  <a:t>Check: </a:t>
                </a:r>
              </a:p>
              <a:p>
                <a:r>
                  <a:rPr lang="en-GB" dirty="0" smtClean="0"/>
                  <a:t>Area of A =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GB" b="0" i="1" smtClean="0"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en-GB" b="0" i="1" smtClean="0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GB" b="0" i="1" smtClean="0">
                        <a:latin typeface="Cambria Math"/>
                      </a:rPr>
                      <m:t>+5</m:t>
                    </m:r>
                    <m:r>
                      <a:rPr lang="en-GB" b="0" i="1" smtClean="0">
                        <a:latin typeface="Cambria Math"/>
                      </a:rPr>
                      <m:t>𝑥</m:t>
                    </m:r>
                    <m:r>
                      <a:rPr lang="en-GB" b="0" i="1" smtClean="0">
                        <a:latin typeface="Cambria Math"/>
                      </a:rPr>
                      <m:t>+6</m:t>
                    </m:r>
                  </m:oMath>
                </a14:m>
                <a:endParaRPr lang="en-GB" b="0" dirty="0" smtClean="0"/>
              </a:p>
              <a:p>
                <a:r>
                  <a:rPr lang="en-GB" dirty="0" smtClean="0"/>
                  <a:t>Area of B =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</a:rPr>
                      <m:t>3</m:t>
                    </m:r>
                    <m:d>
                      <m:dPr>
                        <m:ctrlPr>
                          <a:rPr lang="en-GB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GB" b="0" i="1" smtClean="0">
                            <a:latin typeface="Cambria Math"/>
                          </a:rPr>
                          <m:t>𝑥</m:t>
                        </m:r>
                        <m:r>
                          <a:rPr lang="en-GB" b="0" i="1" smtClean="0">
                            <a:latin typeface="Cambria Math"/>
                          </a:rPr>
                          <m:t>+1</m:t>
                        </m:r>
                      </m:e>
                    </m:d>
                    <m:r>
                      <a:rPr lang="en-GB" b="0" i="1" smtClean="0">
                        <a:latin typeface="Cambria Math"/>
                      </a:rPr>
                      <m:t>=3</m:t>
                    </m:r>
                    <m:r>
                      <a:rPr lang="en-GB" b="0" i="1" smtClean="0">
                        <a:latin typeface="Cambria Math"/>
                      </a:rPr>
                      <m:t>𝑥</m:t>
                    </m:r>
                    <m:r>
                      <a:rPr lang="en-GB" b="0" i="1" smtClean="0">
                        <a:latin typeface="Cambria Math"/>
                      </a:rPr>
                      <m:t>+3</m:t>
                    </m:r>
                  </m:oMath>
                </a14:m>
                <a:endParaRPr lang="en-GB" dirty="0" smtClean="0"/>
              </a:p>
              <a:p>
                <a:r>
                  <a:rPr lang="en-GB" dirty="0" smtClean="0"/>
                  <a:t>Total Area =</a:t>
                </a:r>
                <a:r>
                  <a:rPr lang="en-GB" baseline="0" dirty="0" smtClean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i="1" baseline="0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GB" b="0" i="1" baseline="0" smtClean="0"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en-GB" b="0" i="1" baseline="0" smtClean="0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GB" b="0" i="1" baseline="0" smtClean="0">
                        <a:latin typeface="Cambria Math"/>
                      </a:rPr>
                      <m:t>+8</m:t>
                    </m:r>
                    <m:r>
                      <a:rPr lang="en-GB" b="0" i="1" baseline="0" smtClean="0">
                        <a:latin typeface="Cambria Math"/>
                      </a:rPr>
                      <m:t>𝑥</m:t>
                    </m:r>
                    <m:r>
                      <a:rPr lang="en-GB" b="0" i="1" baseline="0" smtClean="0">
                        <a:latin typeface="Cambria Math"/>
                      </a:rPr>
                      <m:t>+9</m:t>
                    </m:r>
                  </m:oMath>
                </a14:m>
                <a:endParaRPr lang="en-GB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GB" dirty="0" smtClean="0"/>
                  <a:t>Check: </a:t>
                </a:r>
              </a:p>
              <a:p>
                <a:r>
                  <a:rPr lang="en-GB" dirty="0" smtClean="0"/>
                  <a:t>Area of A = </a:t>
                </a:r>
                <a:r>
                  <a:rPr lang="en-GB" b="0" i="0" smtClean="0">
                    <a:latin typeface="Cambria Math"/>
                  </a:rPr>
                  <a:t>𝑥^2+5𝑥+6</a:t>
                </a:r>
                <a:endParaRPr lang="en-GB" b="0" dirty="0" smtClean="0"/>
              </a:p>
              <a:p>
                <a:r>
                  <a:rPr lang="en-GB" dirty="0" smtClean="0"/>
                  <a:t>Area of B = </a:t>
                </a:r>
                <a:r>
                  <a:rPr lang="en-GB" b="0" i="0" smtClean="0">
                    <a:latin typeface="Cambria Math"/>
                  </a:rPr>
                  <a:t>3(𝑥+1)=3𝑥+3</a:t>
                </a:r>
                <a:endParaRPr lang="en-GB" dirty="0" smtClean="0"/>
              </a:p>
              <a:p>
                <a:r>
                  <a:rPr lang="en-GB" dirty="0" smtClean="0"/>
                  <a:t>Total Area =</a:t>
                </a:r>
                <a:r>
                  <a:rPr lang="en-GB" baseline="0" dirty="0" smtClean="0"/>
                  <a:t> </a:t>
                </a:r>
                <a:r>
                  <a:rPr lang="en-GB" b="0" i="0" baseline="0" smtClean="0">
                    <a:latin typeface="Cambria Math"/>
                  </a:rPr>
                  <a:t>𝑥^2+8𝑥+9</a:t>
                </a:r>
                <a:endParaRPr lang="en-GB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D63807-BA29-41AD-8123-25389EBB11C7}" type="slidenum">
              <a:rPr lang="en-GB" smtClean="0"/>
              <a:t>7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381078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D6A609-8187-4CB5-94D5-DF277E6A631B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919403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AB36EB-0382-43E4-8065-F0BE3325CA4D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25706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374A7B-D5CD-4124-A076-6B72649CE2FF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66125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0E1B3B-1198-4D0A-ACA6-E8D8D6AAE5C7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827426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D6C6AB-6310-4CFF-8091-02A786CBA96D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742526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B414F8-8348-4B19-8534-718A0CEFC94F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842159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4AE141-21D5-4281-9F22-3ED4745BE01C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90899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ABED02-69AC-4CF7-811D-519C9DAD1BE5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994974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08215A-2683-4D40-93B3-1695D49E3676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133444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99CC74-8E89-4B12-AD9A-FD695D0919FB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633255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8543FF-A07B-429E-A3FE-1E5AB634DA45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33565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400" smtClean="0"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spcBef>
                <a:spcPct val="0"/>
              </a:spcBef>
              <a:defRPr sz="1400" smtClean="0"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400" smtClean="0"/>
            </a:lvl1pPr>
          </a:lstStyle>
          <a:p>
            <a:pPr>
              <a:defRPr/>
            </a:pPr>
            <a:fld id="{07CFB874-0697-4B5B-81B9-7325BB74ABC0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  <p:sp>
        <p:nvSpPr>
          <p:cNvPr id="12" name="Rectangle 7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rgbClr val="2D2D8A">
                <a:lumMod val="75000"/>
              </a:srgb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0" cap="none" spc="0" normalizeH="0" baseline="0" noProof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mic Sans MS" pitchFamily="66" charset="0"/>
              <a:cs typeface="Arial" charset="0"/>
            </a:endParaRPr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0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5465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8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microsoft.com/office/2007/relationships/hdphoto" Target="../media/hdphoto1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4.pn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0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4.png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8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200" dirty="0" smtClean="0">
                <a:latin typeface="Trebuchet MS" panose="020B0603020202020204" pitchFamily="34" charset="0"/>
              </a:rPr>
              <a:t>Algebraic Area Problems</a:t>
            </a:r>
            <a:endParaRPr lang="en-GB" sz="3200" dirty="0">
              <a:latin typeface="Trebuchet MS" panose="020B0603020202020204" pitchFamily="34" charset="0"/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>
                <a:solidFill>
                  <a:schemeClr val="tx2"/>
                </a:solidFill>
                <a:latin typeface="Trebuchet MS" panose="020B0603020202020204" pitchFamily="34" charset="0"/>
                <a:ea typeface="+mj-ea"/>
                <a:cs typeface="+mj-cs"/>
              </a:rPr>
              <a:t>The area of </a:t>
            </a:r>
            <a:r>
              <a:rPr lang="en-GB" dirty="0" smtClean="0">
                <a:solidFill>
                  <a:schemeClr val="tx2"/>
                </a:solidFill>
                <a:latin typeface="Trebuchet MS" panose="020B0603020202020204" pitchFamily="34" charset="0"/>
                <a:ea typeface="+mj-ea"/>
                <a:cs typeface="+mj-cs"/>
              </a:rPr>
              <a:t>this shape is 74 cm</a:t>
            </a:r>
            <a:r>
              <a:rPr lang="en-GB" baseline="30000" dirty="0" smtClean="0">
                <a:solidFill>
                  <a:schemeClr val="tx2"/>
                </a:solidFill>
                <a:latin typeface="Trebuchet MS" panose="020B0603020202020204" pitchFamily="34" charset="0"/>
                <a:ea typeface="+mj-ea"/>
                <a:cs typeface="+mj-cs"/>
              </a:rPr>
              <a:t>2</a:t>
            </a:r>
            <a:r>
              <a:rPr lang="en-GB" dirty="0" smtClean="0">
                <a:solidFill>
                  <a:schemeClr val="tx2"/>
                </a:solidFill>
                <a:latin typeface="Trebuchet MS" panose="020B0603020202020204" pitchFamily="34" charset="0"/>
                <a:ea typeface="+mj-ea"/>
                <a:cs typeface="+mj-cs"/>
              </a:rPr>
              <a:t>.  </a:t>
            </a:r>
          </a:p>
          <a:p>
            <a:pPr marL="0" indent="0">
              <a:buNone/>
            </a:pPr>
            <a:r>
              <a:rPr lang="en-GB" dirty="0" smtClean="0">
                <a:solidFill>
                  <a:schemeClr val="tx2"/>
                </a:solidFill>
                <a:latin typeface="Trebuchet MS" panose="020B0603020202020204" pitchFamily="34" charset="0"/>
                <a:ea typeface="+mj-ea"/>
                <a:cs typeface="+mj-cs"/>
              </a:rPr>
              <a:t>What is its perimeter? </a:t>
            </a:r>
            <a:endParaRPr lang="en-GB" dirty="0">
              <a:solidFill>
                <a:schemeClr val="tx2"/>
              </a:solidFill>
              <a:latin typeface="Trebuchet MS" panose="020B0603020202020204" pitchFamily="34" charset="0"/>
              <a:ea typeface="+mj-ea"/>
              <a:cs typeface="+mj-cs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2819399"/>
            <a:ext cx="3200400" cy="32814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-152400" y="4777409"/>
                <a:ext cx="236220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/>
                        </a:rPr>
                        <m:t>𝑥</m:t>
                      </m:r>
                      <m:r>
                        <a:rPr lang="en-GB" sz="2800" b="0" i="1" smtClean="0">
                          <a:latin typeface="Cambria Math"/>
                        </a:rPr>
                        <m:t>+2</m:t>
                      </m:r>
                    </m:oMath>
                  </m:oMathPara>
                </a14:m>
                <a:endParaRPr lang="en-GB" sz="2800" dirty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152400" y="4777409"/>
                <a:ext cx="2362200" cy="523220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1790700" y="5839212"/>
                <a:ext cx="236220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/>
                        </a:rPr>
                        <m:t>𝑥</m:t>
                      </m:r>
                      <m:r>
                        <a:rPr lang="en-GB" sz="2800" b="0" i="1" smtClean="0">
                          <a:latin typeface="Cambria Math"/>
                        </a:rPr>
                        <m:t>+3</m:t>
                      </m:r>
                    </m:oMath>
                  </m:oMathPara>
                </a14:m>
                <a:endParaRPr lang="en-GB" sz="2800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90700" y="5839212"/>
                <a:ext cx="2362200" cy="523220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3810000" y="4515799"/>
                <a:ext cx="236220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/>
                        </a:rPr>
                        <m:t>𝑥</m:t>
                      </m:r>
                      <m:r>
                        <a:rPr lang="en-GB" sz="2800" b="0" i="1" smtClean="0">
                          <a:latin typeface="Cambria Math"/>
                        </a:rPr>
                        <m:t>+5</m:t>
                      </m:r>
                    </m:oMath>
                  </m:oMathPara>
                </a14:m>
                <a:endParaRPr lang="en-GB" sz="2800" dirty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10000" y="4515799"/>
                <a:ext cx="2362200" cy="523220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939248" y="3962400"/>
                <a:ext cx="236220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/>
                        </a:rPr>
                        <m:t>2</m:t>
                      </m:r>
                    </m:oMath>
                  </m:oMathPara>
                </a14:m>
                <a:endParaRPr lang="en-GB" sz="2800" dirty="0"/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9248" y="3962400"/>
                <a:ext cx="2362200" cy="523220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Rounded Rectangle 18"/>
          <p:cNvSpPr/>
          <p:nvPr/>
        </p:nvSpPr>
        <p:spPr bwMode="auto">
          <a:xfrm>
            <a:off x="1333500" y="1676400"/>
            <a:ext cx="876300" cy="510778"/>
          </a:xfrm>
          <a:prstGeom prst="roundRect">
            <a:avLst/>
          </a:prstGeom>
          <a:solidFill>
            <a:srgbClr val="FFFF00">
              <a:alpha val="52941"/>
            </a:srgbClr>
          </a:solidFill>
          <a:ln w="28575">
            <a:noFill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20" name="Rounded Rectangle 19"/>
          <p:cNvSpPr/>
          <p:nvPr/>
        </p:nvSpPr>
        <p:spPr bwMode="auto">
          <a:xfrm>
            <a:off x="5562600" y="3013181"/>
            <a:ext cx="3200400" cy="919401"/>
          </a:xfrm>
          <a:prstGeom prst="roundRect">
            <a:avLst/>
          </a:prstGeom>
          <a:solidFill>
            <a:schemeClr val="bg1">
              <a:lumMod val="90000"/>
            </a:schemeClr>
          </a:solidFill>
          <a:ln w="28575">
            <a:solidFill>
              <a:schemeClr val="tx1"/>
            </a:solidFill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603020202020204" pitchFamily="34" charset="0"/>
              </a:rPr>
              <a:t>How can you find the area of an L-shape?</a:t>
            </a:r>
          </a:p>
        </p:txBody>
      </p:sp>
    </p:spTree>
    <p:extLst>
      <p:ext uri="{BB962C8B-B14F-4D97-AF65-F5344CB8AC3E}">
        <p14:creationId xmlns:p14="http://schemas.microsoft.com/office/powerpoint/2010/main" val="17149270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200" dirty="0" smtClean="0">
                <a:latin typeface="Trebuchet MS" panose="020B0603020202020204" pitchFamily="34" charset="0"/>
              </a:rPr>
              <a:t>Algebraic Area Problems</a:t>
            </a:r>
            <a:endParaRPr lang="en-GB" sz="3200" dirty="0">
              <a:latin typeface="Trebuchet MS" panose="020B0603020202020204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143000"/>
            <a:ext cx="2303874" cy="236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1143000"/>
            <a:ext cx="2303874" cy="236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1143000"/>
            <a:ext cx="2303874" cy="236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3491948"/>
            <a:ext cx="2303874" cy="236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3505200"/>
            <a:ext cx="2303874" cy="236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2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3518452"/>
            <a:ext cx="2303874" cy="236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12550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200" dirty="0" smtClean="0">
                <a:latin typeface="Trebuchet MS" panose="020B0603020202020204" pitchFamily="34" charset="0"/>
              </a:rPr>
              <a:t>Algebraic Area Problems</a:t>
            </a:r>
            <a:endParaRPr lang="en-GB" sz="3200" dirty="0">
              <a:latin typeface="Trebuchet MS" panose="020B0603020202020204" pitchFamily="34" charset="0"/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>
                <a:solidFill>
                  <a:schemeClr val="tx2"/>
                </a:solidFill>
                <a:latin typeface="Trebuchet MS" panose="020B0603020202020204" pitchFamily="34" charset="0"/>
                <a:ea typeface="+mj-ea"/>
                <a:cs typeface="+mj-cs"/>
              </a:rPr>
              <a:t>The area of </a:t>
            </a:r>
            <a:r>
              <a:rPr lang="en-GB" dirty="0" smtClean="0">
                <a:solidFill>
                  <a:schemeClr val="tx2"/>
                </a:solidFill>
                <a:latin typeface="Trebuchet MS" panose="020B0603020202020204" pitchFamily="34" charset="0"/>
                <a:ea typeface="+mj-ea"/>
                <a:cs typeface="+mj-cs"/>
              </a:rPr>
              <a:t>this shape is 74 cm</a:t>
            </a:r>
            <a:r>
              <a:rPr lang="en-GB" baseline="30000" dirty="0" smtClean="0">
                <a:solidFill>
                  <a:schemeClr val="tx2"/>
                </a:solidFill>
                <a:latin typeface="Trebuchet MS" panose="020B0603020202020204" pitchFamily="34" charset="0"/>
                <a:ea typeface="+mj-ea"/>
                <a:cs typeface="+mj-cs"/>
              </a:rPr>
              <a:t>2</a:t>
            </a:r>
            <a:r>
              <a:rPr lang="en-GB" dirty="0" smtClean="0">
                <a:solidFill>
                  <a:schemeClr val="tx2"/>
                </a:solidFill>
                <a:latin typeface="Trebuchet MS" panose="020B0603020202020204" pitchFamily="34" charset="0"/>
                <a:ea typeface="+mj-ea"/>
                <a:cs typeface="+mj-cs"/>
              </a:rPr>
              <a:t>.  </a:t>
            </a:r>
          </a:p>
          <a:p>
            <a:pPr marL="0" indent="0">
              <a:buNone/>
            </a:pPr>
            <a:r>
              <a:rPr lang="en-GB" dirty="0" smtClean="0">
                <a:solidFill>
                  <a:schemeClr val="tx2"/>
                </a:solidFill>
                <a:latin typeface="Trebuchet MS" panose="020B0603020202020204" pitchFamily="34" charset="0"/>
                <a:ea typeface="+mj-ea"/>
                <a:cs typeface="+mj-cs"/>
              </a:rPr>
              <a:t>What is its perimeter? </a:t>
            </a:r>
            <a:endParaRPr lang="en-GB" dirty="0">
              <a:solidFill>
                <a:schemeClr val="tx2"/>
              </a:solidFill>
              <a:latin typeface="Trebuchet MS" panose="020B0603020202020204" pitchFamily="34" charset="0"/>
              <a:ea typeface="+mj-ea"/>
              <a:cs typeface="+mj-cs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2819399"/>
            <a:ext cx="3200400" cy="32814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-152400" y="4876800"/>
                <a:ext cx="236220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/>
                        </a:rPr>
                        <m:t>𝑥</m:t>
                      </m:r>
                      <m:r>
                        <a:rPr lang="en-GB" sz="2800" b="0" i="1" smtClean="0">
                          <a:latin typeface="Cambria Math"/>
                        </a:rPr>
                        <m:t>+2</m:t>
                      </m:r>
                    </m:oMath>
                  </m:oMathPara>
                </a14:m>
                <a:endParaRPr lang="en-GB" sz="2800" dirty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152400" y="4876800"/>
                <a:ext cx="2362200" cy="523220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1790700" y="5839212"/>
                <a:ext cx="236220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/>
                        </a:rPr>
                        <m:t>𝑥</m:t>
                      </m:r>
                      <m:r>
                        <a:rPr lang="en-GB" sz="2800" b="0" i="1" smtClean="0">
                          <a:latin typeface="Cambria Math"/>
                        </a:rPr>
                        <m:t>+3</m:t>
                      </m:r>
                    </m:oMath>
                  </m:oMathPara>
                </a14:m>
                <a:endParaRPr lang="en-GB" sz="2800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90700" y="5839212"/>
                <a:ext cx="2362200" cy="523220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3733800" y="4267200"/>
                <a:ext cx="236220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/>
                        </a:rPr>
                        <m:t>𝑥</m:t>
                      </m:r>
                      <m:r>
                        <a:rPr lang="en-GB" sz="2800" b="0" i="1" smtClean="0">
                          <a:latin typeface="Cambria Math"/>
                        </a:rPr>
                        <m:t>+5</m:t>
                      </m:r>
                    </m:oMath>
                  </m:oMathPara>
                </a14:m>
                <a:endParaRPr lang="en-GB" sz="2800" dirty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33800" y="4267200"/>
                <a:ext cx="2362200" cy="523220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939248" y="3962400"/>
                <a:ext cx="236220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/>
                        </a:rPr>
                        <m:t>2</m:t>
                      </m:r>
                    </m:oMath>
                  </m:oMathPara>
                </a14:m>
                <a:endParaRPr lang="en-GB" sz="2800" dirty="0"/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9248" y="3962400"/>
                <a:ext cx="2362200" cy="523220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Rounded Rectangle 19"/>
          <p:cNvSpPr/>
          <p:nvPr/>
        </p:nvSpPr>
        <p:spPr bwMode="auto">
          <a:xfrm>
            <a:off x="5562600" y="3013181"/>
            <a:ext cx="3200400" cy="2145268"/>
          </a:xfrm>
          <a:prstGeom prst="roundRect">
            <a:avLst/>
          </a:prstGeom>
          <a:solidFill>
            <a:schemeClr val="bg1">
              <a:lumMod val="90000"/>
            </a:schemeClr>
          </a:solidFill>
          <a:ln w="28575">
            <a:solidFill>
              <a:schemeClr val="tx1"/>
            </a:solidFill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603020202020204" pitchFamily="34" charset="0"/>
              </a:rPr>
              <a:t>Ellie attempted to find</a:t>
            </a:r>
            <a:r>
              <a:rPr kumimoji="0" lang="en-GB" sz="2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603020202020204" pitchFamily="34" charset="0"/>
              </a:rPr>
              <a:t> an </a:t>
            </a:r>
            <a:r>
              <a:rPr kumimoji="0" lang="en-GB" sz="2400" b="0" i="0" u="none" strike="noStrike" cap="none" normalizeH="0" dirty="0" smtClean="0">
                <a:ln>
                  <a:noFill/>
                </a:ln>
                <a:solidFill>
                  <a:srgbClr val="FF0000"/>
                </a:solidFill>
                <a:effectLst/>
                <a:latin typeface="Trebuchet MS" panose="020B0603020202020204" pitchFamily="34" charset="0"/>
              </a:rPr>
              <a:t>expression </a:t>
            </a:r>
            <a:r>
              <a:rPr kumimoji="0" lang="en-GB" sz="2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603020202020204" pitchFamily="34" charset="0"/>
              </a:rPr>
              <a:t>for the area by splitting the area in this way.</a:t>
            </a:r>
            <a:endParaRPr kumimoji="0" lang="en-GB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rebuchet MS" panose="020B0603020202020204" pitchFamily="34" charset="0"/>
            </a:endParaRPr>
          </a:p>
        </p:txBody>
      </p:sp>
      <p:cxnSp>
        <p:nvCxnSpPr>
          <p:cNvPr id="4" name="Straight Connector 3"/>
          <p:cNvCxnSpPr/>
          <p:nvPr/>
        </p:nvCxnSpPr>
        <p:spPr bwMode="auto">
          <a:xfrm>
            <a:off x="2680252" y="4485620"/>
            <a:ext cx="0" cy="1353592"/>
          </a:xfrm>
          <a:prstGeom prst="line">
            <a:avLst/>
          </a:prstGeom>
          <a:noFill/>
          <a:ln w="38100" cap="flat" cmpd="sng" algn="ctr">
            <a:solidFill>
              <a:srgbClr val="FF0000"/>
            </a:solidFill>
            <a:prstDash val="sysDash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21563377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latin typeface="Trebuchet MS" panose="020B0603020202020204" pitchFamily="34" charset="0"/>
              </a:rPr>
              <a:t>Ellie’s Expression</a:t>
            </a:r>
            <a:endParaRPr lang="en-GB" dirty="0">
              <a:latin typeface="Trebuchet MS" panose="020B0603020202020204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257567"/>
            <a:ext cx="3200400" cy="32814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-609600" y="3314968"/>
                <a:ext cx="236220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/>
                        </a:rPr>
                        <m:t>𝑥</m:t>
                      </m:r>
                      <m:r>
                        <a:rPr lang="en-GB" sz="2800" b="0" i="1" smtClean="0">
                          <a:latin typeface="Cambria Math"/>
                        </a:rPr>
                        <m:t>+2</m:t>
                      </m:r>
                    </m:oMath>
                  </m:oMathPara>
                </a14:m>
                <a:endParaRPr lang="en-GB" sz="2800" dirty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609600" y="3314968"/>
                <a:ext cx="2362200" cy="523220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1333500" y="4277380"/>
                <a:ext cx="236220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/>
                        </a:rPr>
                        <m:t>𝑥</m:t>
                      </m:r>
                      <m:r>
                        <a:rPr lang="en-GB" sz="2800" b="0" i="1" smtClean="0">
                          <a:latin typeface="Cambria Math"/>
                        </a:rPr>
                        <m:t>+3</m:t>
                      </m:r>
                    </m:oMath>
                  </m:oMathPara>
                </a14:m>
                <a:endParaRPr lang="en-GB" sz="2800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33500" y="4277380"/>
                <a:ext cx="2362200" cy="523220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3276600" y="2705368"/>
                <a:ext cx="236220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/>
                        </a:rPr>
                        <m:t>𝑥</m:t>
                      </m:r>
                      <m:r>
                        <a:rPr lang="en-GB" sz="2800" b="0" i="1" smtClean="0">
                          <a:latin typeface="Cambria Math"/>
                        </a:rPr>
                        <m:t>+5</m:t>
                      </m:r>
                    </m:oMath>
                  </m:oMathPara>
                </a14:m>
                <a:endParaRPr lang="en-GB" sz="2800" dirty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76600" y="2705368"/>
                <a:ext cx="2362200" cy="523220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482048" y="2400568"/>
                <a:ext cx="236220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/>
                        </a:rPr>
                        <m:t>2</m:t>
                      </m:r>
                    </m:oMath>
                  </m:oMathPara>
                </a14:m>
                <a:endParaRPr lang="en-GB" sz="2800" dirty="0"/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2048" y="2400568"/>
                <a:ext cx="2362200" cy="523220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" name="Straight Connector 3"/>
          <p:cNvCxnSpPr/>
          <p:nvPr/>
        </p:nvCxnSpPr>
        <p:spPr bwMode="auto">
          <a:xfrm>
            <a:off x="2223052" y="2923788"/>
            <a:ext cx="0" cy="1353592"/>
          </a:xfrm>
          <a:prstGeom prst="line">
            <a:avLst/>
          </a:prstGeom>
          <a:noFill/>
          <a:ln w="38100" cap="flat" cmpd="sng" algn="ctr">
            <a:solidFill>
              <a:srgbClr val="FF0000"/>
            </a:solidFill>
            <a:prstDash val="sysDash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" name="Oval 2"/>
          <p:cNvSpPr/>
          <p:nvPr/>
        </p:nvSpPr>
        <p:spPr bwMode="auto">
          <a:xfrm>
            <a:off x="1427922" y="3314968"/>
            <a:ext cx="470452" cy="519351"/>
          </a:xfrm>
          <a:prstGeom prst="ellips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603020202020204" pitchFamily="34" charset="0"/>
              </a:rPr>
              <a:t>A</a:t>
            </a:r>
          </a:p>
        </p:txBody>
      </p:sp>
      <p:sp>
        <p:nvSpPr>
          <p:cNvPr id="12" name="Oval 11"/>
          <p:cNvSpPr/>
          <p:nvPr/>
        </p:nvSpPr>
        <p:spPr bwMode="auto">
          <a:xfrm>
            <a:off x="2806148" y="2898278"/>
            <a:ext cx="470452" cy="519351"/>
          </a:xfrm>
          <a:prstGeom prst="ellips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603020202020204" pitchFamily="34" charset="0"/>
              </a:rPr>
              <a:t>B</a:t>
            </a:r>
          </a:p>
        </p:txBody>
      </p:sp>
      <p:sp>
        <p:nvSpPr>
          <p:cNvPr id="13" name="Rounded Rectangle 12"/>
          <p:cNvSpPr/>
          <p:nvPr/>
        </p:nvSpPr>
        <p:spPr bwMode="auto">
          <a:xfrm>
            <a:off x="5257800" y="1746795"/>
            <a:ext cx="3352800" cy="3746718"/>
          </a:xfrm>
          <a:prstGeom prst="roundRect">
            <a:avLst/>
          </a:prstGeom>
          <a:solidFill>
            <a:schemeClr val="bg1">
              <a:lumMod val="90000"/>
            </a:schemeClr>
          </a:solidFill>
          <a:ln w="28575">
            <a:solidFill>
              <a:schemeClr val="tx1"/>
            </a:solidFill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603020202020204" pitchFamily="34" charset="0"/>
              </a:rPr>
              <a:t>Ellie has made a mistake in her</a:t>
            </a:r>
            <a:r>
              <a:rPr kumimoji="0" lang="en-GB" sz="2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603020202020204" pitchFamily="34" charset="0"/>
              </a:rPr>
              <a:t> working out.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2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603020202020204" pitchFamily="34" charset="0"/>
              </a:rPr>
              <a:t>In your pairs, go </a:t>
            </a:r>
            <a:r>
              <a:rPr kumimoji="0" lang="en-GB" sz="2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603020202020204" pitchFamily="34" charset="0"/>
              </a:rPr>
              <a:t>through her working line by line to find her error.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sz="2400" baseline="0" dirty="0" smtClean="0">
                <a:latin typeface="Trebuchet MS" panose="020B0603020202020204" pitchFamily="34" charset="0"/>
              </a:rPr>
              <a:t>Can</a:t>
            </a:r>
            <a:r>
              <a:rPr lang="en-GB" sz="2400" dirty="0" smtClean="0">
                <a:latin typeface="Trebuchet MS" panose="020B0603020202020204" pitchFamily="34" charset="0"/>
              </a:rPr>
              <a:t> you correct it?</a:t>
            </a:r>
            <a:endParaRPr kumimoji="0" lang="en-GB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0958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latin typeface="Trebuchet MS" panose="020B0603020202020204" pitchFamily="34" charset="0"/>
              </a:rPr>
              <a:t>Ellie’s Expression</a:t>
            </a:r>
            <a:endParaRPr lang="en-GB" dirty="0">
              <a:latin typeface="Trebuchet MS" panose="020B0603020202020204" pitchFamily="34" charset="0"/>
            </a:endParaRP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9855"/>
          <a:stretch/>
        </p:blipFill>
        <p:spPr bwMode="auto">
          <a:xfrm>
            <a:off x="457200" y="1143000"/>
            <a:ext cx="7620000" cy="51517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A"/>
              </a:clrFrom>
              <a:clrTo>
                <a:srgbClr val="FFFFF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4710" y="374374"/>
            <a:ext cx="2749290" cy="1966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82332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200" dirty="0" smtClean="0">
                <a:latin typeface="Trebuchet MS" panose="020B0603020202020204" pitchFamily="34" charset="0"/>
              </a:rPr>
              <a:t>Algebraic Area Problems</a:t>
            </a:r>
            <a:endParaRPr lang="en-GB" sz="3200" dirty="0">
              <a:latin typeface="Trebuchet MS" panose="020B0603020202020204" pitchFamily="34" charset="0"/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>
                <a:solidFill>
                  <a:schemeClr val="tx2"/>
                </a:solidFill>
                <a:latin typeface="Trebuchet MS" panose="020B0603020202020204" pitchFamily="34" charset="0"/>
                <a:ea typeface="+mj-ea"/>
                <a:cs typeface="+mj-cs"/>
              </a:rPr>
              <a:t>The area of </a:t>
            </a:r>
            <a:r>
              <a:rPr lang="en-GB" dirty="0" smtClean="0">
                <a:solidFill>
                  <a:schemeClr val="tx2"/>
                </a:solidFill>
                <a:latin typeface="Trebuchet MS" panose="020B0603020202020204" pitchFamily="34" charset="0"/>
                <a:ea typeface="+mj-ea"/>
                <a:cs typeface="+mj-cs"/>
              </a:rPr>
              <a:t>this shape is 74 cm</a:t>
            </a:r>
            <a:r>
              <a:rPr lang="en-GB" baseline="30000" dirty="0" smtClean="0">
                <a:solidFill>
                  <a:schemeClr val="tx2"/>
                </a:solidFill>
                <a:latin typeface="Trebuchet MS" panose="020B0603020202020204" pitchFamily="34" charset="0"/>
                <a:ea typeface="+mj-ea"/>
                <a:cs typeface="+mj-cs"/>
              </a:rPr>
              <a:t>2</a:t>
            </a:r>
            <a:r>
              <a:rPr lang="en-GB" dirty="0" smtClean="0">
                <a:solidFill>
                  <a:schemeClr val="tx2"/>
                </a:solidFill>
                <a:latin typeface="Trebuchet MS" panose="020B0603020202020204" pitchFamily="34" charset="0"/>
                <a:ea typeface="+mj-ea"/>
                <a:cs typeface="+mj-cs"/>
              </a:rPr>
              <a:t>.  </a:t>
            </a:r>
          </a:p>
          <a:p>
            <a:pPr marL="0" indent="0">
              <a:buNone/>
            </a:pPr>
            <a:r>
              <a:rPr lang="en-GB" dirty="0" smtClean="0">
                <a:solidFill>
                  <a:schemeClr val="tx2"/>
                </a:solidFill>
                <a:latin typeface="Trebuchet MS" panose="020B0603020202020204" pitchFamily="34" charset="0"/>
                <a:ea typeface="+mj-ea"/>
                <a:cs typeface="+mj-cs"/>
              </a:rPr>
              <a:t>What is its perimeter? </a:t>
            </a:r>
            <a:endParaRPr lang="en-GB" dirty="0">
              <a:solidFill>
                <a:schemeClr val="tx2"/>
              </a:solidFill>
              <a:latin typeface="Trebuchet MS" panose="020B0603020202020204" pitchFamily="34" charset="0"/>
              <a:ea typeface="+mj-ea"/>
              <a:cs typeface="+mj-cs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2819399"/>
            <a:ext cx="3200400" cy="32814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-152400" y="4876800"/>
                <a:ext cx="236220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/>
                        </a:rPr>
                        <m:t>𝑥</m:t>
                      </m:r>
                      <m:r>
                        <a:rPr lang="en-GB" sz="2800" b="0" i="1" smtClean="0">
                          <a:latin typeface="Cambria Math"/>
                        </a:rPr>
                        <m:t>+2</m:t>
                      </m:r>
                    </m:oMath>
                  </m:oMathPara>
                </a14:m>
                <a:endParaRPr lang="en-GB" sz="2800" dirty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152400" y="4876800"/>
                <a:ext cx="2362200" cy="523220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1790700" y="5839212"/>
                <a:ext cx="236220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/>
                        </a:rPr>
                        <m:t>𝑥</m:t>
                      </m:r>
                      <m:r>
                        <a:rPr lang="en-GB" sz="2800" b="0" i="1" smtClean="0">
                          <a:latin typeface="Cambria Math"/>
                        </a:rPr>
                        <m:t>+3</m:t>
                      </m:r>
                    </m:oMath>
                  </m:oMathPara>
                </a14:m>
                <a:endParaRPr lang="en-GB" sz="2800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90700" y="5839212"/>
                <a:ext cx="2362200" cy="523220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3733800" y="4267200"/>
                <a:ext cx="236220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/>
                        </a:rPr>
                        <m:t>𝑥</m:t>
                      </m:r>
                      <m:r>
                        <a:rPr lang="en-GB" sz="2800" b="0" i="1" smtClean="0">
                          <a:latin typeface="Cambria Math"/>
                        </a:rPr>
                        <m:t>+5</m:t>
                      </m:r>
                    </m:oMath>
                  </m:oMathPara>
                </a14:m>
                <a:endParaRPr lang="en-GB" sz="2800" dirty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33800" y="4267200"/>
                <a:ext cx="2362200" cy="523220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939248" y="3962400"/>
                <a:ext cx="236220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/>
                        </a:rPr>
                        <m:t>2</m:t>
                      </m:r>
                    </m:oMath>
                  </m:oMathPara>
                </a14:m>
                <a:endParaRPr lang="en-GB" sz="2800" dirty="0"/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9248" y="3962400"/>
                <a:ext cx="2362200" cy="523220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Rounded Rectangle 19"/>
          <p:cNvSpPr/>
          <p:nvPr/>
        </p:nvSpPr>
        <p:spPr bwMode="auto">
          <a:xfrm>
            <a:off x="5486400" y="2383542"/>
            <a:ext cx="3200400" cy="1464231"/>
          </a:xfrm>
          <a:prstGeom prst="roundRect">
            <a:avLst/>
          </a:prstGeom>
          <a:solidFill>
            <a:schemeClr val="bg1">
              <a:lumMod val="90000"/>
            </a:schemeClr>
          </a:solidFill>
          <a:ln w="28575">
            <a:solidFill>
              <a:schemeClr val="tx1"/>
            </a:solidFill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603020202020204" pitchFamily="34" charset="0"/>
              </a:rPr>
              <a:t>In your pairs, find an </a:t>
            </a:r>
            <a:r>
              <a:rPr kumimoji="0" lang="en-GB" sz="20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rebuchet MS" panose="020B0603020202020204" pitchFamily="34" charset="0"/>
              </a:rPr>
              <a:t>expression</a:t>
            </a:r>
            <a:r>
              <a:rPr kumimoji="0" lang="en-GB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603020202020204" pitchFamily="34" charset="0"/>
              </a:rPr>
              <a:t> for the</a:t>
            </a:r>
            <a:r>
              <a:rPr kumimoji="0" lang="en-GB" sz="20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603020202020204" pitchFamily="34" charset="0"/>
              </a:rPr>
              <a:t> area of the L-shape by splitting this way.</a:t>
            </a:r>
            <a:endParaRPr kumimoji="0" lang="en-GB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rebuchet MS" panose="020B0603020202020204" pitchFamily="34" charset="0"/>
            </a:endParaRPr>
          </a:p>
        </p:txBody>
      </p:sp>
      <p:cxnSp>
        <p:nvCxnSpPr>
          <p:cNvPr id="4" name="Straight Connector 3"/>
          <p:cNvCxnSpPr/>
          <p:nvPr/>
        </p:nvCxnSpPr>
        <p:spPr bwMode="auto">
          <a:xfrm>
            <a:off x="2680252" y="4460110"/>
            <a:ext cx="1663148" cy="0"/>
          </a:xfrm>
          <a:prstGeom prst="line">
            <a:avLst/>
          </a:prstGeom>
          <a:noFill/>
          <a:ln w="38100" cap="flat" cmpd="sng" algn="ctr">
            <a:solidFill>
              <a:srgbClr val="FF0000"/>
            </a:solidFill>
            <a:prstDash val="sysDash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4" name="Oval 13"/>
          <p:cNvSpPr/>
          <p:nvPr/>
        </p:nvSpPr>
        <p:spPr bwMode="auto">
          <a:xfrm>
            <a:off x="2736574" y="4898773"/>
            <a:ext cx="470452" cy="519351"/>
          </a:xfrm>
          <a:prstGeom prst="ellips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603020202020204" pitchFamily="34" charset="0"/>
              </a:rPr>
              <a:t>A</a:t>
            </a:r>
          </a:p>
        </p:txBody>
      </p:sp>
      <p:sp>
        <p:nvSpPr>
          <p:cNvPr id="19" name="Oval 18"/>
          <p:cNvSpPr/>
          <p:nvPr/>
        </p:nvSpPr>
        <p:spPr bwMode="auto">
          <a:xfrm>
            <a:off x="3236844" y="3702724"/>
            <a:ext cx="470452" cy="519351"/>
          </a:xfrm>
          <a:prstGeom prst="ellips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603020202020204" pitchFamily="34" charset="0"/>
              </a:rPr>
              <a:t>B</a:t>
            </a:r>
          </a:p>
        </p:txBody>
      </p:sp>
      <p:sp>
        <p:nvSpPr>
          <p:cNvPr id="21" name="Rounded Rectangle 20"/>
          <p:cNvSpPr/>
          <p:nvPr/>
        </p:nvSpPr>
        <p:spPr bwMode="auto">
          <a:xfrm>
            <a:off x="5486400" y="4219813"/>
            <a:ext cx="3200400" cy="2485787"/>
          </a:xfrm>
          <a:prstGeom prst="roundRect">
            <a:avLst/>
          </a:prstGeom>
          <a:solidFill>
            <a:schemeClr val="bg1">
              <a:lumMod val="90000"/>
            </a:schemeClr>
          </a:solidFill>
          <a:ln w="28575">
            <a:solidFill>
              <a:schemeClr val="tx1"/>
            </a:solidFill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sz="2000" dirty="0" smtClean="0">
                <a:latin typeface="Trebuchet MS" panose="020B0603020202020204" pitchFamily="34" charset="0"/>
              </a:rPr>
              <a:t>Finished?</a:t>
            </a:r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sz="2000" dirty="0" smtClean="0">
                <a:latin typeface="Trebuchet MS" panose="020B0603020202020204" pitchFamily="34" charset="0"/>
              </a:rPr>
              <a:t>Do you get the same </a:t>
            </a:r>
            <a:r>
              <a:rPr lang="en-GB" sz="2000" dirty="0" smtClean="0">
                <a:solidFill>
                  <a:srgbClr val="FF0000"/>
                </a:solidFill>
                <a:latin typeface="Trebuchet MS" panose="020B0603020202020204" pitchFamily="34" charset="0"/>
              </a:rPr>
              <a:t>expression</a:t>
            </a:r>
            <a:r>
              <a:rPr lang="en-GB" sz="2000" dirty="0" smtClean="0">
                <a:latin typeface="Trebuchet MS" panose="020B0603020202020204" pitchFamily="34" charset="0"/>
              </a:rPr>
              <a:t> if you split the shape in a different way?</a:t>
            </a:r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sz="2000" dirty="0" smtClean="0">
                <a:latin typeface="Trebuchet MS" panose="020B0603020202020204" pitchFamily="34" charset="0"/>
              </a:rPr>
              <a:t>And another way?</a:t>
            </a:r>
          </a:p>
        </p:txBody>
      </p:sp>
    </p:spTree>
    <p:extLst>
      <p:ext uri="{BB962C8B-B14F-4D97-AF65-F5344CB8AC3E}">
        <p14:creationId xmlns:p14="http://schemas.microsoft.com/office/powerpoint/2010/main" val="14501480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14" grpId="0" animBg="1"/>
      <p:bldP spid="19" grpId="0" animBg="1"/>
      <p:bldP spid="2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200" dirty="0" smtClean="0">
                <a:latin typeface="Trebuchet MS" panose="020B0603020202020204" pitchFamily="34" charset="0"/>
              </a:rPr>
              <a:t>Algebraic Area Problems</a:t>
            </a:r>
            <a:endParaRPr lang="en-GB" sz="3200" dirty="0">
              <a:latin typeface="Trebuchet MS" panose="020B0603020202020204" pitchFamily="34" charset="0"/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>
                <a:solidFill>
                  <a:schemeClr val="tx2"/>
                </a:solidFill>
                <a:latin typeface="Trebuchet MS" panose="020B0603020202020204" pitchFamily="34" charset="0"/>
                <a:ea typeface="+mj-ea"/>
                <a:cs typeface="+mj-cs"/>
              </a:rPr>
              <a:t>The area of </a:t>
            </a:r>
            <a:r>
              <a:rPr lang="en-GB" dirty="0" smtClean="0">
                <a:solidFill>
                  <a:schemeClr val="tx2"/>
                </a:solidFill>
                <a:latin typeface="Trebuchet MS" panose="020B0603020202020204" pitchFamily="34" charset="0"/>
                <a:ea typeface="+mj-ea"/>
                <a:cs typeface="+mj-cs"/>
              </a:rPr>
              <a:t>this shape is 74 cm</a:t>
            </a:r>
            <a:r>
              <a:rPr lang="en-GB" baseline="30000" dirty="0" smtClean="0">
                <a:solidFill>
                  <a:schemeClr val="tx2"/>
                </a:solidFill>
                <a:latin typeface="Trebuchet MS" panose="020B0603020202020204" pitchFamily="34" charset="0"/>
                <a:ea typeface="+mj-ea"/>
                <a:cs typeface="+mj-cs"/>
              </a:rPr>
              <a:t>2</a:t>
            </a:r>
            <a:r>
              <a:rPr lang="en-GB" dirty="0" smtClean="0">
                <a:solidFill>
                  <a:schemeClr val="tx2"/>
                </a:solidFill>
                <a:latin typeface="Trebuchet MS" panose="020B0603020202020204" pitchFamily="34" charset="0"/>
                <a:ea typeface="+mj-ea"/>
                <a:cs typeface="+mj-cs"/>
              </a:rPr>
              <a:t>.  </a:t>
            </a:r>
          </a:p>
          <a:p>
            <a:pPr marL="0" indent="0">
              <a:buNone/>
            </a:pPr>
            <a:r>
              <a:rPr lang="en-GB" dirty="0" smtClean="0">
                <a:solidFill>
                  <a:schemeClr val="tx2"/>
                </a:solidFill>
                <a:latin typeface="Trebuchet MS" panose="020B0603020202020204" pitchFamily="34" charset="0"/>
                <a:ea typeface="+mj-ea"/>
                <a:cs typeface="+mj-cs"/>
              </a:rPr>
              <a:t>What is its perimeter? </a:t>
            </a:r>
            <a:endParaRPr lang="en-GB" dirty="0">
              <a:solidFill>
                <a:schemeClr val="tx2"/>
              </a:solidFill>
              <a:latin typeface="Trebuchet MS" panose="020B0603020202020204" pitchFamily="34" charset="0"/>
              <a:ea typeface="+mj-ea"/>
              <a:cs typeface="+mj-cs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2819399"/>
            <a:ext cx="3200400" cy="32814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-152400" y="4876800"/>
                <a:ext cx="236220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/>
                        </a:rPr>
                        <m:t>𝑥</m:t>
                      </m:r>
                      <m:r>
                        <a:rPr lang="en-GB" sz="2800" b="0" i="1" smtClean="0">
                          <a:latin typeface="Cambria Math"/>
                        </a:rPr>
                        <m:t>+2</m:t>
                      </m:r>
                    </m:oMath>
                  </m:oMathPara>
                </a14:m>
                <a:endParaRPr lang="en-GB" sz="2800" dirty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152400" y="4876800"/>
                <a:ext cx="2362200" cy="523220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1790700" y="5839212"/>
                <a:ext cx="236220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/>
                        </a:rPr>
                        <m:t>𝑥</m:t>
                      </m:r>
                      <m:r>
                        <a:rPr lang="en-GB" sz="2800" b="0" i="1" smtClean="0">
                          <a:latin typeface="Cambria Math"/>
                        </a:rPr>
                        <m:t>+3</m:t>
                      </m:r>
                    </m:oMath>
                  </m:oMathPara>
                </a14:m>
                <a:endParaRPr lang="en-GB" sz="2800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90700" y="5839212"/>
                <a:ext cx="2362200" cy="523220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3733800" y="4267200"/>
                <a:ext cx="236220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/>
                        </a:rPr>
                        <m:t>𝑥</m:t>
                      </m:r>
                      <m:r>
                        <a:rPr lang="en-GB" sz="2800" b="0" i="1" smtClean="0">
                          <a:latin typeface="Cambria Math"/>
                        </a:rPr>
                        <m:t>+5</m:t>
                      </m:r>
                    </m:oMath>
                  </m:oMathPara>
                </a14:m>
                <a:endParaRPr lang="en-GB" sz="2800" dirty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33800" y="4267200"/>
                <a:ext cx="2362200" cy="523220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939248" y="3962400"/>
                <a:ext cx="236220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/>
                        </a:rPr>
                        <m:t>2</m:t>
                      </m:r>
                    </m:oMath>
                  </m:oMathPara>
                </a14:m>
                <a:endParaRPr lang="en-GB" sz="2800" dirty="0"/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9248" y="3962400"/>
                <a:ext cx="2362200" cy="523220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ounded Rectangle 19"/>
              <p:cNvSpPr/>
              <p:nvPr/>
            </p:nvSpPr>
            <p:spPr bwMode="auto">
              <a:xfrm>
                <a:off x="5562600" y="3013181"/>
                <a:ext cx="3200400" cy="1532334"/>
              </a:xfrm>
              <a:prstGeom prst="roundRect">
                <a:avLst/>
              </a:prstGeom>
              <a:solidFill>
                <a:schemeClr val="bg1">
                  <a:lumMod val="90000"/>
                </a:schemeClr>
              </a:solidFill>
              <a:ln w="28575">
                <a:solidFill>
                  <a:schemeClr val="tx1"/>
                </a:solidFill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GB" sz="24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rebuchet MS" panose="020B0603020202020204" pitchFamily="34" charset="0"/>
                  </a:rPr>
                  <a:t>The area should be</a:t>
                </a:r>
              </a:p>
              <a:p>
                <a:pPr algn="ctr">
                  <a:spcBef>
                    <a:spcPct val="5000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GB" sz="2400" i="1">
                          <a:latin typeface="Cambria Math"/>
                        </a:rPr>
                        <m:t>+8</m:t>
                      </m:r>
                      <m:r>
                        <a:rPr lang="en-GB" sz="2400" i="1">
                          <a:latin typeface="Cambria Math"/>
                        </a:rPr>
                        <m:t>𝑥</m:t>
                      </m:r>
                      <m:r>
                        <a:rPr lang="en-GB" sz="2400" i="1">
                          <a:latin typeface="Cambria Math"/>
                        </a:rPr>
                        <m:t>+9</m:t>
                      </m:r>
                    </m:oMath>
                  </m:oMathPara>
                </a14:m>
                <a:endParaRPr lang="en-GB" sz="2400" dirty="0"/>
              </a:p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GB" sz="24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rebuchet MS" panose="020B0603020202020204" pitchFamily="34" charset="0"/>
                  </a:rPr>
                  <a:t>Any mistakes?</a:t>
                </a:r>
              </a:p>
            </p:txBody>
          </p:sp>
        </mc:Choice>
        <mc:Fallback xmlns="">
          <p:sp>
            <p:nvSpPr>
              <p:cNvPr id="20" name="Rounded Rectangle 1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562600" y="3013181"/>
                <a:ext cx="3200400" cy="1532334"/>
              </a:xfrm>
              <a:prstGeom prst="roundRect">
                <a:avLst/>
              </a:prstGeom>
              <a:blipFill rotWithShape="1">
                <a:blip r:embed="rId8"/>
                <a:stretch>
                  <a:fillRect b="-2335"/>
                </a:stretch>
              </a:blipFill>
              <a:ln w="28575">
                <a:solidFill>
                  <a:schemeClr val="tx1"/>
                </a:solidFill>
              </a:ln>
              <a:effectLst/>
              <a:extLst/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" name="Straight Connector 3"/>
          <p:cNvCxnSpPr/>
          <p:nvPr/>
        </p:nvCxnSpPr>
        <p:spPr bwMode="auto">
          <a:xfrm>
            <a:off x="2680252" y="4460110"/>
            <a:ext cx="1663148" cy="0"/>
          </a:xfrm>
          <a:prstGeom prst="line">
            <a:avLst/>
          </a:prstGeom>
          <a:noFill/>
          <a:ln w="38100" cap="flat" cmpd="sng" algn="ctr">
            <a:solidFill>
              <a:srgbClr val="FF0000"/>
            </a:solidFill>
            <a:prstDash val="sysDash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4" name="Oval 13"/>
          <p:cNvSpPr/>
          <p:nvPr/>
        </p:nvSpPr>
        <p:spPr bwMode="auto">
          <a:xfrm>
            <a:off x="2736574" y="4898773"/>
            <a:ext cx="470452" cy="519351"/>
          </a:xfrm>
          <a:prstGeom prst="ellips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603020202020204" pitchFamily="34" charset="0"/>
              </a:rPr>
              <a:t>A</a:t>
            </a:r>
          </a:p>
        </p:txBody>
      </p:sp>
      <p:sp>
        <p:nvSpPr>
          <p:cNvPr id="19" name="Oval 18"/>
          <p:cNvSpPr/>
          <p:nvPr/>
        </p:nvSpPr>
        <p:spPr bwMode="auto">
          <a:xfrm>
            <a:off x="3236844" y="3702724"/>
            <a:ext cx="470452" cy="519351"/>
          </a:xfrm>
          <a:prstGeom prst="ellips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603020202020204" pitchFamily="34" charset="0"/>
              </a:rPr>
              <a:t>B</a:t>
            </a:r>
          </a:p>
        </p:txBody>
      </p:sp>
    </p:spTree>
    <p:extLst>
      <p:ext uri="{BB962C8B-B14F-4D97-AF65-F5344CB8AC3E}">
        <p14:creationId xmlns:p14="http://schemas.microsoft.com/office/powerpoint/2010/main" val="2355961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200" dirty="0" smtClean="0">
                <a:latin typeface="Trebuchet MS" panose="020B0603020202020204" pitchFamily="34" charset="0"/>
              </a:rPr>
              <a:t>Algebraic Area Problems</a:t>
            </a:r>
            <a:endParaRPr lang="en-GB" sz="3200" dirty="0">
              <a:latin typeface="Trebuchet MS" panose="020B0603020202020204" pitchFamily="34" charset="0"/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>
                <a:solidFill>
                  <a:schemeClr val="tx2"/>
                </a:solidFill>
                <a:latin typeface="Trebuchet MS" panose="020B0603020202020204" pitchFamily="34" charset="0"/>
                <a:ea typeface="+mj-ea"/>
                <a:cs typeface="+mj-cs"/>
              </a:rPr>
              <a:t>The area of </a:t>
            </a:r>
            <a:r>
              <a:rPr lang="en-GB" dirty="0" smtClean="0">
                <a:solidFill>
                  <a:schemeClr val="tx2"/>
                </a:solidFill>
                <a:latin typeface="Trebuchet MS" panose="020B0603020202020204" pitchFamily="34" charset="0"/>
                <a:ea typeface="+mj-ea"/>
                <a:cs typeface="+mj-cs"/>
              </a:rPr>
              <a:t>this shape is 74 cm</a:t>
            </a:r>
            <a:r>
              <a:rPr lang="en-GB" baseline="30000" dirty="0" smtClean="0">
                <a:solidFill>
                  <a:schemeClr val="tx2"/>
                </a:solidFill>
                <a:latin typeface="Trebuchet MS" panose="020B0603020202020204" pitchFamily="34" charset="0"/>
                <a:ea typeface="+mj-ea"/>
                <a:cs typeface="+mj-cs"/>
              </a:rPr>
              <a:t>2</a:t>
            </a:r>
            <a:r>
              <a:rPr lang="en-GB" dirty="0" smtClean="0">
                <a:solidFill>
                  <a:schemeClr val="tx2"/>
                </a:solidFill>
                <a:latin typeface="Trebuchet MS" panose="020B0603020202020204" pitchFamily="34" charset="0"/>
                <a:ea typeface="+mj-ea"/>
                <a:cs typeface="+mj-cs"/>
              </a:rPr>
              <a:t>.  </a:t>
            </a:r>
          </a:p>
          <a:p>
            <a:pPr marL="0" indent="0">
              <a:buNone/>
            </a:pPr>
            <a:r>
              <a:rPr lang="en-GB" dirty="0" smtClean="0">
                <a:solidFill>
                  <a:schemeClr val="tx2"/>
                </a:solidFill>
                <a:latin typeface="Trebuchet MS" panose="020B0603020202020204" pitchFamily="34" charset="0"/>
                <a:ea typeface="+mj-ea"/>
                <a:cs typeface="+mj-cs"/>
              </a:rPr>
              <a:t>What is its perimeter? </a:t>
            </a:r>
            <a:endParaRPr lang="en-GB" dirty="0">
              <a:solidFill>
                <a:schemeClr val="tx2"/>
              </a:solidFill>
              <a:latin typeface="Trebuchet MS" panose="020B0603020202020204" pitchFamily="34" charset="0"/>
              <a:ea typeface="+mj-ea"/>
              <a:cs typeface="+mj-cs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2857767"/>
            <a:ext cx="3200400" cy="32814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-609600" y="4815777"/>
                <a:ext cx="236220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/>
                        </a:rPr>
                        <m:t>𝑥</m:t>
                      </m:r>
                      <m:r>
                        <a:rPr lang="en-GB" sz="2800" b="0" i="1" smtClean="0">
                          <a:latin typeface="Cambria Math"/>
                        </a:rPr>
                        <m:t>+2</m:t>
                      </m:r>
                    </m:oMath>
                  </m:oMathPara>
                </a14:m>
                <a:endParaRPr lang="en-GB" sz="2800" dirty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609600" y="4815777"/>
                <a:ext cx="2362200" cy="523220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1333500" y="5877580"/>
                <a:ext cx="236220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/>
                        </a:rPr>
                        <m:t>𝑥</m:t>
                      </m:r>
                      <m:r>
                        <a:rPr lang="en-GB" sz="2800" b="0" i="1" smtClean="0">
                          <a:latin typeface="Cambria Math"/>
                        </a:rPr>
                        <m:t>+3</m:t>
                      </m:r>
                    </m:oMath>
                  </m:oMathPara>
                </a14:m>
                <a:endParaRPr lang="en-GB" sz="2800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33500" y="5877580"/>
                <a:ext cx="2362200" cy="523220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3352800" y="4554167"/>
                <a:ext cx="236220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/>
                        </a:rPr>
                        <m:t>𝑥</m:t>
                      </m:r>
                      <m:r>
                        <a:rPr lang="en-GB" sz="2800" b="0" i="1" smtClean="0">
                          <a:latin typeface="Cambria Math"/>
                        </a:rPr>
                        <m:t>+5</m:t>
                      </m:r>
                    </m:oMath>
                  </m:oMathPara>
                </a14:m>
                <a:endParaRPr lang="en-GB" sz="2800" dirty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52800" y="4554167"/>
                <a:ext cx="2362200" cy="523220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482048" y="4000768"/>
                <a:ext cx="236220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/>
                        </a:rPr>
                        <m:t>2</m:t>
                      </m:r>
                    </m:oMath>
                  </m:oMathPara>
                </a14:m>
                <a:endParaRPr lang="en-GB" sz="2800" dirty="0"/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2048" y="4000768"/>
                <a:ext cx="2362200" cy="523220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Rounded Rectangle 19"/>
          <p:cNvSpPr/>
          <p:nvPr/>
        </p:nvSpPr>
        <p:spPr bwMode="auto">
          <a:xfrm>
            <a:off x="4991100" y="2374821"/>
            <a:ext cx="4000500" cy="2349579"/>
          </a:xfrm>
          <a:prstGeom prst="roundRect">
            <a:avLst/>
          </a:prstGeom>
          <a:solidFill>
            <a:schemeClr val="bg1">
              <a:lumMod val="90000"/>
            </a:schemeClr>
          </a:solidFill>
          <a:ln w="28575">
            <a:solidFill>
              <a:schemeClr val="tx1"/>
            </a:solidFill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sz="2400" dirty="0" smtClean="0">
                <a:latin typeface="Trebuchet MS" panose="020B0603020202020204" pitchFamily="34" charset="0"/>
              </a:rPr>
              <a:t>On your whiteboards:</a:t>
            </a:r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603020202020204" pitchFamily="34" charset="0"/>
              </a:rPr>
              <a:t>Using</a:t>
            </a:r>
            <a:r>
              <a:rPr kumimoji="0" lang="en-GB" sz="2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603020202020204" pitchFamily="34" charset="0"/>
              </a:rPr>
              <a:t> the information in the question, turn your </a:t>
            </a:r>
            <a:r>
              <a:rPr kumimoji="0" lang="en-GB" sz="2400" b="0" i="0" u="none" strike="noStrike" cap="none" normalizeH="0" dirty="0" smtClean="0">
                <a:ln>
                  <a:noFill/>
                </a:ln>
                <a:solidFill>
                  <a:srgbClr val="FF0000"/>
                </a:solidFill>
                <a:effectLst/>
                <a:latin typeface="Trebuchet MS" panose="020B0603020202020204" pitchFamily="34" charset="0"/>
              </a:rPr>
              <a:t>expression</a:t>
            </a:r>
            <a:r>
              <a:rPr kumimoji="0" lang="en-GB" sz="2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603020202020204" pitchFamily="34" charset="0"/>
              </a:rPr>
              <a:t> into an </a:t>
            </a:r>
            <a:r>
              <a:rPr kumimoji="0" lang="en-GB" sz="2400" b="0" i="0" u="none" strike="noStrike" cap="none" normalizeH="0" dirty="0" smtClean="0">
                <a:ln>
                  <a:noFill/>
                </a:ln>
                <a:solidFill>
                  <a:srgbClr val="FF0000"/>
                </a:solidFill>
                <a:effectLst/>
                <a:latin typeface="Trebuchet MS" panose="020B0603020202020204" pitchFamily="34" charset="0"/>
              </a:rPr>
              <a:t>equation.</a:t>
            </a:r>
            <a:endParaRPr kumimoji="0" lang="en-GB" sz="24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06297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latin typeface="Cambria Math"/>
                            </a:rPr>
                            <m:t>𝑥</m:t>
                          </m:r>
                        </m:e>
                        <m:sup>
                          <m:r>
                            <a:rPr lang="en-GB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GB" b="0" i="1" smtClean="0">
                          <a:latin typeface="Cambria Math"/>
                        </a:rPr>
                        <m:t>+8</m:t>
                      </m:r>
                      <m:r>
                        <a:rPr lang="en-GB" b="0" i="1" smtClean="0">
                          <a:latin typeface="Cambria Math"/>
                        </a:rPr>
                        <m:t>𝑥</m:t>
                      </m:r>
                      <m:r>
                        <a:rPr lang="en-GB" b="0" i="1" smtClean="0">
                          <a:latin typeface="Cambria Math"/>
                        </a:rPr>
                        <m:t>+9=74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en-GB" dirty="0" smtClean="0">
                    <a:latin typeface="Trebuchet MS" panose="020B0603020202020204" pitchFamily="34" charset="0"/>
                  </a:rPr>
                  <a:t>How can you solve this?</a:t>
                </a:r>
              </a:p>
              <a:p>
                <a:pPr marL="0" indent="0">
                  <a:buNone/>
                </a:pPr>
                <a:r>
                  <a:rPr lang="en-GB" dirty="0" smtClean="0">
                    <a:latin typeface="Trebuchet MS" panose="020B0603020202020204" pitchFamily="34" charset="0"/>
                  </a:rPr>
                  <a:t>Try in your pairs and on your tables.</a:t>
                </a:r>
              </a:p>
              <a:p>
                <a:pPr marL="0" indent="0">
                  <a:buNone/>
                </a:pPr>
                <a:endParaRPr lang="en-GB" i="1" dirty="0">
                  <a:latin typeface="Trebuchet MS" panose="020B0603020202020204" pitchFamily="34" charset="0"/>
                </a:endParaRPr>
              </a:p>
              <a:p>
                <a:pPr marL="0" indent="0">
                  <a:buNone/>
                </a:pPr>
                <a:r>
                  <a:rPr lang="en-GB" dirty="0" smtClean="0"/>
                  <a:t>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GB" i="1"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en-GB" i="1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GB" b="0" i="1" smtClean="0">
                        <a:latin typeface="Cambria Math"/>
                      </a:rPr>
                      <m:t>+8</m:t>
                    </m:r>
                    <m:r>
                      <a:rPr lang="en-GB" i="1">
                        <a:latin typeface="Cambria Math"/>
                      </a:rPr>
                      <m:t>𝑥</m:t>
                    </m:r>
                    <m:r>
                      <a:rPr lang="en-GB" b="0" i="1" smtClean="0">
                        <a:latin typeface="Cambria Math"/>
                      </a:rPr>
                      <m:t>−65</m:t>
                    </m:r>
                    <m:r>
                      <a:rPr lang="en-GB" i="1">
                        <a:latin typeface="Cambria Math"/>
                      </a:rPr>
                      <m:t>=0</m:t>
                    </m:r>
                  </m:oMath>
                </a14:m>
                <a:endParaRPr lang="en-GB" b="0" i="1" dirty="0" smtClean="0">
                  <a:latin typeface="Cambria Math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latin typeface="Cambria Math"/>
                            </a:rPr>
                            <m:t>𝑥</m:t>
                          </m:r>
                          <m:r>
                            <a:rPr lang="en-GB" b="0" i="1" smtClean="0">
                              <a:latin typeface="Cambria Math"/>
                            </a:rPr>
                            <m:t>+13</m:t>
                          </m:r>
                        </m:e>
                      </m:d>
                      <m:d>
                        <m:dPr>
                          <m:ctrlPr>
                            <a:rPr lang="en-GB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latin typeface="Cambria Math"/>
                            </a:rPr>
                            <m:t>𝑥</m:t>
                          </m:r>
                          <m:r>
                            <a:rPr lang="en-GB" b="0" i="1" smtClean="0">
                              <a:latin typeface="Cambria Math"/>
                            </a:rPr>
                            <m:t>−5</m:t>
                          </m:r>
                        </m:e>
                      </m:d>
                      <m:r>
                        <a:rPr lang="en-GB" b="0" i="1" smtClean="0">
                          <a:latin typeface="Cambria Math"/>
                        </a:rPr>
                        <m:t>=0</m:t>
                      </m:r>
                    </m:oMath>
                  </m:oMathPara>
                </a14:m>
                <a:endParaRPr lang="en-GB" b="0" dirty="0" smtClean="0">
                  <a:latin typeface="Trebuchet MS" panose="020B0603020202020204" pitchFamily="34" charset="0"/>
                </a:endParaRPr>
              </a:p>
              <a:p>
                <a:pPr marL="0" indent="0">
                  <a:buNone/>
                </a:pPr>
                <a:r>
                  <a:rPr lang="en-GB" b="0" dirty="0" smtClean="0"/>
                  <a:t>       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</a:rPr>
                      <m:t>𝑥</m:t>
                    </m:r>
                    <m:r>
                      <a:rPr lang="en-GB" b="0" i="1" smtClean="0">
                        <a:latin typeface="Cambria Math"/>
                      </a:rPr>
                      <m:t>=−13, </m:t>
                    </m:r>
                    <m:r>
                      <a:rPr lang="en-GB" b="0" i="1" smtClean="0">
                        <a:latin typeface="Cambria Math"/>
                      </a:rPr>
                      <m:t>𝑥</m:t>
                    </m:r>
                    <m:r>
                      <a:rPr lang="en-GB" b="0" i="1" smtClean="0">
                        <a:latin typeface="Cambria Math"/>
                      </a:rPr>
                      <m:t>=5</m:t>
                    </m:r>
                  </m:oMath>
                </a14:m>
                <a:endParaRPr lang="en-GB" dirty="0" smtClean="0">
                  <a:latin typeface="Trebuchet MS" panose="020B0603020202020204" pitchFamily="34" charset="0"/>
                </a:endParaRPr>
              </a:p>
              <a:p>
                <a:pPr marL="0" indent="0">
                  <a:buNone/>
                </a:pPr>
                <a:endParaRPr lang="en-GB" dirty="0">
                  <a:latin typeface="Trebuchet MS" panose="020B0603020202020204" pitchFamily="34" charset="0"/>
                </a:endParaRPr>
              </a:p>
              <a:p>
                <a:pPr marL="0" indent="0">
                  <a:buNone/>
                </a:pPr>
                <a:r>
                  <a:rPr lang="en-GB" dirty="0" smtClean="0">
                    <a:latin typeface="Trebuchet MS" panose="020B0603020202020204" pitchFamily="34" charset="0"/>
                  </a:rPr>
                  <a:t>Now let’s go back to the original problem…</a:t>
                </a:r>
                <a:endParaRPr lang="en-GB" dirty="0">
                  <a:latin typeface="Trebuchet MS" panose="020B0603020202020204" pitchFamily="34" charset="0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/>
                <a:stretch>
                  <a:fillRect l="-1852" t="-1752" b="-552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7" name="Group 6"/>
          <p:cNvGrpSpPr/>
          <p:nvPr/>
        </p:nvGrpSpPr>
        <p:grpSpPr>
          <a:xfrm>
            <a:off x="5029200" y="3200400"/>
            <a:ext cx="1775732" cy="2057400"/>
            <a:chOff x="5029200" y="3200400"/>
            <a:chExt cx="1775732" cy="2057400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029200" y="3200400"/>
              <a:ext cx="1775732" cy="2057400"/>
            </a:xfrm>
            <a:prstGeom prst="rect">
              <a:avLst/>
            </a:prstGeom>
          </p:spPr>
        </p:pic>
        <p:sp>
          <p:nvSpPr>
            <p:cNvPr id="5" name="TextBox 4"/>
            <p:cNvSpPr txBox="1"/>
            <p:nvPr/>
          </p:nvSpPr>
          <p:spPr>
            <a:xfrm>
              <a:off x="5625548" y="3378440"/>
              <a:ext cx="622852" cy="369332"/>
            </a:xfrm>
            <a:prstGeom prst="rect">
              <a:avLst/>
            </a:prstGeom>
            <a:solidFill>
              <a:schemeClr val="accent5"/>
            </a:solidFill>
          </p:spPr>
          <p:txBody>
            <a:bodyPr wrap="square" rtlCol="0">
              <a:spAutoFit/>
            </a:bodyPr>
            <a:lstStyle/>
            <a:p>
              <a:r>
                <a:rPr lang="en-GB" dirty="0" smtClean="0"/>
                <a:t>-65</a:t>
              </a:r>
              <a:endParaRPr lang="en-GB" dirty="0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5701718" y="4724400"/>
              <a:ext cx="394282" cy="369332"/>
            </a:xfrm>
            <a:prstGeom prst="rect">
              <a:avLst/>
            </a:prstGeom>
            <a:solidFill>
              <a:schemeClr val="accent5"/>
            </a:solidFill>
          </p:spPr>
          <p:txBody>
            <a:bodyPr wrap="square" rtlCol="0">
              <a:spAutoFit/>
            </a:bodyPr>
            <a:lstStyle/>
            <a:p>
              <a:r>
                <a:rPr lang="en-GB" dirty="0"/>
                <a:t>8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071463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200" dirty="0" smtClean="0">
                <a:latin typeface="Trebuchet MS" panose="020B0603020202020204" pitchFamily="34" charset="0"/>
              </a:rPr>
              <a:t>Algebraic Area Problems</a:t>
            </a:r>
            <a:endParaRPr lang="en-GB" sz="3200" dirty="0">
              <a:latin typeface="Trebuchet MS" panose="020B0603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Content Placeholder 7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en-GB" dirty="0" smtClean="0">
                    <a:solidFill>
                      <a:schemeClr val="tx2"/>
                    </a:solidFill>
                    <a:latin typeface="Trebuchet MS" panose="020B0603020202020204" pitchFamily="34" charset="0"/>
                    <a:ea typeface="+mj-ea"/>
                    <a:cs typeface="+mj-cs"/>
                  </a:rPr>
                  <a:t>The area of this shape is 74 cm</a:t>
                </a:r>
                <a:r>
                  <a:rPr lang="en-GB" baseline="30000" dirty="0" smtClean="0">
                    <a:solidFill>
                      <a:schemeClr val="tx2"/>
                    </a:solidFill>
                    <a:latin typeface="Trebuchet MS" panose="020B0603020202020204" pitchFamily="34" charset="0"/>
                    <a:ea typeface="+mj-ea"/>
                    <a:cs typeface="+mj-cs"/>
                  </a:rPr>
                  <a:t>2</a:t>
                </a:r>
                <a:r>
                  <a:rPr lang="en-GB" dirty="0" smtClean="0">
                    <a:solidFill>
                      <a:schemeClr val="tx2"/>
                    </a:solidFill>
                    <a:latin typeface="Trebuchet MS" panose="020B0603020202020204" pitchFamily="34" charset="0"/>
                    <a:ea typeface="+mj-ea"/>
                    <a:cs typeface="+mj-cs"/>
                  </a:rPr>
                  <a:t>.  </a:t>
                </a:r>
              </a:p>
              <a:p>
                <a:pPr marL="0" indent="0">
                  <a:buNone/>
                </a:pPr>
                <a:r>
                  <a:rPr lang="en-GB" dirty="0" smtClean="0">
                    <a:solidFill>
                      <a:schemeClr val="tx2"/>
                    </a:solidFill>
                    <a:latin typeface="Trebuchet MS" panose="020B0603020202020204" pitchFamily="34" charset="0"/>
                    <a:ea typeface="+mj-ea"/>
                    <a:cs typeface="+mj-cs"/>
                  </a:rPr>
                  <a:t>What is its perimeter? </a:t>
                </a:r>
                <a14:m>
                  <m:oMath xmlns:m="http://schemas.openxmlformats.org/officeDocument/2006/math">
                    <m:r>
                      <a:rPr lang="en-GB" b="0" i="1" smtClean="0">
                        <a:solidFill>
                          <a:srgbClr val="FF0000"/>
                        </a:solidFill>
                        <a:latin typeface="Cambria Math"/>
                        <a:ea typeface="+mj-ea"/>
                        <a:cs typeface="+mj-cs"/>
                      </a:rPr>
                      <m:t>𝑥</m:t>
                    </m:r>
                    <m:r>
                      <a:rPr lang="en-GB" b="0" i="1" smtClean="0">
                        <a:solidFill>
                          <a:srgbClr val="FF0000"/>
                        </a:solidFill>
                        <a:latin typeface="Cambria Math"/>
                        <a:ea typeface="+mj-ea"/>
                        <a:cs typeface="+mj-cs"/>
                      </a:rPr>
                      <m:t>=−13,</m:t>
                    </m:r>
                    <m:r>
                      <a:rPr lang="en-GB" b="0" i="1" smtClean="0">
                        <a:solidFill>
                          <a:srgbClr val="FF0000"/>
                        </a:solidFill>
                        <a:latin typeface="Cambria Math"/>
                        <a:ea typeface="+mj-ea"/>
                        <a:cs typeface="+mj-cs"/>
                      </a:rPr>
                      <m:t>𝑥</m:t>
                    </m:r>
                    <m:r>
                      <a:rPr lang="en-GB" b="0" i="1" smtClean="0">
                        <a:solidFill>
                          <a:srgbClr val="FF0000"/>
                        </a:solidFill>
                        <a:latin typeface="Cambria Math"/>
                        <a:ea typeface="+mj-ea"/>
                        <a:cs typeface="+mj-cs"/>
                      </a:rPr>
                      <m:t>=5</m:t>
                    </m:r>
                  </m:oMath>
                </a14:m>
                <a:r>
                  <a:rPr lang="en-GB" dirty="0" smtClean="0">
                    <a:solidFill>
                      <a:srgbClr val="FF0000"/>
                    </a:solidFill>
                    <a:latin typeface="Trebuchet MS" panose="020B0603020202020204" pitchFamily="34" charset="0"/>
                    <a:ea typeface="+mj-ea"/>
                    <a:cs typeface="+mj-cs"/>
                  </a:rPr>
                  <a:t> </a:t>
                </a:r>
                <a:endParaRPr lang="en-GB" dirty="0">
                  <a:solidFill>
                    <a:srgbClr val="FF0000"/>
                  </a:solidFill>
                  <a:latin typeface="Trebuchet MS" panose="020B0603020202020204" pitchFamily="34" charset="0"/>
                  <a:ea typeface="+mj-ea"/>
                  <a:cs typeface="+mj-cs"/>
                </a:endParaRPr>
              </a:p>
            </p:txBody>
          </p:sp>
        </mc:Choice>
        <mc:Fallback xmlns="">
          <p:sp>
            <p:nvSpPr>
              <p:cNvPr id="8" name="Content Placeholder 7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1852" t="-175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2857767"/>
            <a:ext cx="3200400" cy="32814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-609600" y="4815777"/>
                <a:ext cx="236220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/>
                        </a:rPr>
                        <m:t>𝑥</m:t>
                      </m:r>
                      <m:r>
                        <a:rPr lang="en-GB" sz="2800" b="0" i="1" smtClean="0">
                          <a:latin typeface="Cambria Math"/>
                        </a:rPr>
                        <m:t>+2</m:t>
                      </m:r>
                    </m:oMath>
                  </m:oMathPara>
                </a14:m>
                <a:endParaRPr lang="en-GB" sz="2800" dirty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609600" y="4815777"/>
                <a:ext cx="2362200" cy="523220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1333500" y="5877580"/>
                <a:ext cx="236220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/>
                        </a:rPr>
                        <m:t>𝑥</m:t>
                      </m:r>
                      <m:r>
                        <a:rPr lang="en-GB" sz="2800" b="0" i="1" smtClean="0">
                          <a:latin typeface="Cambria Math"/>
                        </a:rPr>
                        <m:t>+3</m:t>
                      </m:r>
                    </m:oMath>
                  </m:oMathPara>
                </a14:m>
                <a:endParaRPr lang="en-GB" sz="2800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33500" y="5877580"/>
                <a:ext cx="2362200" cy="523220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3352800" y="4554167"/>
                <a:ext cx="236220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/>
                        </a:rPr>
                        <m:t>𝑥</m:t>
                      </m:r>
                      <m:r>
                        <a:rPr lang="en-GB" sz="2800" b="0" i="1" smtClean="0">
                          <a:latin typeface="Cambria Math"/>
                        </a:rPr>
                        <m:t>+5</m:t>
                      </m:r>
                    </m:oMath>
                  </m:oMathPara>
                </a14:m>
                <a:endParaRPr lang="en-GB" sz="2800" dirty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52800" y="4554167"/>
                <a:ext cx="2362200" cy="523220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482048" y="4000768"/>
                <a:ext cx="236220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/>
                        </a:rPr>
                        <m:t>2</m:t>
                      </m:r>
                    </m:oMath>
                  </m:oMathPara>
                </a14:m>
                <a:endParaRPr lang="en-GB" sz="2800" dirty="0"/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2048" y="4000768"/>
                <a:ext cx="2362200" cy="523220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Rounded Rectangle 19"/>
          <p:cNvSpPr/>
          <p:nvPr/>
        </p:nvSpPr>
        <p:spPr bwMode="auto">
          <a:xfrm>
            <a:off x="5562600" y="3195965"/>
            <a:ext cx="2133600" cy="1328023"/>
          </a:xfrm>
          <a:prstGeom prst="roundRect">
            <a:avLst/>
          </a:prstGeom>
          <a:solidFill>
            <a:schemeClr val="bg1">
              <a:lumMod val="90000"/>
            </a:schemeClr>
          </a:solidFill>
          <a:ln w="28575">
            <a:solidFill>
              <a:schemeClr val="tx1"/>
            </a:solidFill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sz="2400" dirty="0" smtClean="0">
                <a:latin typeface="Trebuchet MS" panose="020B0603020202020204" pitchFamily="34" charset="0"/>
              </a:rPr>
              <a:t>What is the perimeter of the shape?</a:t>
            </a:r>
            <a:endParaRPr kumimoji="0" lang="en-GB" sz="24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36680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2800" y="3559261"/>
            <a:ext cx="2305050" cy="2333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200" dirty="0" smtClean="0">
                <a:latin typeface="Trebuchet MS" panose="020B0603020202020204" pitchFamily="34" charset="0"/>
              </a:rPr>
              <a:t>Algebraic Area Problems</a:t>
            </a:r>
            <a:endParaRPr lang="en-GB" sz="3200" dirty="0">
              <a:latin typeface="Trebuchet MS" panose="020B0603020202020204" pitchFamily="34" charset="0"/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647700" y="1447800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en-GB" sz="2400" dirty="0" smtClean="0">
                <a:solidFill>
                  <a:schemeClr val="tx2"/>
                </a:solidFill>
                <a:latin typeface="Trebuchet MS" panose="020B0603020202020204" pitchFamily="34" charset="0"/>
                <a:ea typeface="+mj-ea"/>
                <a:cs typeface="+mj-cs"/>
              </a:rPr>
              <a:t>In your pairs, split the shape in two different ways to solve the problem.  Do you get the same answer?</a:t>
            </a:r>
            <a:endParaRPr lang="en-GB" sz="2400" dirty="0">
              <a:solidFill>
                <a:schemeClr val="tx2"/>
              </a:solidFill>
              <a:latin typeface="Trebuchet MS" panose="020B0603020202020204" pitchFamily="34" charset="0"/>
              <a:ea typeface="+mj-ea"/>
              <a:cs typeface="+mj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1676400" y="5092269"/>
                <a:ext cx="236220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/>
                        </a:rPr>
                        <m:t>𝑥</m:t>
                      </m:r>
                      <m:r>
                        <a:rPr lang="en-GB" sz="2800" b="0" i="1" smtClean="0">
                          <a:latin typeface="Cambria Math"/>
                        </a:rPr>
                        <m:t>+3</m:t>
                      </m:r>
                    </m:oMath>
                  </m:oMathPara>
                </a14:m>
                <a:endParaRPr lang="en-GB" sz="2800" dirty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76400" y="5092269"/>
                <a:ext cx="2362200" cy="523220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3319670" y="5725180"/>
                <a:ext cx="236220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/>
                        </a:rPr>
                        <m:t>2</m:t>
                      </m:r>
                      <m:r>
                        <a:rPr lang="en-GB" sz="2800" b="0" i="1" smtClean="0">
                          <a:latin typeface="Cambria Math"/>
                        </a:rPr>
                        <m:t>𝑥</m:t>
                      </m:r>
                      <m:r>
                        <a:rPr lang="en-GB" sz="2800" b="0" i="1" smtClean="0">
                          <a:latin typeface="Cambria Math"/>
                        </a:rPr>
                        <m:t>+5</m:t>
                      </m:r>
                    </m:oMath>
                  </m:oMathPara>
                </a14:m>
                <a:endParaRPr lang="en-GB" sz="2800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19670" y="5725180"/>
                <a:ext cx="2362200" cy="523220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5486400" y="4602179"/>
                <a:ext cx="236220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800" b="0" i="1" smtClean="0">
                        <a:latin typeface="Cambria Math"/>
                      </a:rPr>
                      <m:t>𝑥</m:t>
                    </m:r>
                    <m:r>
                      <a:rPr lang="en-GB" sz="2800" b="0" i="1" smtClean="0">
                        <a:latin typeface="Cambria Math"/>
                      </a:rPr>
                      <m:t>+</m:t>
                    </m:r>
                  </m:oMath>
                </a14:m>
                <a:r>
                  <a:rPr lang="en-GB" sz="2800" dirty="0" smtClean="0"/>
                  <a:t>1</a:t>
                </a:r>
                <a:endParaRPr lang="en-GB" sz="2800" dirty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86400" y="4602179"/>
                <a:ext cx="2362200" cy="523220"/>
              </a:xfrm>
              <a:prstGeom prst="rect">
                <a:avLst/>
              </a:prstGeom>
              <a:blipFill rotWithShape="1">
                <a:blip r:embed="rId5"/>
                <a:stretch>
                  <a:fillRect t="-11628" b="-3139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2743200" y="4353580"/>
                <a:ext cx="236220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/>
                        </a:rPr>
                        <m:t>4</m:t>
                      </m:r>
                    </m:oMath>
                  </m:oMathPara>
                </a14:m>
                <a:endParaRPr lang="en-GB" sz="2800" dirty="0"/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43200" y="4353580"/>
                <a:ext cx="2362200" cy="523220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Rounded Rectangle 19"/>
          <p:cNvSpPr/>
          <p:nvPr/>
        </p:nvSpPr>
        <p:spPr bwMode="auto">
          <a:xfrm>
            <a:off x="1905000" y="2545164"/>
            <a:ext cx="5715000" cy="919401"/>
          </a:xfrm>
          <a:prstGeom prst="roundRect">
            <a:avLst/>
          </a:prstGeom>
          <a:solidFill>
            <a:schemeClr val="bg1">
              <a:lumMod val="90000"/>
            </a:schemeClr>
          </a:solidFill>
          <a:ln w="28575">
            <a:solidFill>
              <a:schemeClr val="tx1"/>
            </a:solidFill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buNone/>
            </a:pPr>
            <a:r>
              <a:rPr lang="en-GB" sz="2400" dirty="0">
                <a:solidFill>
                  <a:schemeClr val="tx2"/>
                </a:solidFill>
                <a:latin typeface="Trebuchet MS" panose="020B0603020202020204" pitchFamily="34" charset="0"/>
              </a:rPr>
              <a:t>The area of this shape is </a:t>
            </a:r>
            <a:r>
              <a:rPr lang="en-GB" sz="2400" dirty="0" smtClean="0">
                <a:solidFill>
                  <a:schemeClr val="tx2"/>
                </a:solidFill>
                <a:latin typeface="Trebuchet MS" panose="020B0603020202020204" pitchFamily="34" charset="0"/>
              </a:rPr>
              <a:t>22 </a:t>
            </a:r>
            <a:r>
              <a:rPr lang="en-GB" sz="2400" dirty="0">
                <a:solidFill>
                  <a:schemeClr val="tx2"/>
                </a:solidFill>
                <a:latin typeface="Trebuchet MS" panose="020B0603020202020204" pitchFamily="34" charset="0"/>
              </a:rPr>
              <a:t>cm</a:t>
            </a:r>
            <a:r>
              <a:rPr lang="en-GB" sz="2400" baseline="30000" dirty="0">
                <a:solidFill>
                  <a:schemeClr val="tx2"/>
                </a:solidFill>
                <a:latin typeface="Trebuchet MS" panose="020B0603020202020204" pitchFamily="34" charset="0"/>
              </a:rPr>
              <a:t>2</a:t>
            </a:r>
            <a:r>
              <a:rPr lang="en-GB" sz="2400" dirty="0">
                <a:solidFill>
                  <a:schemeClr val="tx2"/>
                </a:solidFill>
                <a:latin typeface="Trebuchet MS" panose="020B0603020202020204" pitchFamily="34" charset="0"/>
              </a:rPr>
              <a:t>.  </a:t>
            </a:r>
          </a:p>
          <a:p>
            <a:pPr marL="0" indent="0" algn="ctr">
              <a:buNone/>
            </a:pPr>
            <a:r>
              <a:rPr lang="en-GB" sz="2400" dirty="0">
                <a:solidFill>
                  <a:schemeClr val="tx2"/>
                </a:solidFill>
                <a:latin typeface="Trebuchet MS" panose="020B0603020202020204" pitchFamily="34" charset="0"/>
              </a:rPr>
              <a:t>What is its perimeter?</a:t>
            </a:r>
            <a:endParaRPr kumimoji="0" lang="en-GB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7365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200" dirty="0" smtClean="0">
                <a:latin typeface="Trebuchet MS" panose="020B0603020202020204" pitchFamily="34" charset="0"/>
              </a:rPr>
              <a:t>Algebraic Area Problems</a:t>
            </a:r>
            <a:endParaRPr lang="en-GB" sz="3200" dirty="0">
              <a:latin typeface="Trebuchet MS" panose="020B0603020202020204" pitchFamily="34" charset="0"/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647700" y="1447800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en-GB" sz="2400" dirty="0" smtClean="0">
                <a:solidFill>
                  <a:schemeClr val="tx2"/>
                </a:solidFill>
                <a:latin typeface="Trebuchet MS" panose="020B0603020202020204" pitchFamily="34" charset="0"/>
                <a:ea typeface="+mj-ea"/>
                <a:cs typeface="+mj-cs"/>
              </a:rPr>
              <a:t>Now try this…</a:t>
            </a:r>
            <a:endParaRPr lang="en-GB" sz="2400" dirty="0">
              <a:solidFill>
                <a:schemeClr val="tx2"/>
              </a:solidFill>
              <a:latin typeface="Trebuchet MS" panose="020B0603020202020204" pitchFamily="34" charset="0"/>
              <a:ea typeface="+mj-ea"/>
              <a:cs typeface="+mj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1095375" y="3731195"/>
                <a:ext cx="236220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/>
                        </a:rPr>
                        <m:t>𝑥</m:t>
                      </m:r>
                      <m:r>
                        <a:rPr lang="en-GB" sz="2800" b="0" i="1" smtClean="0">
                          <a:latin typeface="Cambria Math"/>
                        </a:rPr>
                        <m:t>+15</m:t>
                      </m:r>
                    </m:oMath>
                  </m:oMathPara>
                </a14:m>
                <a:endParaRPr lang="en-GB" sz="2800" dirty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95375" y="3731195"/>
                <a:ext cx="2362200" cy="523220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3228975" y="4546203"/>
                <a:ext cx="56653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/>
                        </a:rPr>
                        <m:t>𝑥</m:t>
                      </m:r>
                    </m:oMath>
                  </m:oMathPara>
                </a14:m>
                <a:endParaRPr lang="en-GB" sz="2800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28975" y="4546203"/>
                <a:ext cx="566530" cy="523220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Rounded Rectangle 19"/>
          <p:cNvSpPr/>
          <p:nvPr/>
        </p:nvSpPr>
        <p:spPr bwMode="auto">
          <a:xfrm>
            <a:off x="1752600" y="2286000"/>
            <a:ext cx="6324600" cy="919401"/>
          </a:xfrm>
          <a:prstGeom prst="roundRect">
            <a:avLst/>
          </a:prstGeom>
          <a:solidFill>
            <a:schemeClr val="bg1">
              <a:lumMod val="90000"/>
            </a:schemeClr>
          </a:solidFill>
          <a:ln w="28575">
            <a:solidFill>
              <a:schemeClr val="tx1"/>
            </a:solidFill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buNone/>
            </a:pPr>
            <a:r>
              <a:rPr lang="en-GB" sz="2400" dirty="0">
                <a:solidFill>
                  <a:schemeClr val="tx2"/>
                </a:solidFill>
                <a:latin typeface="Trebuchet MS" panose="020B0603020202020204" pitchFamily="34" charset="0"/>
              </a:rPr>
              <a:t>The </a:t>
            </a:r>
            <a:r>
              <a:rPr lang="en-GB" sz="2400" dirty="0" smtClean="0">
                <a:solidFill>
                  <a:schemeClr val="tx2"/>
                </a:solidFill>
                <a:latin typeface="Trebuchet MS" panose="020B0603020202020204" pitchFamily="34" charset="0"/>
              </a:rPr>
              <a:t>surface area of this cuboid is 3600 </a:t>
            </a:r>
            <a:r>
              <a:rPr lang="en-GB" sz="2400" dirty="0">
                <a:solidFill>
                  <a:schemeClr val="tx2"/>
                </a:solidFill>
                <a:latin typeface="Trebuchet MS" panose="020B0603020202020204" pitchFamily="34" charset="0"/>
              </a:rPr>
              <a:t>cm</a:t>
            </a:r>
            <a:r>
              <a:rPr lang="en-GB" sz="2400" baseline="30000" dirty="0">
                <a:solidFill>
                  <a:schemeClr val="tx2"/>
                </a:solidFill>
                <a:latin typeface="Trebuchet MS" panose="020B0603020202020204" pitchFamily="34" charset="0"/>
              </a:rPr>
              <a:t>2</a:t>
            </a:r>
            <a:r>
              <a:rPr lang="en-GB" sz="2400" dirty="0">
                <a:solidFill>
                  <a:schemeClr val="tx2"/>
                </a:solidFill>
                <a:latin typeface="Trebuchet MS" panose="020B0603020202020204" pitchFamily="34" charset="0"/>
              </a:rPr>
              <a:t>.  </a:t>
            </a:r>
          </a:p>
          <a:p>
            <a:pPr marL="0" indent="0" algn="ctr">
              <a:buNone/>
            </a:pPr>
            <a:r>
              <a:rPr lang="en-GB" sz="2400" dirty="0">
                <a:solidFill>
                  <a:schemeClr val="tx2"/>
                </a:solidFill>
                <a:latin typeface="Trebuchet MS" panose="020B0603020202020204" pitchFamily="34" charset="0"/>
              </a:rPr>
              <a:t>What is its </a:t>
            </a:r>
            <a:r>
              <a:rPr lang="en-GB" sz="2400" dirty="0" smtClean="0">
                <a:solidFill>
                  <a:schemeClr val="tx2"/>
                </a:solidFill>
                <a:latin typeface="Trebuchet MS" panose="020B0603020202020204" pitchFamily="34" charset="0"/>
              </a:rPr>
              <a:t>volume?</a:t>
            </a:r>
            <a:endParaRPr kumimoji="0" lang="en-GB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rebuchet MS" panose="020B0603020202020204" pitchFamily="34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6775" y="4071610"/>
            <a:ext cx="2562225" cy="2114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3076575" y="5344180"/>
                <a:ext cx="56653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/>
                        </a:rPr>
                        <m:t>𝑥</m:t>
                      </m:r>
                    </m:oMath>
                  </m:oMathPara>
                </a14:m>
                <a:endParaRPr lang="en-GB" sz="28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76575" y="5344180"/>
                <a:ext cx="566530" cy="523220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37930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Default Design">
  <a:themeElements>
    <a:clrScheme name="Default Design 5">
      <a:dk1>
        <a:srgbClr val="000000"/>
      </a:dk1>
      <a:lt1>
        <a:srgbClr val="FFFFD9"/>
      </a:lt1>
      <a:dk2>
        <a:srgbClr val="000000"/>
      </a:dk2>
      <a:lt2>
        <a:srgbClr val="777777"/>
      </a:lt2>
      <a:accent1>
        <a:srgbClr val="FFFFF7"/>
      </a:accent1>
      <a:accent2>
        <a:srgbClr val="33CCCC"/>
      </a:accent2>
      <a:accent3>
        <a:srgbClr val="FFFFE9"/>
      </a:accent3>
      <a:accent4>
        <a:srgbClr val="000000"/>
      </a:accent4>
      <a:accent5>
        <a:srgbClr val="FFFFFA"/>
      </a:accent5>
      <a:accent6>
        <a:srgbClr val="2DB9B9"/>
      </a:accent6>
      <a:hlink>
        <a:srgbClr val="FF5050"/>
      </a:hlink>
      <a:folHlink>
        <a:srgbClr val="FF99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1403</TotalTime>
  <Words>625</Words>
  <Application>Microsoft Office PowerPoint</Application>
  <PresentationFormat>On-screen Show (4:3)</PresentationFormat>
  <Paragraphs>111</Paragraphs>
  <Slides>12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1_Default Design</vt:lpstr>
      <vt:lpstr>Algebraic Area Problems</vt:lpstr>
      <vt:lpstr>Algebraic Area Problems</vt:lpstr>
      <vt:lpstr>Algebraic Area Problems</vt:lpstr>
      <vt:lpstr>Ellie’s Expression</vt:lpstr>
      <vt:lpstr>Ellie’s Expression</vt:lpstr>
      <vt:lpstr>Algebraic Area Problems</vt:lpstr>
      <vt:lpstr>Algebraic Area Problems</vt:lpstr>
      <vt:lpstr>Algebraic Area Problems</vt:lpstr>
      <vt:lpstr>x^2+8x+9=74</vt:lpstr>
      <vt:lpstr>Algebraic Area Problems</vt:lpstr>
      <vt:lpstr>Algebraic Area Problems</vt:lpstr>
      <vt:lpstr>Algebraic Area Problems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staff</dc:creator>
  <cp:lastModifiedBy>Warden, M</cp:lastModifiedBy>
  <cp:revision>153</cp:revision>
  <cp:lastPrinted>1601-01-01T00:00:00Z</cp:lastPrinted>
  <dcterms:created xsi:type="dcterms:W3CDTF">1601-01-01T00:00:00Z</dcterms:created>
  <dcterms:modified xsi:type="dcterms:W3CDTF">2019-03-25T12:41:16Z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