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tags/tag11.xml" ContentType="application/vnd.openxmlformats-officedocument.presentationml.tags+xml"/>
  <Override PartName="/ppt/notesSlides/notesSlide27.xml" ContentType="application/vnd.openxmlformats-officedocument.presentationml.notesSlide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tags/tag1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82" r:id="rId2"/>
    <p:sldMasterId id="2147483694" r:id="rId3"/>
    <p:sldMasterId id="2147483706" r:id="rId4"/>
    <p:sldMasterId id="2147483718" r:id="rId5"/>
    <p:sldMasterId id="2147483730" r:id="rId6"/>
    <p:sldMasterId id="2147483742" r:id="rId7"/>
    <p:sldMasterId id="2147483754" r:id="rId8"/>
    <p:sldMasterId id="2147483766" r:id="rId9"/>
    <p:sldMasterId id="2147483778" r:id="rId10"/>
    <p:sldMasterId id="2147483790" r:id="rId11"/>
    <p:sldMasterId id="2147483802" r:id="rId12"/>
    <p:sldMasterId id="2147483814" r:id="rId13"/>
  </p:sldMasterIdLst>
  <p:notesMasterIdLst>
    <p:notesMasterId r:id="rId51"/>
  </p:notesMasterIdLst>
  <p:sldIdLst>
    <p:sldId id="412" r:id="rId14"/>
    <p:sldId id="413" r:id="rId15"/>
    <p:sldId id="414" r:id="rId16"/>
    <p:sldId id="415" r:id="rId17"/>
    <p:sldId id="416" r:id="rId18"/>
    <p:sldId id="387" r:id="rId19"/>
    <p:sldId id="402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403" r:id="rId29"/>
    <p:sldId id="417" r:id="rId30"/>
    <p:sldId id="404" r:id="rId31"/>
    <p:sldId id="418" r:id="rId32"/>
    <p:sldId id="419" r:id="rId33"/>
    <p:sldId id="420" r:id="rId34"/>
    <p:sldId id="421" r:id="rId35"/>
    <p:sldId id="422" r:id="rId36"/>
    <p:sldId id="423" r:id="rId37"/>
    <p:sldId id="428" r:id="rId38"/>
    <p:sldId id="429" r:id="rId39"/>
    <p:sldId id="430" r:id="rId40"/>
    <p:sldId id="431" r:id="rId41"/>
    <p:sldId id="432" r:id="rId42"/>
    <p:sldId id="433" r:id="rId43"/>
    <p:sldId id="434" r:id="rId44"/>
    <p:sldId id="435" r:id="rId45"/>
    <p:sldId id="436" r:id="rId46"/>
    <p:sldId id="439" r:id="rId47"/>
    <p:sldId id="437" r:id="rId48"/>
    <p:sldId id="438" r:id="rId49"/>
    <p:sldId id="40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F5BDE6"/>
    <a:srgbClr val="EB7DCE"/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3371" autoAdjust="0"/>
  </p:normalViewPr>
  <p:slideViewPr>
    <p:cSldViewPr>
      <p:cViewPr>
        <p:scale>
          <a:sx n="89" d="100"/>
          <a:sy n="89" d="100"/>
        </p:scale>
        <p:origin x="-31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F2FFE-B103-445E-B0F8-ACA713CE7EAD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56919-D9F4-4703-B176-4D39F0653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shows that it</a:t>
            </a:r>
            <a:r>
              <a:rPr lang="en-GB" baseline="0" dirty="0" smtClean="0"/>
              <a:t> is not easy to find the x-intercepts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274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Zooming in – it is still difficult. The functions don’t factorise.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By considering</a:t>
            </a:r>
            <a:r>
              <a:rPr lang="en-GB" baseline="0" dirty="0" smtClean="0"/>
              <a:t> all of the factors, all options are exhausted.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567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64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89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094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886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871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44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29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25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By considering</a:t>
            </a:r>
            <a:r>
              <a:rPr lang="en-GB" baseline="0" dirty="0" smtClean="0"/>
              <a:t> all of the factors, all options are exhausted.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By considering</a:t>
            </a:r>
            <a:r>
              <a:rPr lang="en-GB" baseline="0" dirty="0" smtClean="0"/>
              <a:t> all of the factors, all options are exhausted.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6283FB-916E-42B2-A589-CE0717F2BC99}" type="slidenum">
              <a:rPr lang="en-GB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GB" altLang="en-US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962DC6-94C6-43E0-840A-40BFC7A29926}" type="slidenum">
              <a:rPr lang="en-GB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GB" altLang="en-US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62CE40-9A85-41E1-9130-049B7D78D858}" type="slidenum">
              <a:rPr lang="en-GB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GB" altLang="en-US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By considering</a:t>
            </a:r>
            <a:r>
              <a:rPr lang="en-GB" baseline="0" dirty="0" smtClean="0"/>
              <a:t> all of the factors, all options are exhausted.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56919-D9F4-4703-B176-4D39F065374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48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198" indent="-274691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8766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272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7779" indent="-219753" defTabSz="914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7285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6791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6298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5804" indent="-219753" defTabSz="914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2CEB9C-1A5E-4850-9A3E-FD4AA21D6926}" type="slidenum">
              <a:rPr lang="en-GB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GB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9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88" y="1600200"/>
            <a:ext cx="4316412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413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960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88" y="1600200"/>
            <a:ext cx="4316412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316413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10050"/>
            <a:ext cx="4316413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125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99DD73C-D90A-4E97-9CC3-EF1098A70180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1500D1-8086-4B90-8DC6-CC75F1AF5C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826" r:id="rId12"/>
    <p:sldLayoutId id="2147483827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9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8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5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5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7"/>
          <a:stretch/>
        </p:blipFill>
        <p:spPr bwMode="auto">
          <a:xfrm>
            <a:off x="2203675" y="1809897"/>
            <a:ext cx="4445940" cy="479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</m:t>
                    </m:r>
                    <m:r>
                      <a:rPr kumimoji="0" lang="en-GB" sz="28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3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=        </m:t>
                    </m:r>
                  </m:oMath>
                </a14:m>
                <a:r>
                  <a:rPr lang="en-GB" sz="2800" b="1" dirty="0" smtClean="0">
                    <a:solidFill>
                      <a:schemeClr val="bg1"/>
                    </a:solidFill>
                    <a:latin typeface="Trebuchet MS" panose="020B0603020202020204" pitchFamily="34" charset="0"/>
                    <a:cs typeface="Arial" pitchFamily="34" charset="0"/>
                  </a:rPr>
                  <a:t>…………….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4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Solutions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when y = 0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</m:t>
                    </m:r>
                  </m:oMath>
                </a14:m>
                <a:r>
                  <a:rPr kumimoji="0" lang="en-GB" sz="240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and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5"/>
                <a:stretch>
                  <a:fillRect t="-2299" b="-17241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161215" y="471761"/>
            <a:ext cx="1120352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Recap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6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3602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What makes this example more difficult?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2"/>
          <a:stretch/>
        </p:blipFill>
        <p:spPr bwMode="auto">
          <a:xfrm>
            <a:off x="1271736" y="942976"/>
            <a:ext cx="6324600" cy="550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12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3602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What if we zoom 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6991774" cy="517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1840" y="1340768"/>
            <a:ext cx="3384376" cy="646331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There isn’t a factorised form of the function of this graph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93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How do we solve quadratic equations if we can’t factorise?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Show that it isn’t possible to factorise this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expression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:</a:t>
                </a:r>
              </a:p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11560" y="2492896"/>
            <a:ext cx="2016224" cy="147732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Hint:</a:t>
            </a: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Write down all the factors of 4</a:t>
            </a:r>
          </a:p>
          <a:p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39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How do we solve quadratic equations if we can’t factorise?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So how can we solve the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equation</a:t>
                </a:r>
              </a:p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</a:rPr>
                      <m:t>−3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+4=0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?</a:t>
                </a:r>
              </a:p>
              <a:p>
                <a:pPr marL="0" indent="0" algn="ctr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Today’s lesson will show you how to use the quadratic formula to solve quadratic equations.</a:t>
                </a:r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2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644" y="83671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Here is a 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general quadratic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expression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Trebuchet MS" panose="020B0603020202020204" pitchFamily="34" charset="0"/>
              </a:rPr>
              <a:t>: </a:t>
            </a:r>
            <a:endParaRPr lang="en-GB" sz="2400" dirty="0">
              <a:solidFill>
                <a:schemeClr val="tx2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977789" y="2060848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92D050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en-GB" sz="2800" b="1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789" y="2060848"/>
                <a:ext cx="288032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8644" y="3465316"/>
                <a:ext cx="2783196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is labelled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endParaRPr lang="en-GB" b="1" dirty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44" y="3465316"/>
                <a:ext cx="2783196" cy="839332"/>
              </a:xfrm>
              <a:prstGeom prst="rect">
                <a:avLst/>
              </a:prstGeom>
              <a:blipFill rotWithShape="1">
                <a:blip r:embed="rId4"/>
                <a:stretch>
                  <a:fillRect l="-875" t="-5797" r="-3939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2915816" y="2584068"/>
            <a:ext cx="504056" cy="85451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342578" y="3884982"/>
                <a:ext cx="245830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latin typeface="Trebuchet MS" panose="020B0603020202020204" pitchFamily="34" charset="0"/>
                  </a:rPr>
                  <a:t>The coefficient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is </a:t>
                </a:r>
              </a:p>
              <a:p>
                <a:pPr algn="ctr"/>
                <a:r>
                  <a:rPr lang="en-GB" sz="2400" dirty="0" smtClean="0">
                    <a:latin typeface="Trebuchet MS" panose="020B0603020202020204" pitchFamily="34" charset="0"/>
                  </a:rPr>
                  <a:t>labelled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endParaRPr lang="en-GB" sz="2400" b="1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578" y="3884982"/>
                <a:ext cx="2458307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4061" r="-396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3" idx="2"/>
          </p:cNvCxnSpPr>
          <p:nvPr/>
        </p:nvCxnSpPr>
        <p:spPr>
          <a:xfrm flipV="1">
            <a:off x="4201938" y="2584068"/>
            <a:ext cx="216011" cy="10609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848218" y="3229525"/>
                <a:ext cx="30243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latin typeface="Trebuchet MS" panose="020B0603020202020204" pitchFamily="34" charset="0"/>
                  </a:rPr>
                  <a:t>The constant value is labelled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endParaRPr lang="en-GB" sz="2400" b="1" dirty="0">
                  <a:solidFill>
                    <a:srgbClr val="00B0F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218" y="3229525"/>
                <a:ext cx="3024336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82" r="-2419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 flipV="1">
            <a:off x="5364088" y="2492896"/>
            <a:ext cx="494021" cy="94568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2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22" y="2276872"/>
            <a:ext cx="7772400" cy="1470025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Discuss: Which of these expressions are quadratic expressions? </a:t>
            </a:r>
            <a:br>
              <a:rPr lang="en-GB" sz="3200" dirty="0" smtClean="0">
                <a:latin typeface="Trebuchet MS" panose="020B0603020202020204" pitchFamily="34" charset="0"/>
              </a:rPr>
            </a:br>
            <a:r>
              <a:rPr lang="en-GB" sz="3200" dirty="0" smtClean="0">
                <a:latin typeface="Trebuchet MS" panose="020B0603020202020204" pitchFamily="34" charset="0"/>
              </a:rPr>
              <a:t>How do you know? 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+7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−1&gt;0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+7</m:t>
                      </m:r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+7</m:t>
                      </m:r>
                      <m:sSup>
                        <m:sSup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b="0" i="1" dirty="0" smtClean="0">
                          <a:latin typeface="Cambria Math"/>
                        </a:rPr>
                        <m:t>+</m:t>
                      </m:r>
                      <m:r>
                        <a:rPr lang="en-GB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07504" y="332656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444208" y="4731482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27584" y="4978864"/>
                <a:ext cx="1860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−9=0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78864"/>
                <a:ext cx="186012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77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55612" y="980728"/>
                <a:ext cx="806489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40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12" y="980728"/>
                <a:ext cx="8064896" cy="707886"/>
              </a:xfrm>
              <a:prstGeom prst="rect">
                <a:avLst/>
              </a:prstGeom>
              <a:blipFill rotWithShape="1">
                <a:blip r:embed="rId3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59832" y="2348880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348880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1619671" y="4871972"/>
            <a:ext cx="1800200" cy="132576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88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11560" y="1340768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03848" y="2708920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708920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3" y="3637238"/>
            <a:ext cx="1800200" cy="132576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87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21621" y="1385580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21" y="1385580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59832" y="2494783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494783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3" y="3637238"/>
            <a:ext cx="1800200" cy="132576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39552" y="1340768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36845" y="2464786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45" y="2464786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4855662" y="4900517"/>
            <a:ext cx="1800200" cy="132576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1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99592" y="1188648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88648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6044" y="2289515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044" y="2289515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-1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5-Point Star 13"/>
          <p:cNvSpPr/>
          <p:nvPr/>
        </p:nvSpPr>
        <p:spPr>
          <a:xfrm rot="20710510">
            <a:off x="402608" y="3722603"/>
            <a:ext cx="1800200" cy="132576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85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99592" y="1340768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40768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131840" y="2494783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 −3</m:t>
                      </m:r>
                      <m:sSup>
                        <m:sSupPr>
                          <m:ctrlPr>
                            <a:rPr lang="en-GB" sz="280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2494783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588224" y="3713475"/>
            <a:ext cx="1800200" cy="132576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79648" y="1484784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48" y="1484784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1936" y="2515375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936" y="2515375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35039" y="3749461"/>
            <a:ext cx="1800200" cy="1325761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9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82715" y="1336830"/>
                <a:ext cx="80648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GB" sz="2400" dirty="0" smtClean="0">
                    <a:solidFill>
                      <a:schemeClr val="tx2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 in this expression?</a:t>
                </a:r>
                <a:endParaRPr lang="en-GB" sz="2400" dirty="0">
                  <a:solidFill>
                    <a:schemeClr val="tx2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5" y="1336830"/>
                <a:ext cx="8064896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5003" y="2490912"/>
                <a:ext cx="28803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/>
                      </a:rPr>
                      <m:t>9+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−3</m:t>
                    </m:r>
                    <m:sSup>
                      <m:sSupPr>
                        <m:ctrlPr>
                          <a:rPr lang="en-GB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003" y="2490912"/>
                <a:ext cx="288032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5576" y="3933056"/>
            <a:ext cx="3528392" cy="101566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-3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8060" y="3933056"/>
            <a:ext cx="3528392" cy="1015663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2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6931" y="5055567"/>
            <a:ext cx="3528392" cy="1015663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3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20710510">
            <a:off x="635039" y="3749461"/>
            <a:ext cx="1800200" cy="132576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6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22" y="2276872"/>
            <a:ext cx="8147350" cy="1470025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Which of these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expressions</a:t>
            </a:r>
            <a:r>
              <a:rPr lang="en-GB" sz="3200" dirty="0" smtClean="0">
                <a:latin typeface="Trebuchet MS" panose="020B0603020202020204" pitchFamily="34" charset="0"/>
              </a:rPr>
              <a:t> are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quadratic</a:t>
            </a:r>
            <a:r>
              <a:rPr lang="en-GB" sz="3200" dirty="0" smtClean="0">
                <a:latin typeface="Trebuchet MS" panose="020B0603020202020204" pitchFamily="34" charset="0"/>
              </a:rPr>
              <a:t>? </a:t>
            </a:r>
            <a:r>
              <a:rPr lang="en-GB" sz="3200" dirty="0" smtClean="0">
                <a:latin typeface="Trebuchet MS" panose="020B0603020202020204" pitchFamily="34" charset="0"/>
              </a:rPr>
              <a:t/>
            </a:r>
            <a:br>
              <a:rPr lang="en-GB" sz="3200" dirty="0" smtClean="0">
                <a:latin typeface="Trebuchet MS" panose="020B0603020202020204" pitchFamily="34" charset="0"/>
              </a:rPr>
            </a:b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1577"/>
                <a:ext cx="896143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1627" y="4794198"/>
                <a:ext cx="18601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−9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27" y="4794198"/>
                <a:ext cx="186012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66" y="578499"/>
                <a:ext cx="1065163" cy="3724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−1&gt;0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484784"/>
                <a:ext cx="145398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960" y="4978864"/>
                <a:ext cx="155876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+7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222" y="4221088"/>
                <a:ext cx="167174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07504" y="332656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44208" y="4731482"/>
            <a:ext cx="237626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0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Solving quadratic equations using the quadratic formula.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This is the quadratic formula:</a:t>
                </a:r>
              </a:p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a:rPr lang="en-GB" sz="4000" i="1" smtClean="0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4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400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400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40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800" dirty="0" smtClean="0">
                    <a:latin typeface="Trebuchet MS" panose="020B0603020202020204" pitchFamily="34" charset="0"/>
                  </a:rPr>
                  <a:t>It enables us to find the solutions to the equation by using the values of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from the quadratic equation.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078" r="-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46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Memory Game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will have 10 seconds to look at the quadratic equation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have to try and recreate as much of it as possible after this time has passed. </a:t>
            </a:r>
          </a:p>
          <a:p>
            <a:pPr marL="0" indent="0">
              <a:buNone/>
            </a:pP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1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The quadratic formula.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a:rPr lang="en-GB" sz="4000" i="1" smtClean="0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4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400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400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40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04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Solving quadratic equations using the quadratic formula.</a:t>
            </a:r>
            <a:endParaRPr lang="en-GB" altLang="en-US" sz="40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1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GB" altLang="en-US" sz="2800" dirty="0" smtClean="0"/>
                  <a:t>		</a:t>
                </a: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>
                    <a:latin typeface="Trebuchet MS" panose="020B0603020202020204" pitchFamily="34" charset="0"/>
                  </a:rPr>
                  <a:t>On whiteboards find the values of a, b and c for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/>
                  <a:t>				</a:t>
                </a:r>
                <a14:m>
                  <m:oMath xmlns:m="http://schemas.openxmlformats.org/officeDocument/2006/math">
                    <m:r>
                      <a:rPr lang="en-US" altLang="en-US" sz="3600" i="1" dirty="0" smtClean="0">
                        <a:latin typeface="Cambria Math"/>
                      </a:rPr>
                      <m:t>2</m:t>
                    </m:r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² + </m:t>
                    </m:r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 + 5 = 0</m:t>
                    </m:r>
                  </m:oMath>
                </a14:m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/>
                  <a:t>	</a:t>
                </a:r>
                <a:r>
                  <a:rPr lang="en-US" altLang="en-US" sz="4000" dirty="0" smtClean="0"/>
                  <a:t>	</a:t>
                </a:r>
                <a:r>
                  <a:rPr lang="en-US" altLang="en-US" sz="2800" dirty="0" smtClean="0"/>
                  <a:t>   </a:t>
                </a:r>
              </a:p>
            </p:txBody>
          </p:sp>
        </mc:Choice>
        <mc:Fallback>
          <p:sp>
            <p:nvSpPr>
              <p:cNvPr id="92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  <a:blipFill rotWithShape="1">
                <a:blip r:embed="rId4"/>
                <a:stretch>
                  <a:fillRect l="-1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36" name="Text Box 4"/>
              <p:cNvSpPr txBox="1">
                <a:spLocks noChangeArrowheads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1    </a:t>
                </a: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5</a:t>
                </a:r>
                <a:endParaRPr lang="en-GB" altLang="en-US" sz="1800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843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blipFill rotWithShape="1">
                <a:blip r:embed="rId5"/>
                <a:stretch>
                  <a:fillRect t="-3759" r="-21905" b="-9398"/>
                </a:stretch>
              </a:blip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5872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Solving quadratic equations using the quadratic formula.</a:t>
            </a:r>
            <a:endParaRPr lang="en-GB" altLang="en-US" sz="40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3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GB" altLang="en-US" sz="2800" dirty="0" smtClean="0"/>
                  <a:t>		</a:t>
                </a: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>
                    <a:latin typeface="Trebuchet MS" panose="020B0603020202020204" pitchFamily="34" charset="0"/>
                  </a:rPr>
                  <a:t>On whiteboards find the values of a, b and c for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/>
                  <a:t>				</a:t>
                </a:r>
                <a14:m>
                  <m:oMath xmlns:m="http://schemas.openxmlformats.org/officeDocument/2006/math">
                    <m:r>
                      <a:rPr lang="en-US" altLang="en-US" sz="3600" i="1" dirty="0" smtClean="0">
                        <a:latin typeface="Cambria Math"/>
                      </a:rPr>
                      <m:t>7</m:t>
                    </m:r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² − 2</m:t>
                    </m:r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 + 8 = 0</m:t>
                    </m:r>
                  </m:oMath>
                </a14:m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/>
                  <a:t>		</a:t>
                </a:r>
                <a:r>
                  <a:rPr lang="en-US" altLang="en-US" sz="4000" dirty="0" smtClean="0"/>
                  <a:t>	</a:t>
                </a:r>
                <a:r>
                  <a:rPr lang="en-US" altLang="en-US" sz="2800" dirty="0" smtClean="0"/>
                  <a:t>   </a:t>
                </a:r>
              </a:p>
            </p:txBody>
          </p:sp>
        </mc:Choice>
        <mc:Fallback>
          <p:sp>
            <p:nvSpPr>
              <p:cNvPr id="102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  <a:blipFill rotWithShape="1">
                <a:blip r:embed="rId4"/>
                <a:stretch>
                  <a:fillRect l="-1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Box 4"/>
              <p:cNvSpPr txBox="1">
                <a:spLocks noChangeArrowheads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</a:t>
                </a:r>
                <a:r>
                  <a:rPr lang="en-US" altLang="en-US" dirty="0" smtClean="0">
                    <a:latin typeface="Calibri" pitchFamily="34" charset="0"/>
                  </a:rPr>
                  <a:t>7</a:t>
                </a:r>
                <a:endParaRPr lang="en-US" altLang="en-US" dirty="0">
                  <a:latin typeface="Calibri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</a:t>
                </a:r>
                <a:r>
                  <a:rPr lang="en-US" altLang="en-US" dirty="0" smtClean="0">
                    <a:latin typeface="Calibri" pitchFamily="34" charset="0"/>
                  </a:rPr>
                  <a:t>-2    </a:t>
                </a: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</a:t>
                </a:r>
                <a:r>
                  <a:rPr lang="en-US" altLang="en-US" dirty="0" smtClean="0">
                    <a:latin typeface="Calibri" pitchFamily="34" charset="0"/>
                  </a:rPr>
                  <a:t>8</a:t>
                </a:r>
                <a:endParaRPr lang="en-GB" altLang="en-US" sz="1800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5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blipFill rotWithShape="1">
                <a:blip r:embed="rId5"/>
                <a:stretch>
                  <a:fillRect t="-3759" r="-31429" b="-9398"/>
                </a:stretch>
              </a:blip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2446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Solving quadratic equations using the quadratic formula.</a:t>
            </a:r>
            <a:endParaRPr lang="en-GB" altLang="en-US" sz="40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GB" altLang="en-US" sz="2800" dirty="0" smtClean="0"/>
                  <a:t>		</a:t>
                </a: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>
                    <a:latin typeface="Trebuchet MS" panose="020B0603020202020204" pitchFamily="34" charset="0"/>
                  </a:rPr>
                  <a:t>On whiteboards find the values of a, b and c for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800" dirty="0" smtClean="0"/>
                  <a:t>				</a:t>
                </a:r>
                <a14:m>
                  <m:oMath xmlns:m="http://schemas.openxmlformats.org/officeDocument/2006/math"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² + 6</m:t>
                    </m:r>
                    <m:r>
                      <a:rPr lang="en-US" altLang="en-US" sz="3600" i="1" dirty="0" smtClean="0">
                        <a:latin typeface="Cambria Math"/>
                      </a:rPr>
                      <m:t>𝑥</m:t>
                    </m:r>
                    <m:r>
                      <a:rPr lang="en-US" altLang="en-US" sz="3600" i="1" dirty="0" smtClean="0">
                        <a:latin typeface="Cambria Math"/>
                      </a:rPr>
                      <m:t> − 3 = 0</m:t>
                    </m:r>
                  </m:oMath>
                </a14:m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endParaRPr lang="en-US" altLang="en-US" sz="3600" dirty="0" smtClean="0"/>
              </a:p>
              <a:p>
                <a:pPr eaLnBrk="1" hangingPunct="1">
                  <a:buFontTx/>
                  <a:buNone/>
                </a:pPr>
                <a:r>
                  <a:rPr lang="en-US" altLang="en-US" sz="4000" dirty="0" smtClean="0"/>
                  <a:t>	</a:t>
                </a:r>
                <a:r>
                  <a:rPr lang="en-US" altLang="en-US" sz="2800" dirty="0" smtClean="0"/>
                  <a:t>   </a:t>
                </a:r>
              </a:p>
            </p:txBody>
          </p:sp>
        </mc:Choice>
        <mc:Fallback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79388" y="981075"/>
                <a:ext cx="8748712" cy="5327650"/>
              </a:xfrm>
              <a:blipFill rotWithShape="1">
                <a:blip r:embed="rId4"/>
                <a:stretch>
                  <a:fillRect l="-1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Box 4"/>
              <p:cNvSpPr txBox="1">
                <a:spLocks noChangeArrowheads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= </a:t>
                </a:r>
                <a:r>
                  <a:rPr lang="en-US" altLang="en-US" dirty="0" smtClean="0">
                    <a:latin typeface="Calibri" pitchFamily="34" charset="0"/>
                  </a:rPr>
                  <a:t>1</a:t>
                </a:r>
                <a:endParaRPr lang="en-US" altLang="en-US" dirty="0">
                  <a:latin typeface="Calibri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US" altLang="en-US" dirty="0">
                    <a:latin typeface="Calibri" pitchFamily="34" charset="0"/>
                  </a:rPr>
                  <a:t> </a:t>
                </a:r>
                <a:r>
                  <a:rPr lang="en-US" altLang="en-US" dirty="0" smtClean="0">
                    <a:latin typeface="Calibri" pitchFamily="34" charset="0"/>
                  </a:rPr>
                  <a:t>= 6 </a:t>
                </a:r>
                <a:endParaRPr lang="en-GB" altLang="en-US" b="1" i="1" dirty="0" smtClean="0">
                  <a:solidFill>
                    <a:srgbClr val="00B0F0"/>
                  </a:solidFill>
                  <a:latin typeface="Cambria Math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US" altLang="en-US" dirty="0" smtClean="0">
                    <a:latin typeface="Calibri" pitchFamily="34" charset="0"/>
                  </a:rPr>
                  <a:t> </a:t>
                </a:r>
                <a:r>
                  <a:rPr lang="en-US" altLang="en-US" dirty="0">
                    <a:latin typeface="Calibri" pitchFamily="34" charset="0"/>
                  </a:rPr>
                  <a:t>= </a:t>
                </a:r>
                <a:r>
                  <a:rPr lang="en-US" altLang="en-US" dirty="0" smtClean="0">
                    <a:latin typeface="Calibri" pitchFamily="34" charset="0"/>
                  </a:rPr>
                  <a:t>-3</a:t>
                </a:r>
                <a:endParaRPr lang="en-GB" altLang="en-US" sz="1800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5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3663" y="3068638"/>
                <a:ext cx="1244600" cy="1585912"/>
              </a:xfrm>
              <a:prstGeom prst="rect">
                <a:avLst/>
              </a:prstGeom>
              <a:blipFill rotWithShape="1">
                <a:blip r:embed="rId5"/>
                <a:stretch>
                  <a:fillRect t="-3759" r="-476" b="-9398"/>
                </a:stretch>
              </a:blip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0687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Can you remember the quadratic formula?</a:t>
            </a:r>
            <a:br>
              <a:rPr lang="en-GB" sz="3200" dirty="0" smtClean="0">
                <a:latin typeface="Trebuchet MS" panose="020B0603020202020204" pitchFamily="34" charset="0"/>
              </a:rPr>
            </a:br>
            <a:r>
              <a:rPr lang="en-GB" sz="3200" dirty="0" smtClean="0">
                <a:latin typeface="Trebuchet MS" panose="020B0603020202020204" pitchFamily="34" charset="0"/>
              </a:rPr>
              <a:t>Write it on your boards.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sz="2800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a:rPr lang="en-GB" sz="4000" i="1" smtClean="0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4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400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400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40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800" dirty="0" smtClean="0">
                    <a:latin typeface="Trebuchet MS" panose="020B0603020202020204" pitchFamily="34" charset="0"/>
                  </a:rPr>
                  <a:t>We will now use this to solve the equations.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990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Using the quadratic formula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40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23851" y="908050"/>
                <a:ext cx="5184254" cy="647700"/>
              </a:xfrm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buFontTx/>
                  <a:buNone/>
                </a:pPr>
                <a:r>
                  <a:rPr lang="en-GB" altLang="en-US" sz="2800" dirty="0" smtClean="0">
                    <a:latin typeface="Trebuchet MS" panose="020B0603020202020204" pitchFamily="34" charset="0"/>
                  </a:rPr>
                  <a:t>Solve:  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latin typeface="Cambria Math"/>
                      </a:rPr>
                      <m:t>𝑥</m:t>
                    </m:r>
                    <m:r>
                      <a:rPr lang="en-US" altLang="en-US" sz="2800" i="1" dirty="0" smtClean="0">
                        <a:latin typeface="Cambria Math"/>
                      </a:rPr>
                      <m:t>² + 9</m:t>
                    </m:r>
                    <m:r>
                      <a:rPr lang="en-US" altLang="en-US" sz="2800" i="1" dirty="0" smtClean="0">
                        <a:latin typeface="Cambria Math"/>
                      </a:rPr>
                      <m:t>𝑥</m:t>
                    </m:r>
                    <m:r>
                      <a:rPr lang="en-US" altLang="en-US" sz="2800" i="1" dirty="0" smtClean="0">
                        <a:latin typeface="Cambria Math"/>
                      </a:rPr>
                      <m:t> + 4 = 0     </m:t>
                    </m:r>
                  </m:oMath>
                </a14:m>
                <a:endParaRPr lang="en-US" altLang="en-US" sz="28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lnSpc>
                    <a:spcPct val="130000"/>
                  </a:lnSpc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= </a:t>
                </a:r>
                <a:r>
                  <a:rPr lang="en-US" altLang="en-US" sz="28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1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= </a:t>
                </a:r>
                <a:r>
                  <a:rPr lang="en-US" altLang="en-US" sz="2800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9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= </a:t>
                </a:r>
                <a:r>
                  <a:rPr lang="en-US" altLang="en-US" sz="2800" dirty="0" smtClean="0">
                    <a:solidFill>
                      <a:srgbClr val="00B0F0"/>
                    </a:solidFill>
                    <a:latin typeface="Trebuchet MS" panose="020B0603020202020204" pitchFamily="34" charset="0"/>
                  </a:rPr>
                  <a:t>4</a:t>
                </a:r>
              </a:p>
              <a:p>
                <a:pPr marL="0" indent="0" eaLnBrk="1" hangingPunct="1">
                  <a:lnSpc>
                    <a:spcPct val="130000"/>
                  </a:lnSpc>
                  <a:buFontTx/>
                  <a:buNone/>
                </a:pPr>
                <a:r>
                  <a:rPr lang="en-US" altLang="en-US" sz="2000" dirty="0" smtClean="0">
                    <a:latin typeface="Trebuchet MS" panose="020B0603020202020204" pitchFamily="34" charset="0"/>
                  </a:rPr>
                  <a:t>Type the formula into your calculator replacing the letters with the values.</a:t>
                </a:r>
                <a:endParaRPr lang="en-US" altLang="en-US" sz="20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US" altLang="en-US" sz="28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434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23851" y="908050"/>
                <a:ext cx="5184254" cy="647700"/>
              </a:xfrm>
              <a:blipFill rotWithShape="1">
                <a:blip r:embed="rId4"/>
                <a:stretch>
                  <a:fillRect l="-2350" b="-241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425799" y="3284984"/>
                <a:ext cx="4146201" cy="10145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/>
                        </a:rPr>
                        <m:t>𝑥</m:t>
                      </m:r>
                      <m:r>
                        <a:rPr lang="en-GB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2800" b="1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9" y="3284984"/>
                <a:ext cx="4146201" cy="10145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25799" y="4557983"/>
                <a:ext cx="5011495" cy="10116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9" y="4557983"/>
                <a:ext cx="5011495" cy="10116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4472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21812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Press the fraction button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2181238"/>
              </a:xfrm>
              <a:prstGeom prst="rect">
                <a:avLst/>
              </a:prstGeom>
              <a:blipFill rotWithShape="1">
                <a:blip r:embed="rId5"/>
                <a:stretch>
                  <a:fillRect l="-1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5652120" y="3717032"/>
            <a:ext cx="57606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8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29199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Press the fraction button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Type in the numerator, but type in + , not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.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2919902"/>
              </a:xfrm>
              <a:prstGeom prst="rect">
                <a:avLst/>
              </a:prstGeom>
              <a:blipFill rotWithShape="1">
                <a:blip r:embed="rId5"/>
                <a:stretch>
                  <a:fillRect l="-1703" r="-3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5171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43972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Press the fraction button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Type in the numerator, but type in + , not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GB" sz="2400" b="0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To move to the denominator, click the down arrow.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Type in the denominator.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 smtClean="0">
                    <a:latin typeface="Trebuchet MS" panose="020B0603020202020204" pitchFamily="34" charset="0"/>
                  </a:rPr>
                  <a:t>Press =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4397229"/>
              </a:xfrm>
              <a:prstGeom prst="rect">
                <a:avLst/>
              </a:prstGeom>
              <a:blipFill rotWithShape="1">
                <a:blip r:embed="rId5"/>
                <a:stretch>
                  <a:fillRect l="-1703" r="-3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6552555" y="3404758"/>
            <a:ext cx="57606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40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5544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Your calculator will give the answer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−9+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65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This is in surd form.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To write as a decimal press the S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↔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D button.</a:t>
                </a:r>
                <a:endParaRPr lang="en-GB" sz="2400" dirty="0">
                  <a:latin typeface="Trebuchet MS" panose="020B0603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=−0.4688711259</m:t>
                      </m:r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5544916"/>
              </a:xfrm>
              <a:prstGeom prst="rect">
                <a:avLst/>
              </a:prstGeom>
              <a:blipFill rotWithShape="1">
                <a:blip r:embed="rId5"/>
                <a:stretch>
                  <a:fillRect l="-1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7128619" y="4365104"/>
            <a:ext cx="57606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7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51358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That is one of the solutions.</a:t>
                </a: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To find the other, press the up arrow, move your cursor and change the + to a -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Press = and </a:t>
                </a:r>
                <a:r>
                  <a:rPr lang="en-GB" sz="2400" dirty="0">
                    <a:latin typeface="Trebuchet MS" panose="020B0603020202020204" pitchFamily="34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/>
                      </a:rPr>
                      <m:t>↔</m:t>
                    </m:r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D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You should get</a:t>
                </a:r>
              </a:p>
              <a:p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=−8.531128874</m:t>
                      </m:r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5135893"/>
              </a:xfrm>
              <a:prstGeom prst="rect">
                <a:avLst/>
              </a:prstGeom>
              <a:blipFill rotWithShape="1">
                <a:blip r:embed="rId5"/>
                <a:stretch>
                  <a:fillRect l="-1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6552555" y="2996952"/>
            <a:ext cx="57606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How to type it into your calculator</a:t>
            </a:r>
            <a:endParaRPr lang="en-GB" altLang="en-US" sz="3600" dirty="0" smtClean="0">
              <a:latin typeface="Trebuchet MS" panose="020B0603020202020204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2520950" cy="522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1520" y="980728"/>
                <a:ext cx="5011495" cy="4766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𝟗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The two solutions are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/>
                  <a:t> 	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𝑥</m:t>
                    </m:r>
                    <m:r>
                      <a:rPr lang="en-GB" sz="2400" i="1">
                        <a:latin typeface="Cambria Math"/>
                      </a:rPr>
                      <m:t>=−0.4688711259</m:t>
                    </m:r>
                  </m:oMath>
                </a14:m>
                <a:endParaRPr lang="en-GB" sz="2400" dirty="0">
                  <a:latin typeface="Trebuchet MS" panose="020B0603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=−8.531128874</m:t>
                      </m:r>
                    </m:oMath>
                  </m:oMathPara>
                </a14:m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These would be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-intercepts for the graph of the function </a:t>
                </a:r>
              </a:p>
              <a:p>
                <a:endParaRPr lang="en-GB" sz="24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+9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0" smtClean="0"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5011495" cy="4766561"/>
              </a:xfrm>
              <a:prstGeom prst="rect">
                <a:avLst/>
              </a:prstGeom>
              <a:blipFill rotWithShape="1">
                <a:blip r:embed="rId5"/>
                <a:stretch>
                  <a:fillRect l="-1825" b="-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0000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Using the quadratic formula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40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23851" y="908050"/>
                <a:ext cx="5184254" cy="647700"/>
              </a:xfrm>
            </p:spPr>
            <p:txBody>
              <a:bodyPr/>
              <a:lstStyle/>
              <a:p>
                <a:pPr>
                  <a:lnSpc>
                    <a:spcPct val="130000"/>
                  </a:lnSpc>
                  <a:buNone/>
                </a:pPr>
                <a:r>
                  <a:rPr lang="en-GB" altLang="en-US" sz="2800" dirty="0" smtClean="0">
                    <a:latin typeface="Trebuchet MS" panose="020B0603020202020204" pitchFamily="34" charset="0"/>
                  </a:rPr>
                  <a:t>Solve: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latin typeface="Cambria Math"/>
                      </a:rPr>
                      <m:t>𝑥</m:t>
                    </m:r>
                    <m:r>
                      <a:rPr lang="en-US" altLang="en-US" sz="2800" i="1" dirty="0">
                        <a:latin typeface="Cambria Math"/>
                      </a:rPr>
                      <m:t>²</m:t>
                    </m:r>
                    <m:r>
                      <a:rPr lang="en-GB" altLang="en-US" sz="2800" b="0" i="1" dirty="0" smtClean="0">
                        <a:latin typeface="Cambria Math"/>
                      </a:rPr>
                      <m:t>+</m:t>
                    </m:r>
                    <m:r>
                      <a:rPr lang="en-US" altLang="en-US" sz="2800" i="1" dirty="0">
                        <a:latin typeface="Cambria Math"/>
                      </a:rPr>
                      <m:t> 4</m:t>
                    </m:r>
                    <m:r>
                      <a:rPr lang="en-US" altLang="en-US" sz="2800" i="1" dirty="0">
                        <a:latin typeface="Cambria Math"/>
                      </a:rPr>
                      <m:t>𝑥</m:t>
                    </m:r>
                    <m:r>
                      <a:rPr lang="en-US" altLang="en-US" sz="2800" i="1" dirty="0">
                        <a:latin typeface="Cambria Math"/>
                      </a:rPr>
                      <m:t> + 2 =0</m:t>
                    </m:r>
                  </m:oMath>
                </a14:m>
                <a:endParaRPr lang="en-GB" altLang="en-US" sz="2800" i="1" dirty="0" smtClean="0">
                  <a:latin typeface="Cambria Math"/>
                </a:endParaRPr>
              </a:p>
              <a:p>
                <a:pPr>
                  <a:lnSpc>
                    <a:spcPct val="13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= </a:t>
                </a:r>
                <a:r>
                  <a:rPr lang="en-US" altLang="en-US" sz="2800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1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92D05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= </a:t>
                </a:r>
                <a:r>
                  <a:rPr lang="en-US" altLang="en-US" sz="2800" dirty="0" smtClean="0">
                    <a:solidFill>
                      <a:srgbClr val="92D050"/>
                    </a:solidFill>
                    <a:latin typeface="Trebuchet MS" panose="020B0603020202020204" pitchFamily="34" charset="0"/>
                  </a:rPr>
                  <a:t>4</a:t>
                </a:r>
                <a:r>
                  <a:rPr lang="en-US" altLang="en-US" sz="2800" dirty="0" smtClean="0">
                    <a:latin typeface="Trebuchet MS" panose="020B0603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𝒄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= </a:t>
                </a:r>
                <a:r>
                  <a:rPr lang="en-US" altLang="en-US" sz="2800" dirty="0" smtClean="0">
                    <a:solidFill>
                      <a:srgbClr val="00B0F0"/>
                    </a:solidFill>
                    <a:latin typeface="Trebuchet MS" panose="020B0603020202020204" pitchFamily="34" charset="0"/>
                  </a:rPr>
                  <a:t>2</a:t>
                </a:r>
              </a:p>
              <a:p>
                <a:pPr marL="0" indent="0" eaLnBrk="1" hangingPunct="1">
                  <a:lnSpc>
                    <a:spcPct val="130000"/>
                  </a:lnSpc>
                  <a:buFontTx/>
                  <a:buNone/>
                </a:pPr>
                <a:r>
                  <a:rPr lang="en-US" altLang="en-US" sz="2000" dirty="0" smtClean="0">
                    <a:latin typeface="Trebuchet MS" panose="020B0603020202020204" pitchFamily="34" charset="0"/>
                  </a:rPr>
                  <a:t>Type the formula into your calculator replacing the letters with the values.</a:t>
                </a:r>
                <a:endParaRPr lang="en-US" altLang="en-US" sz="2000" dirty="0" smtClean="0">
                  <a:latin typeface="Trebuchet MS" panose="020B0603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US" altLang="en-US" sz="28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434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23851" y="908050"/>
                <a:ext cx="5184254" cy="647700"/>
              </a:xfrm>
              <a:blipFill rotWithShape="1">
                <a:blip r:embed="rId4"/>
                <a:stretch>
                  <a:fillRect l="-2350" b="-241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425799" y="3284984"/>
                <a:ext cx="4146201" cy="10145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𝒃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2800" b="1" i="1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9" y="3284984"/>
                <a:ext cx="4146201" cy="10145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25799" y="4557983"/>
                <a:ext cx="5011495" cy="1023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𝑥</m:t>
                      </m:r>
                      <m:r>
                        <a:rPr lang="en-GB" sz="28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  <m:t>𝟒</m:t>
                          </m:r>
                          <m:r>
                            <a:rPr lang="en-GB" sz="2800" i="1">
                              <a:latin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GB" sz="2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GB" sz="2800" b="1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  <m:r>
                            <a:rPr lang="en-GB" sz="28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9" y="4557983"/>
                <a:ext cx="5011495" cy="102361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012160" y="1340768"/>
            <a:ext cx="2016224" cy="120032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Trebuchet MS" panose="020B0603020202020204" pitchFamily="34" charset="0"/>
              </a:rPr>
              <a:t>Now type into your calculator to find the two solutions.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904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Using the quadratic formula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40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23850" y="908050"/>
                <a:ext cx="7848549" cy="647700"/>
              </a:xfrm>
            </p:spPr>
            <p:txBody>
              <a:bodyPr/>
              <a:lstStyle/>
              <a:p>
                <a:pPr>
                  <a:lnSpc>
                    <a:spcPct val="130000"/>
                  </a:lnSpc>
                  <a:buNone/>
                </a:pPr>
                <a:r>
                  <a:rPr lang="en-GB" altLang="en-US" sz="2800" dirty="0" smtClean="0">
                    <a:latin typeface="Trebuchet MS" panose="020B0603020202020204" pitchFamily="34" charset="0"/>
                  </a:rPr>
                  <a:t>Solve: </a:t>
                </a:r>
                <a14:m>
                  <m:oMath xmlns:m="http://schemas.openxmlformats.org/officeDocument/2006/math">
                    <m:r>
                      <a:rPr lang="en-GB" altLang="en-US" sz="2800" b="0" i="0" dirty="0" smtClean="0">
                        <a:latin typeface="Cambria Math"/>
                      </a:rPr>
                      <m:t>5</m:t>
                    </m:r>
                    <m:r>
                      <a:rPr lang="en-GB" altLang="en-US" sz="2800" i="1" dirty="0" smtClean="0">
                        <a:latin typeface="Cambria Math"/>
                      </a:rPr>
                      <m:t>𝑥</m:t>
                    </m:r>
                    <m:r>
                      <a:rPr lang="en-US" altLang="en-US" sz="2800" i="1" dirty="0">
                        <a:latin typeface="Cambria Math"/>
                      </a:rPr>
                      <m:t>²</m:t>
                    </m:r>
                    <m:r>
                      <a:rPr lang="en-GB" altLang="en-US" sz="2800" b="0" i="1" dirty="0" smtClean="0">
                        <a:latin typeface="Cambria Math"/>
                      </a:rPr>
                      <m:t>−7</m:t>
                    </m:r>
                    <m:r>
                      <a:rPr lang="en-US" altLang="en-US" sz="2800" i="1" dirty="0">
                        <a:latin typeface="Cambria Math"/>
                      </a:rPr>
                      <m:t>𝑥</m:t>
                    </m:r>
                    <m:r>
                      <a:rPr lang="en-US" altLang="en-US" sz="2800" i="1" dirty="0">
                        <a:latin typeface="Cambria Math"/>
                      </a:rPr>
                      <m:t> −8=0</m:t>
                    </m:r>
                  </m:oMath>
                </a14:m>
                <a:endParaRPr lang="en-GB" altLang="en-US" sz="2800" i="1" dirty="0" smtClean="0">
                  <a:latin typeface="Cambria Math"/>
                </a:endParaRPr>
              </a:p>
              <a:p>
                <a:pPr eaLnBrk="1" hangingPunct="1">
                  <a:buFontTx/>
                  <a:buNone/>
                </a:pPr>
                <a:endParaRPr lang="en-US" altLang="en-US" sz="2800" dirty="0" smtClean="0">
                  <a:latin typeface="Trebuchet MS" panose="020B0603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US" altLang="en-US" sz="2800" dirty="0" smtClean="0">
                    <a:latin typeface="Trebuchet MS" panose="020B0603020202020204" pitchFamily="34" charset="0"/>
                  </a:rPr>
                  <a:t>When the coefficient of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en-US" sz="2800" dirty="0" smtClean="0">
                    <a:latin typeface="Trebuchet MS" panose="020B0603020202020204" pitchFamily="34" charset="0"/>
                  </a:rPr>
                  <a:t> is negative, extra care must be taken. Watch carefully as I go through the process on the board. </a:t>
                </a:r>
                <a:endParaRPr lang="en-US" altLang="en-US" sz="28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434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23850" y="908050"/>
                <a:ext cx="7848549" cy="647700"/>
              </a:xfrm>
              <a:blipFill rotWithShape="1">
                <a:blip r:embed="rId4"/>
                <a:stretch>
                  <a:fillRect l="-1553" b="-317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35448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Using the quadratic formula</a:t>
            </a:r>
          </a:p>
        </p:txBody>
      </p:sp>
      <p:pic>
        <p:nvPicPr>
          <p:cNvPr id="5122" name="Picture 2" descr="https://i1.wp.com/variationtheory.com/wp-content/uploads/2018/03/Slide16-6.png?resize=960%2C720&amp;ssl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36969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5652120" y="5192039"/>
            <a:ext cx="2709026" cy="783193"/>
          </a:xfrm>
          <a:prstGeom prst="roundRect">
            <a:avLst/>
          </a:prstGeom>
          <a:solidFill>
            <a:srgbClr val="FFFF6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charset="0"/>
              </a:rPr>
              <a:t>Now let’s look at some of your work.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69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8686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For the questions on the next slide:</a:t>
            </a: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rebuchet MS" panose="020B0603020202020204" pitchFamily="34" charset="0"/>
              </a:rPr>
              <a:t>Before answering each question, look at the previous answer. Do you think it will be related in any way?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603020202020204" pitchFamily="34" charset="0"/>
              </a:rPr>
              <a:t>C</a:t>
            </a:r>
            <a:r>
              <a:rPr lang="en-GB" sz="2400" dirty="0" smtClean="0">
                <a:latin typeface="Trebuchet MS" panose="020B0603020202020204" pitchFamily="34" charset="0"/>
              </a:rPr>
              <a:t>heck by working 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rebuchet MS" panose="020B0603020202020204" pitchFamily="34" charset="0"/>
              </a:rPr>
              <a:t>Were you correct?</a:t>
            </a:r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905000" y="3615452"/>
            <a:ext cx="5562600" cy="578882"/>
          </a:xfrm>
          <a:prstGeom prst="roundRect">
            <a:avLst/>
          </a:prstGeom>
          <a:solidFill>
            <a:srgbClr val="FFFF6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Predict. Check. Evaluate</a:t>
            </a:r>
          </a:p>
        </p:txBody>
      </p:sp>
    </p:spTree>
    <p:extLst>
      <p:ext uri="{BB962C8B-B14F-4D97-AF65-F5344CB8AC3E}">
        <p14:creationId xmlns:p14="http://schemas.microsoft.com/office/powerpoint/2010/main" val="347863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i0.wp.com/variationtheory.com/wp-content/uploads/2018/03/1.png?resize=960%2C720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89" y="156613"/>
            <a:ext cx="8898011" cy="667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0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i0.wp.com/variationtheory.com/wp-content/uploads/2018/03/2.png?resize=960%2C720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641"/>
            <a:ext cx="8712968" cy="65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Find and correct the common mistake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0" t="14717" r="22793"/>
          <a:stretch/>
        </p:blipFill>
        <p:spPr bwMode="auto">
          <a:xfrm>
            <a:off x="1547664" y="1606483"/>
            <a:ext cx="6563602" cy="95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420789" cy="342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0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3890</TotalTime>
  <Words>1341</Words>
  <Application>Microsoft Office PowerPoint</Application>
  <PresentationFormat>On-screen Show (4:3)</PresentationFormat>
  <Paragraphs>247</Paragraphs>
  <Slides>37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How do we solve quadratic equations if we can’t factorise?</vt:lpstr>
      <vt:lpstr>How do we solve quadratic equations if we can’t factorise?</vt:lpstr>
      <vt:lpstr>PowerPoint Presentation</vt:lpstr>
      <vt:lpstr>Discuss: Which of these expressions are quadratic expressions?  How do you know?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of these expressions are quadratic?  </vt:lpstr>
      <vt:lpstr>Solving quadratic equations using the quadratic formula.</vt:lpstr>
      <vt:lpstr>Memory Game </vt:lpstr>
      <vt:lpstr>The quadratic formula.</vt:lpstr>
      <vt:lpstr>Solving quadratic equations using the quadratic formula.</vt:lpstr>
      <vt:lpstr>Solving quadratic equations using the quadratic formula.</vt:lpstr>
      <vt:lpstr>Solving quadratic equations using the quadratic formula.</vt:lpstr>
      <vt:lpstr>Can you remember the quadratic formula? Write it on your boards.</vt:lpstr>
      <vt:lpstr>Using the quadratic formula</vt:lpstr>
      <vt:lpstr>How to type it into your calculator</vt:lpstr>
      <vt:lpstr>How to type it into your calculator</vt:lpstr>
      <vt:lpstr>How to type it into your calculator</vt:lpstr>
      <vt:lpstr>How to type it into your calculator</vt:lpstr>
      <vt:lpstr>How to type it into your calculator</vt:lpstr>
      <vt:lpstr>How to type it into your calculator</vt:lpstr>
      <vt:lpstr>Using the quadratic formula</vt:lpstr>
      <vt:lpstr>Using the quadratic formula</vt:lpstr>
      <vt:lpstr>Using the quadratic formula</vt:lpstr>
      <vt:lpstr>PowerPoint Presentation</vt:lpstr>
      <vt:lpstr>PowerPoint Presentation</vt:lpstr>
      <vt:lpstr>PowerPoint Presentation</vt:lpstr>
      <vt:lpstr>Find and correct the common mistake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Booth, M</dc:creator>
  <cp:lastModifiedBy>Warden, M</cp:lastModifiedBy>
  <cp:revision>163</cp:revision>
  <dcterms:created xsi:type="dcterms:W3CDTF">2016-02-01T14:58:43Z</dcterms:created>
  <dcterms:modified xsi:type="dcterms:W3CDTF">2019-03-28T10:11:31Z</dcterms:modified>
</cp:coreProperties>
</file>