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22"/>
  </p:notesMasterIdLst>
  <p:sldIdLst>
    <p:sldId id="256" r:id="rId14"/>
    <p:sldId id="257" r:id="rId15"/>
    <p:sldId id="261" r:id="rId16"/>
    <p:sldId id="262" r:id="rId17"/>
    <p:sldId id="263" r:id="rId18"/>
    <p:sldId id="259" r:id="rId19"/>
    <p:sldId id="260" r:id="rId20"/>
    <p:sldId id="25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1279" autoAdjust="0"/>
  </p:normalViewPr>
  <p:slideViewPr>
    <p:cSldViewPr snapToGrid="0">
      <p:cViewPr varScale="1">
        <p:scale>
          <a:sx n="80" d="100"/>
          <a:sy n="80" d="100"/>
        </p:scale>
        <p:origin x="120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8FFE3-4463-4CD1-8B5E-3645CCA108B8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887CC-4D05-41EC-9541-596856A218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885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Goal</a:t>
            </a:r>
            <a:r>
              <a:rPr lang="en-GB" baseline="0" dirty="0" smtClean="0"/>
              <a:t> Free Problem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887CC-4D05-41EC-9541-596856A2184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311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Goal</a:t>
            </a:r>
            <a:r>
              <a:rPr lang="en-GB" baseline="0" dirty="0" smtClean="0"/>
              <a:t> Free Problem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0887CC-4D05-41EC-9541-596856A2184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2773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Goal</a:t>
            </a:r>
            <a:r>
              <a:rPr lang="en-GB" baseline="0" dirty="0" smtClean="0"/>
              <a:t> Free Problem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0887CC-4D05-41EC-9541-596856A2184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7151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Goal</a:t>
            </a:r>
            <a:r>
              <a:rPr lang="en-GB" baseline="0" dirty="0" smtClean="0"/>
              <a:t> Free Problem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0887CC-4D05-41EC-9541-596856A2184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982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Goal</a:t>
            </a:r>
            <a:r>
              <a:rPr lang="en-GB" baseline="0" dirty="0" smtClean="0"/>
              <a:t> Free Problem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0887CC-4D05-41EC-9541-596856A2184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3379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Goal</a:t>
            </a:r>
            <a:r>
              <a:rPr lang="en-GB" baseline="0" dirty="0" smtClean="0"/>
              <a:t> Free Problem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0887CC-4D05-41EC-9541-596856A2184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649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Goal</a:t>
            </a:r>
            <a:r>
              <a:rPr lang="en-GB" baseline="0" dirty="0" smtClean="0"/>
              <a:t> Free Problem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0887CC-4D05-41EC-9541-596856A2184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0937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Goal</a:t>
            </a:r>
            <a:r>
              <a:rPr lang="en-GB" baseline="0" dirty="0" smtClean="0"/>
              <a:t> Free Problem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0887CC-4D05-41EC-9541-596856A2184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5554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C217E0-9732-4784-8F34-CEB4D48FEBD7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60C49A-D4AF-48EA-9D4C-AE4C7AEFC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573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C217E0-9732-4784-8F34-CEB4D48FEBD7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60C49A-D4AF-48EA-9D4C-AE4C7AEFC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8773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C217E0-9732-4784-8F34-CEB4D48FEBD7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60C49A-D4AF-48EA-9D4C-AE4C7AEFC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4324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C217E0-9732-4784-8F34-CEB4D48FEBD7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60C49A-D4AF-48EA-9D4C-AE4C7AEFC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3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C217E0-9732-4784-8F34-CEB4D48FEBD7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60C49A-D4AF-48EA-9D4C-AE4C7AEFC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205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C217E0-9732-4784-8F34-CEB4D48FEBD7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60C49A-D4AF-48EA-9D4C-AE4C7AEFC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668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C217E0-9732-4784-8F34-CEB4D48FEBD7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60C49A-D4AF-48EA-9D4C-AE4C7AEFC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309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C217E0-9732-4784-8F34-CEB4D48FEBD7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60C49A-D4AF-48EA-9D4C-AE4C7AEFC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686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C217E0-9732-4784-8F34-CEB4D48FEBD7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60C49A-D4AF-48EA-9D4C-AE4C7AEFC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07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C217E0-9732-4784-8F34-CEB4D48FEBD7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60C49A-D4AF-48EA-9D4C-AE4C7AEFC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125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C217E0-9732-4784-8F34-CEB4D48FEBD7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60C49A-D4AF-48EA-9D4C-AE4C7AEFC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472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3980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515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058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255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0520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5931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5878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5124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1632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381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5820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6717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1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8289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1007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6335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3011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7915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3207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4019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4628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240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9305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953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211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8054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1677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4443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3029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2263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6771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3625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3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3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2974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35767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68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9591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9647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0234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7577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35933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2041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73297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8445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1287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7043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510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0091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3254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6208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01815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90656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0869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58308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345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97920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90106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138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67821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50142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44627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5447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1637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17615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96568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71437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4908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86508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386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53703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97890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79687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95571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4375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50151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94047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54278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97161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29532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074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9238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82622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10504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17386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00421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76088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7136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37594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33213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4166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714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148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80233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1825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75907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0566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16632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54860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38975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60623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19216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114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96994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61976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17780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62562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61933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61722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08180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45552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70175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55563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599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74210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48843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88719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71941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45156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11194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28196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80045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63772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11934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847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86803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69607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68945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32127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54536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70374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62309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81998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273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F2C217E0-9732-4784-8F34-CEB4D48FEBD7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860C49A-D4AF-48EA-9D4C-AE4C7AEFC8F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8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369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0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464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1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45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2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47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5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3/6/2019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7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278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8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03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0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134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1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408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3/6/2019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4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297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6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91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5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7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378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8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48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8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370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120.png"/><Relationship Id="rId3" Type="http://schemas.openxmlformats.org/officeDocument/2006/relationships/image" Target="../media/image2.png"/><Relationship Id="rId7" Type="http://schemas.openxmlformats.org/officeDocument/2006/relationships/image" Target="../media/image60.png"/><Relationship Id="rId12" Type="http://schemas.openxmlformats.org/officeDocument/2006/relationships/image" Target="../media/image1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0.png"/><Relationship Id="rId5" Type="http://schemas.openxmlformats.org/officeDocument/2006/relationships/image" Target="../media/image4.pn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40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6.png"/><Relationship Id="rId5" Type="http://schemas.openxmlformats.org/officeDocument/2006/relationships/image" Target="../media/image3.png"/><Relationship Id="rId15" Type="http://schemas.openxmlformats.org/officeDocument/2006/relationships/image" Target="../media/image20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15.png"/><Relationship Id="rId1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image" Target="../media/image26.png"/><Relationship Id="rId5" Type="http://schemas.openxmlformats.org/officeDocument/2006/relationships/image" Target="../media/image5.png"/><Relationship Id="rId15" Type="http://schemas.openxmlformats.org/officeDocument/2006/relationships/image" Target="../media/image8.png"/><Relationship Id="rId10" Type="http://schemas.openxmlformats.org/officeDocument/2006/relationships/image" Target="../media/image25.png"/><Relationship Id="rId4" Type="http://schemas.openxmlformats.org/officeDocument/2006/relationships/image" Target="../media/image21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697" t="4256" r="4872" b="2082"/>
          <a:stretch/>
        </p:blipFill>
        <p:spPr>
          <a:xfrm>
            <a:off x="2340033" y="555566"/>
            <a:ext cx="6982690" cy="57274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7324" y="141316"/>
            <a:ext cx="10848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This histogram represents the time a group of students spent on their homework one evening. </a:t>
            </a:r>
            <a:endParaRPr lang="en-GB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06028" y="6283036"/>
            <a:ext cx="10848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Work out as many things as you can!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2861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697" t="4256" r="4872" b="2082"/>
          <a:stretch/>
        </p:blipFill>
        <p:spPr>
          <a:xfrm>
            <a:off x="160874" y="781080"/>
            <a:ext cx="5650379" cy="46346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7324" y="141316"/>
            <a:ext cx="10848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This histogram represents the time a group of students spent on their homework one evening. 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66874" y="860644"/>
            <a:ext cx="620104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Prompts</a:t>
            </a:r>
            <a:endParaRPr kumimoji="0" lang="en-GB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How</a:t>
            </a:r>
            <a:r>
              <a:rPr kumimoji="0" lang="en-GB" sz="18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many students took part in the survey?</a:t>
            </a: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What proportion of students spend less than 5 minutes</a:t>
            </a:r>
            <a:r>
              <a:rPr lang="en-GB" noProof="0" dirty="0" smtClean="0">
                <a:solidFill>
                  <a:srgbClr val="000000"/>
                </a:solidFill>
                <a:latin typeface="Arial"/>
                <a:cs typeface="Arial"/>
              </a:rPr>
              <a:t> on their homework? </a:t>
            </a: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noProof="0" dirty="0" smtClean="0">
                <a:solidFill>
                  <a:srgbClr val="000000"/>
                </a:solidFill>
                <a:latin typeface="Arial"/>
                <a:cs typeface="Arial"/>
              </a:rPr>
              <a:t>What percentage of students spent more than 30 minutes on their homework? </a:t>
            </a: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noProof="0" dirty="0" smtClean="0">
                <a:solidFill>
                  <a:srgbClr val="000000"/>
                </a:solidFill>
                <a:latin typeface="Arial"/>
                <a:cs typeface="Arial"/>
              </a:rPr>
              <a:t>Draw a Frequency Table for this Histogram </a:t>
            </a: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noProof="0" dirty="0" smtClean="0">
                <a:solidFill>
                  <a:srgbClr val="000000"/>
                </a:solidFill>
                <a:latin typeface="Arial"/>
                <a:cs typeface="Arial"/>
              </a:rPr>
              <a:t>Draw a Cumulative Frequency Graph for this Histogram</a:t>
            </a: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Estimate the mean time students spent on homework. </a:t>
            </a: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noProof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What is the modal class? </a:t>
            </a: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noProof="0" dirty="0">
              <a:solidFill>
                <a:srgbClr val="000000"/>
              </a:solidFill>
              <a:latin typeface="Arial"/>
              <a:cs typeface="Arial"/>
            </a:endParaRP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en-GB" sz="18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025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697" t="4256" r="4872" b="2082"/>
          <a:stretch/>
        </p:blipFill>
        <p:spPr>
          <a:xfrm>
            <a:off x="160874" y="781080"/>
            <a:ext cx="5650379" cy="46346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7324" y="141316"/>
            <a:ext cx="10848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This histogram represents the time a group of students spent on their homework one evening. 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66874" y="860644"/>
            <a:ext cx="6201047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Further Prompts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Work</a:t>
            </a:r>
            <a:r>
              <a:rPr kumimoji="0" lang="en-GB" sz="18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out the interquartile range from the Histogram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noProof="0" dirty="0" smtClean="0">
                <a:solidFill>
                  <a:srgbClr val="000000"/>
                </a:solidFill>
                <a:latin typeface="Arial"/>
                <a:cs typeface="Arial"/>
              </a:rPr>
              <a:t>Work out the median from the Histogram </a:t>
            </a:r>
            <a:endParaRPr kumimoji="0" lang="en-GB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Draw a box plot from the Histogram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59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697" t="4256" r="4872" b="2082"/>
          <a:stretch/>
        </p:blipFill>
        <p:spPr>
          <a:xfrm>
            <a:off x="252534" y="877393"/>
            <a:ext cx="6982690" cy="57274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829920" y="3603966"/>
                <a:ext cx="201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𝟖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9920" y="3603966"/>
                <a:ext cx="201978" cy="276999"/>
              </a:xfrm>
              <a:prstGeom prst="rect">
                <a:avLst/>
              </a:prstGeom>
              <a:blipFill>
                <a:blip r:embed="rId4"/>
                <a:stretch>
                  <a:fillRect l="-24242" r="-2727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623147" y="4597615"/>
                <a:ext cx="201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𝟖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147" y="4597615"/>
                <a:ext cx="201978" cy="276999"/>
              </a:xfrm>
              <a:prstGeom prst="rect">
                <a:avLst/>
              </a:prstGeom>
              <a:blipFill>
                <a:blip r:embed="rId5"/>
                <a:stretch>
                  <a:fillRect l="-24242" r="-2727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028486" y="4320616"/>
                <a:ext cx="3398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𝟐𝟎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8486" y="4320616"/>
                <a:ext cx="339837" cy="276999"/>
              </a:xfrm>
              <a:prstGeom prst="rect">
                <a:avLst/>
              </a:prstGeom>
              <a:blipFill>
                <a:blip r:embed="rId6"/>
                <a:stretch>
                  <a:fillRect l="-16071" r="-14286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14494399"/>
                  </p:ext>
                </p:extLst>
              </p:nvPr>
            </p:nvGraphicFramePr>
            <p:xfrm>
              <a:off x="6618087" y="1069450"/>
              <a:ext cx="5405120" cy="185420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2702560">
                      <a:extLst>
                        <a:ext uri="{9D8B030D-6E8A-4147-A177-3AD203B41FA5}">
                          <a16:colId xmlns:a16="http://schemas.microsoft.com/office/drawing/2014/main" val="650059440"/>
                        </a:ext>
                      </a:extLst>
                    </a:gridCol>
                    <a:gridCol w="2702560">
                      <a:extLst>
                        <a:ext uri="{9D8B030D-6E8A-4147-A177-3AD203B41FA5}">
                          <a16:colId xmlns:a16="http://schemas.microsoft.com/office/drawing/2014/main" val="242485908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Time 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Frequency 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02766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2492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525606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087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516549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14494399"/>
                  </p:ext>
                </p:extLst>
              </p:nvPr>
            </p:nvGraphicFramePr>
            <p:xfrm>
              <a:off x="6618087" y="1069450"/>
              <a:ext cx="5405120" cy="185420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2702560">
                      <a:extLst>
                        <a:ext uri="{9D8B030D-6E8A-4147-A177-3AD203B41FA5}">
                          <a16:colId xmlns:a16="http://schemas.microsoft.com/office/drawing/2014/main" val="650059440"/>
                        </a:ext>
                      </a:extLst>
                    </a:gridCol>
                    <a:gridCol w="2702560">
                      <a:extLst>
                        <a:ext uri="{9D8B030D-6E8A-4147-A177-3AD203B41FA5}">
                          <a16:colId xmlns:a16="http://schemas.microsoft.com/office/drawing/2014/main" val="242485908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Time 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Frequency 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02766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25" t="-108197" r="-100901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225" t="-108197" r="-901" b="-3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492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25" t="-208197" r="-100901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225" t="-208197" r="-901" b="-2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25606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25" t="-308197" r="-100901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225" t="-308197" r="-901" b="-1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1087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25" t="-408197" r="-100901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225" t="-408197" r="-901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16549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609674" y="4212361"/>
                <a:ext cx="3398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𝟏𝟐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9674" y="4212361"/>
                <a:ext cx="339837" cy="276999"/>
              </a:xfrm>
              <a:prstGeom prst="rect">
                <a:avLst/>
              </a:prstGeom>
              <a:blipFill>
                <a:blip r:embed="rId9"/>
                <a:stretch>
                  <a:fillRect l="-14286" r="-16071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847347" y="228600"/>
            <a:ext cx="6015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Area of each bar represents the number of students… </a:t>
            </a:r>
          </a:p>
          <a:p>
            <a:pPr algn="ctr"/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6954253" y="3417962"/>
            <a:ext cx="5274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48 students are part of this survey </a:t>
            </a:r>
          </a:p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6991936" y="4212361"/>
                <a:ext cx="5274560" cy="618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48</m:t>
                          </m:r>
                        </m:den>
                      </m:f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dirty="0" smtClean="0">
                          <a:latin typeface="Cambria Math" panose="02040503050406030204" pitchFamily="18" charset="0"/>
                        </a:rPr>
                        <m:t>spent</m:t>
                      </m:r>
                      <m:r>
                        <a:rPr lang="en-GB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dirty="0" smtClean="0">
                          <a:latin typeface="Cambria Math" panose="02040503050406030204" pitchFamily="18" charset="0"/>
                        </a:rPr>
                        <m:t>less</m:t>
                      </m:r>
                      <m:r>
                        <a:rPr lang="en-GB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dirty="0" smtClean="0">
                          <a:latin typeface="Cambria Math" panose="02040503050406030204" pitchFamily="18" charset="0"/>
                        </a:rPr>
                        <m:t>than</m:t>
                      </m:r>
                      <m:r>
                        <a:rPr lang="en-GB" b="0" i="0" dirty="0" smtClean="0">
                          <a:latin typeface="Cambria Math" panose="02040503050406030204" pitchFamily="18" charset="0"/>
                        </a:rPr>
                        <m:t> 5 </m:t>
                      </m:r>
                      <m:r>
                        <m:rPr>
                          <m:sty m:val="p"/>
                        </m:rPr>
                        <a:rPr lang="en-GB" b="0" i="0" dirty="0" smtClean="0">
                          <a:latin typeface="Cambria Math" panose="02040503050406030204" pitchFamily="18" charset="0"/>
                        </a:rPr>
                        <m:t>minutes</m:t>
                      </m:r>
                      <m:r>
                        <a:rPr lang="en-GB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dirty="0" smtClean="0">
                          <a:latin typeface="Cambria Math" panose="02040503050406030204" pitchFamily="18" charset="0"/>
                        </a:rPr>
                        <m:t>on</m:t>
                      </m:r>
                      <m:r>
                        <a:rPr lang="en-GB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dirty="0" smtClean="0">
                          <a:latin typeface="Cambria Math" panose="02040503050406030204" pitchFamily="18" charset="0"/>
                        </a:rPr>
                        <m:t>their</m:t>
                      </m:r>
                      <m:r>
                        <a:rPr lang="en-GB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dirty="0" smtClean="0">
                          <a:latin typeface="Cambria Math" panose="02040503050406030204" pitchFamily="18" charset="0"/>
                        </a:rPr>
                        <m:t>homework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1936" y="4212361"/>
                <a:ext cx="5274560" cy="61831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7308942" y="5182908"/>
                <a:ext cx="448047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1.25% 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𝑠𝑡𝑢𝑑𝑒𝑛𝑡𝑠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GB" b="0" i="0" dirty="0" smtClean="0">
                          <a:latin typeface="Cambria Math" panose="02040503050406030204" pitchFamily="18" charset="0"/>
                        </a:rPr>
                        <m:t>spent</m:t>
                      </m:r>
                      <m:r>
                        <a:rPr lang="en-GB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dirty="0" smtClean="0">
                          <a:latin typeface="Cambria Math" panose="02040503050406030204" pitchFamily="18" charset="0"/>
                        </a:rPr>
                        <m:t>more</m:t>
                      </m:r>
                      <m:r>
                        <a:rPr lang="en-GB" b="0" i="0" dirty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0" i="0" dirty="0" smtClean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dirty="0" smtClean="0">
                          <a:latin typeface="Cambria Math" panose="02040503050406030204" pitchFamily="18" charset="0"/>
                        </a:rPr>
                        <m:t>than</m:t>
                      </m:r>
                      <m:r>
                        <a:rPr lang="en-GB" b="0" i="0" dirty="0" smtClean="0">
                          <a:latin typeface="Cambria Math" panose="02040503050406030204" pitchFamily="18" charset="0"/>
                        </a:rPr>
                        <m:t> 30 </m:t>
                      </m:r>
                      <m:r>
                        <m:rPr>
                          <m:sty m:val="p"/>
                        </m:rPr>
                        <a:rPr lang="en-GB" b="0" i="0" dirty="0" smtClean="0">
                          <a:latin typeface="Cambria Math" panose="02040503050406030204" pitchFamily="18" charset="0"/>
                        </a:rPr>
                        <m:t>minutes</m:t>
                      </m:r>
                      <m:r>
                        <a:rPr lang="en-GB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dirty="0" smtClean="0">
                          <a:latin typeface="Cambria Math" panose="02040503050406030204" pitchFamily="18" charset="0"/>
                        </a:rPr>
                        <m:t>on</m:t>
                      </m:r>
                      <m:r>
                        <a:rPr lang="en-GB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dirty="0" smtClean="0">
                          <a:latin typeface="Cambria Math" panose="02040503050406030204" pitchFamily="18" charset="0"/>
                        </a:rPr>
                        <m:t>their</m:t>
                      </m:r>
                      <m:r>
                        <a:rPr lang="en-GB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dirty="0" smtClean="0">
                          <a:latin typeface="Cambria Math" panose="02040503050406030204" pitchFamily="18" charset="0"/>
                        </a:rPr>
                        <m:t>homework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942" y="5182908"/>
                <a:ext cx="4480476" cy="6463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52534" y="228600"/>
            <a:ext cx="2238003" cy="37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Mark your work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54212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/>
      <p:bldP spid="29" grpId="0"/>
      <p:bldP spid="8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697" t="4256" r="4872" b="2082"/>
          <a:stretch/>
        </p:blipFill>
        <p:spPr>
          <a:xfrm>
            <a:off x="252534" y="877393"/>
            <a:ext cx="6982690" cy="57274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829920" y="3603966"/>
                <a:ext cx="201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𝟖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9920" y="3603966"/>
                <a:ext cx="201978" cy="276999"/>
              </a:xfrm>
              <a:prstGeom prst="rect">
                <a:avLst/>
              </a:prstGeom>
              <a:blipFill>
                <a:blip r:embed="rId4"/>
                <a:stretch>
                  <a:fillRect l="-24242" r="-2727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623147" y="4597615"/>
                <a:ext cx="201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𝟖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147" y="4597615"/>
                <a:ext cx="201978" cy="276999"/>
              </a:xfrm>
              <a:prstGeom prst="rect">
                <a:avLst/>
              </a:prstGeom>
              <a:blipFill>
                <a:blip r:embed="rId5"/>
                <a:stretch>
                  <a:fillRect l="-24242" r="-2727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028486" y="4320616"/>
                <a:ext cx="3398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𝟐𝟎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8486" y="4320616"/>
                <a:ext cx="339837" cy="276999"/>
              </a:xfrm>
              <a:prstGeom prst="rect">
                <a:avLst/>
              </a:prstGeom>
              <a:blipFill>
                <a:blip r:embed="rId6"/>
                <a:stretch>
                  <a:fillRect l="-16071" r="-14286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68339972"/>
                  </p:ext>
                </p:extLst>
              </p:nvPr>
            </p:nvGraphicFramePr>
            <p:xfrm>
              <a:off x="5368323" y="689188"/>
              <a:ext cx="6529996" cy="324836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1632499">
                      <a:extLst>
                        <a:ext uri="{9D8B030D-6E8A-4147-A177-3AD203B41FA5}">
                          <a16:colId xmlns:a16="http://schemas.microsoft.com/office/drawing/2014/main" val="650059440"/>
                        </a:ext>
                      </a:extLst>
                    </a:gridCol>
                    <a:gridCol w="1632499">
                      <a:extLst>
                        <a:ext uri="{9D8B030D-6E8A-4147-A177-3AD203B41FA5}">
                          <a16:colId xmlns:a16="http://schemas.microsoft.com/office/drawing/2014/main" val="2424859087"/>
                        </a:ext>
                      </a:extLst>
                    </a:gridCol>
                    <a:gridCol w="1632499">
                      <a:extLst>
                        <a:ext uri="{9D8B030D-6E8A-4147-A177-3AD203B41FA5}">
                          <a16:colId xmlns:a16="http://schemas.microsoft.com/office/drawing/2014/main" val="2625505540"/>
                        </a:ext>
                      </a:extLst>
                    </a:gridCol>
                    <a:gridCol w="1632499">
                      <a:extLst>
                        <a:ext uri="{9D8B030D-6E8A-4147-A177-3AD203B41FA5}">
                          <a16:colId xmlns:a16="http://schemas.microsoft.com/office/drawing/2014/main" val="3374112380"/>
                        </a:ext>
                      </a:extLst>
                    </a:gridCol>
                  </a:tblGrid>
                  <a:tr h="4454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Time 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Frequency 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Midpoint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err="1" smtClean="0"/>
                            <a:t>MxF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0276626"/>
                      </a:ext>
                    </a:extLst>
                  </a:tr>
                  <a:tr h="44548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</m:t>
                                </m:r>
                              </m:oMath>
                            </m:oMathPara>
                          </a14:m>
                          <a:endParaRPr lang="en-GB" dirty="0" smtClean="0"/>
                        </a:p>
                        <a:p>
                          <a:pPr/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2.5 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20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249215"/>
                      </a:ext>
                    </a:extLst>
                  </a:tr>
                  <a:tr h="44548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≤15</m:t>
                                </m:r>
                              </m:oMath>
                            </m:oMathPara>
                          </a14:m>
                          <a:endParaRPr lang="en-GB" dirty="0" smtClean="0"/>
                        </a:p>
                        <a:p>
                          <a:pPr/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10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80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52560637"/>
                      </a:ext>
                    </a:extLst>
                  </a:tr>
                  <a:tr h="7613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20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240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087345"/>
                      </a:ext>
                    </a:extLst>
                  </a:tr>
                  <a:tr h="7613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35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700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516549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68339972"/>
                  </p:ext>
                </p:extLst>
              </p:nvPr>
            </p:nvGraphicFramePr>
            <p:xfrm>
              <a:off x="5368323" y="689188"/>
              <a:ext cx="6529996" cy="324836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1632499">
                      <a:extLst>
                        <a:ext uri="{9D8B030D-6E8A-4147-A177-3AD203B41FA5}">
                          <a16:colId xmlns:a16="http://schemas.microsoft.com/office/drawing/2014/main" val="650059440"/>
                        </a:ext>
                      </a:extLst>
                    </a:gridCol>
                    <a:gridCol w="1632499">
                      <a:extLst>
                        <a:ext uri="{9D8B030D-6E8A-4147-A177-3AD203B41FA5}">
                          <a16:colId xmlns:a16="http://schemas.microsoft.com/office/drawing/2014/main" val="2424859087"/>
                        </a:ext>
                      </a:extLst>
                    </a:gridCol>
                    <a:gridCol w="1632499">
                      <a:extLst>
                        <a:ext uri="{9D8B030D-6E8A-4147-A177-3AD203B41FA5}">
                          <a16:colId xmlns:a16="http://schemas.microsoft.com/office/drawing/2014/main" val="2625505540"/>
                        </a:ext>
                      </a:extLst>
                    </a:gridCol>
                    <a:gridCol w="1632499">
                      <a:extLst>
                        <a:ext uri="{9D8B030D-6E8A-4147-A177-3AD203B41FA5}">
                          <a16:colId xmlns:a16="http://schemas.microsoft.com/office/drawing/2014/main" val="3374112380"/>
                        </a:ext>
                      </a:extLst>
                    </a:gridCol>
                  </a:tblGrid>
                  <a:tr h="4454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Time 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Frequency 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Midpoint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err="1" smtClean="0"/>
                            <a:t>MxF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0276626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373" t="-74286" r="-301493" b="-340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373" t="-74286" r="-201493" b="-340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2.5 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20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249215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373" t="-174286" r="-301493" b="-240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373" t="-174286" r="-201493" b="-240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10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80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52560637"/>
                      </a:ext>
                    </a:extLst>
                  </a:tr>
                  <a:tr h="761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373" t="-230400" r="-301493" b="-102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373" t="-230400" r="-201493" b="-102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20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240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087345"/>
                      </a:ext>
                    </a:extLst>
                  </a:tr>
                  <a:tr h="761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373" t="-330400" r="-301493" b="-2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373" t="-330400" r="-201493" b="-2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35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700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516549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609674" y="4212361"/>
                <a:ext cx="3398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𝟏𝟐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9674" y="4212361"/>
                <a:ext cx="339837" cy="276999"/>
              </a:xfrm>
              <a:prstGeom prst="rect">
                <a:avLst/>
              </a:prstGeom>
              <a:blipFill>
                <a:blip r:embed="rId9"/>
                <a:stretch>
                  <a:fillRect l="-14286" r="-16071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847347" y="228600"/>
            <a:ext cx="6015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Estimating the</a:t>
            </a:r>
            <a:r>
              <a:rPr kumimoji="0" lang="en-GB" sz="18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Mean: </a:t>
            </a:r>
            <a:endParaRPr kumimoji="0" lang="en-GB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2534" y="228600"/>
            <a:ext cx="2238003" cy="37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Mark your work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8229601" y="4320616"/>
                <a:ext cx="2361993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1040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48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=21.</m:t>
                      </m:r>
                      <m:acc>
                        <m:accPr>
                          <m:chr m:val="̇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acc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601" y="4320616"/>
                <a:ext cx="2361993" cy="5203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8999621" y="1143000"/>
            <a:ext cx="1034716" cy="27945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10591594" y="1143000"/>
            <a:ext cx="1034716" cy="27945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8207848" y="4216521"/>
            <a:ext cx="2682664" cy="762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8109284" y="5342020"/>
                <a:ext cx="38501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Modal Class :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25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≤45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9284" y="5342020"/>
                <a:ext cx="3850105" cy="369332"/>
              </a:xfrm>
              <a:prstGeom prst="rect">
                <a:avLst/>
              </a:prstGeom>
              <a:blipFill>
                <a:blip r:embed="rId11"/>
                <a:stretch>
                  <a:fillRect l="-1266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615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697" t="4256" r="4872" b="2082"/>
          <a:stretch/>
        </p:blipFill>
        <p:spPr>
          <a:xfrm>
            <a:off x="252534" y="877393"/>
            <a:ext cx="6982690" cy="57274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829920" y="3603966"/>
                <a:ext cx="201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𝟖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9920" y="3603966"/>
                <a:ext cx="201978" cy="276999"/>
              </a:xfrm>
              <a:prstGeom prst="rect">
                <a:avLst/>
              </a:prstGeom>
              <a:blipFill>
                <a:blip r:embed="rId4"/>
                <a:stretch>
                  <a:fillRect l="-24242" r="-2727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623147" y="4597615"/>
                <a:ext cx="201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𝟖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147" y="4597615"/>
                <a:ext cx="201978" cy="276999"/>
              </a:xfrm>
              <a:prstGeom prst="rect">
                <a:avLst/>
              </a:prstGeom>
              <a:blipFill>
                <a:blip r:embed="rId5"/>
                <a:stretch>
                  <a:fillRect l="-24242" r="-2727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028486" y="4320616"/>
                <a:ext cx="3398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𝟐𝟎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8486" y="4320616"/>
                <a:ext cx="339837" cy="276999"/>
              </a:xfrm>
              <a:prstGeom prst="rect">
                <a:avLst/>
              </a:prstGeom>
              <a:blipFill>
                <a:blip r:embed="rId6"/>
                <a:stretch>
                  <a:fillRect l="-16071" r="-14286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/>
            </p:nvGraphicFramePr>
            <p:xfrm>
              <a:off x="6574536" y="108665"/>
              <a:ext cx="5405120" cy="185420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2702560">
                      <a:extLst>
                        <a:ext uri="{9D8B030D-6E8A-4147-A177-3AD203B41FA5}">
                          <a16:colId xmlns:a16="http://schemas.microsoft.com/office/drawing/2014/main" val="650059440"/>
                        </a:ext>
                      </a:extLst>
                    </a:gridCol>
                    <a:gridCol w="2702560">
                      <a:extLst>
                        <a:ext uri="{9D8B030D-6E8A-4147-A177-3AD203B41FA5}">
                          <a16:colId xmlns:a16="http://schemas.microsoft.com/office/drawing/2014/main" val="242485908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Time 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Frequency 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02766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2492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525606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087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516549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/>
            </p:nvGraphicFramePr>
            <p:xfrm>
              <a:off x="6574536" y="108665"/>
              <a:ext cx="5405120" cy="185420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2702560">
                      <a:extLst>
                        <a:ext uri="{9D8B030D-6E8A-4147-A177-3AD203B41FA5}">
                          <a16:colId xmlns:a16="http://schemas.microsoft.com/office/drawing/2014/main" val="650059440"/>
                        </a:ext>
                      </a:extLst>
                    </a:gridCol>
                    <a:gridCol w="2702560">
                      <a:extLst>
                        <a:ext uri="{9D8B030D-6E8A-4147-A177-3AD203B41FA5}">
                          <a16:colId xmlns:a16="http://schemas.microsoft.com/office/drawing/2014/main" val="242485908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Time 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Frequency 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02766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25" t="-108197" r="-100901" b="-3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225" t="-108197" r="-901" b="-3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492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25" t="-208197" r="-100901" b="-2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225" t="-208197" r="-901" b="-2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25606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25" t="-308197" r="-100901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225" t="-308197" r="-901" b="-1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1087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25" t="-408197" r="-100901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225" t="-408197" r="-901" b="-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16549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025951" y="2150662"/>
                <a:ext cx="4953705" cy="22159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𝐿𝑜𝑤𝑒𝑟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𝑄𝑢𝑎𝑟𝑡𝑖𝑙𝑒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</m:t>
                      </m:r>
                      <m:r>
                        <a:rPr kumimoji="0" lang="en-GB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12</m:t>
                      </m:r>
                      <m:r>
                        <m:rPr>
                          <m:sty m:val="p"/>
                        </m:rPr>
                        <a:rPr kumimoji="0" lang="en-GB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th</m:t>
                      </m:r>
                      <m:r>
                        <a:rPr kumimoji="0" lang="en-GB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students</m:t>
                      </m:r>
                      <m:r>
                        <a:rPr kumimoji="0" lang="en-GB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time</m:t>
                      </m:r>
                      <m:r>
                        <a:rPr kumimoji="0" lang="en-GB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? 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noProof="0" dirty="0" smtClean="0">
                    <a:solidFill>
                      <a:srgbClr val="000000"/>
                    </a:solidFill>
                    <a:latin typeface="Arial"/>
                  </a:rPr>
                  <a:t>8 students took less than 5 minutes.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noProof="0" dirty="0" smtClean="0">
                  <a:solidFill>
                    <a:srgbClr val="000000"/>
                  </a:solidFill>
                  <a:latin typeface="Arial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</a:rPr>
                  <a:t>The</a:t>
                </a:r>
                <a:r>
                  <a:rPr kumimoji="0" lang="en-GB" sz="1800" b="0" i="0" u="none" strike="noStrike" kern="1200" cap="none" spc="0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</a:rPr>
                  <a:t> 12</a:t>
                </a:r>
                <a:r>
                  <a:rPr kumimoji="0" lang="en-GB" sz="1800" b="0" i="0" u="none" strike="noStrike" kern="1200" cap="none" spc="0" normalizeH="0" baseline="3000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</a:rPr>
                  <a:t>th</a:t>
                </a:r>
                <a:r>
                  <a:rPr kumimoji="0" lang="en-GB" sz="1800" b="0" i="0" u="none" strike="noStrike" kern="1200" cap="none" spc="0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</a:rPr>
                  <a:t> students time is between 5 – 10 mins.</a:t>
                </a:r>
                <a:endParaRPr kumimoji="0" lang="en-GB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5951" y="2150662"/>
                <a:ext cx="4953705" cy="2215991"/>
              </a:xfrm>
              <a:prstGeom prst="rect">
                <a:avLst/>
              </a:prstGeom>
              <a:blipFill>
                <a:blip r:embed="rId8"/>
                <a:stretch>
                  <a:fillRect l="-862" r="-7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609674" y="4212361"/>
                <a:ext cx="3398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𝟏𝟐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9674" y="4212361"/>
                <a:ext cx="339837" cy="276999"/>
              </a:xfrm>
              <a:prstGeom prst="rect">
                <a:avLst/>
              </a:prstGeom>
              <a:blipFill>
                <a:blip r:embed="rId9"/>
                <a:stretch>
                  <a:fillRect l="-14286" r="-16071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54311" y="4006482"/>
            <a:ext cx="1323975" cy="2505075"/>
          </a:xfrm>
          <a:prstGeom prst="rect">
            <a:avLst/>
          </a:prstGeom>
        </p:spPr>
      </p:pic>
      <p:cxnSp>
        <p:nvCxnSpPr>
          <p:cNvPr id="23" name="Straight Connector 22"/>
          <p:cNvCxnSpPr/>
          <p:nvPr/>
        </p:nvCxnSpPr>
        <p:spPr>
          <a:xfrm flipH="1">
            <a:off x="8116297" y="4191148"/>
            <a:ext cx="1" cy="2031325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703787" y="4879064"/>
                <a:ext cx="20197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𝟒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787" y="4879064"/>
                <a:ext cx="201978" cy="276999"/>
              </a:xfrm>
              <a:prstGeom prst="rect">
                <a:avLst/>
              </a:prstGeom>
              <a:blipFill>
                <a:blip r:embed="rId11"/>
                <a:stretch>
                  <a:fillRect l="-27273" r="-24242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301575" y="4866101"/>
                <a:ext cx="20197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𝟒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1575" y="4866101"/>
                <a:ext cx="201978" cy="276999"/>
              </a:xfrm>
              <a:prstGeom prst="rect">
                <a:avLst/>
              </a:prstGeom>
              <a:blipFill>
                <a:blip r:embed="rId12"/>
                <a:stretch>
                  <a:fillRect l="-27273" r="-24242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963563" y="4911076"/>
                <a:ext cx="28153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𝐿𝑜𝑤𝑒𝑟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𝑄𝑢𝑎𝑟𝑡𝑖𝑙𝑒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=10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𝑚𝑖𝑛𝑠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3563" y="4911076"/>
                <a:ext cx="2815321" cy="276999"/>
              </a:xfrm>
              <a:prstGeom prst="rect">
                <a:avLst/>
              </a:prstGeom>
              <a:blipFill>
                <a:blip r:embed="rId13"/>
                <a:stretch>
                  <a:fillRect l="-1299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072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4" grpId="0"/>
      <p:bldP spid="30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0598" y="2827366"/>
            <a:ext cx="2419350" cy="29813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6697" t="4256" r="4872" b="2082"/>
          <a:stretch/>
        </p:blipFill>
        <p:spPr>
          <a:xfrm>
            <a:off x="252534" y="877393"/>
            <a:ext cx="6982690" cy="57274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829920" y="3603966"/>
                <a:ext cx="201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𝟖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9920" y="3603966"/>
                <a:ext cx="201978" cy="276999"/>
              </a:xfrm>
              <a:prstGeom prst="rect">
                <a:avLst/>
              </a:prstGeom>
              <a:blipFill>
                <a:blip r:embed="rId5"/>
                <a:stretch>
                  <a:fillRect l="-24242" r="-2727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623147" y="4597615"/>
                <a:ext cx="201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𝟖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147" y="4597615"/>
                <a:ext cx="201978" cy="276999"/>
              </a:xfrm>
              <a:prstGeom prst="rect">
                <a:avLst/>
              </a:prstGeom>
              <a:blipFill>
                <a:blip r:embed="rId6"/>
                <a:stretch>
                  <a:fillRect l="-24242" r="-2727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014186" y="4459115"/>
                <a:ext cx="3398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𝟐𝟎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86" y="4459115"/>
                <a:ext cx="339837" cy="276999"/>
              </a:xfrm>
              <a:prstGeom prst="rect">
                <a:avLst/>
              </a:prstGeom>
              <a:blipFill>
                <a:blip r:embed="rId7"/>
                <a:stretch>
                  <a:fillRect l="-16364" r="-16364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/>
            </p:nvGraphicFramePr>
            <p:xfrm>
              <a:off x="6574536" y="108665"/>
              <a:ext cx="5405120" cy="185420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2702560">
                      <a:extLst>
                        <a:ext uri="{9D8B030D-6E8A-4147-A177-3AD203B41FA5}">
                          <a16:colId xmlns:a16="http://schemas.microsoft.com/office/drawing/2014/main" val="650059440"/>
                        </a:ext>
                      </a:extLst>
                    </a:gridCol>
                    <a:gridCol w="2702560">
                      <a:extLst>
                        <a:ext uri="{9D8B030D-6E8A-4147-A177-3AD203B41FA5}">
                          <a16:colId xmlns:a16="http://schemas.microsoft.com/office/drawing/2014/main" val="242485908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Time 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Frequency 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02766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2492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525606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087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516549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/>
            </p:nvGraphicFramePr>
            <p:xfrm>
              <a:off x="6574536" y="108665"/>
              <a:ext cx="5405120" cy="185420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2702560">
                      <a:extLst>
                        <a:ext uri="{9D8B030D-6E8A-4147-A177-3AD203B41FA5}">
                          <a16:colId xmlns:a16="http://schemas.microsoft.com/office/drawing/2014/main" val="650059440"/>
                        </a:ext>
                      </a:extLst>
                    </a:gridCol>
                    <a:gridCol w="2702560">
                      <a:extLst>
                        <a:ext uri="{9D8B030D-6E8A-4147-A177-3AD203B41FA5}">
                          <a16:colId xmlns:a16="http://schemas.microsoft.com/office/drawing/2014/main" val="242485908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Time 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Frequency 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02766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225" t="-108197" r="-100901" b="-3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100225" t="-108197" r="-901" b="-3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492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225" t="-208197" r="-100901" b="-2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100225" t="-208197" r="-901" b="-2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25606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225" t="-308197" r="-100901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100225" t="-308197" r="-901" b="-1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1087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225" t="-408197" r="-100901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100225" t="-408197" r="-901" b="-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16549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025951" y="2134869"/>
                <a:ext cx="4953705" cy="138499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Arial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𝑈𝑝𝑝𝑒𝑟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𝑄𝑢𝑎𝑟𝑡𝑖𝑙𝑒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</m:t>
                      </m:r>
                      <m:r>
                        <a:rPr kumimoji="0" lang="en-GB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36</m:t>
                      </m:r>
                      <m:r>
                        <m:rPr>
                          <m:sty m:val="p"/>
                        </m:rPr>
                        <a:rPr kumimoji="0" lang="en-GB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th</m:t>
                      </m:r>
                      <m:r>
                        <a:rPr kumimoji="0" lang="en-GB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students</m:t>
                      </m:r>
                      <m:r>
                        <a:rPr kumimoji="0" lang="en-GB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time</m:t>
                      </m:r>
                      <m:r>
                        <a:rPr kumimoji="0" lang="en-GB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? 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5951" y="2134869"/>
                <a:ext cx="4953705" cy="138499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609674" y="4212361"/>
                <a:ext cx="3398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𝟏𝟐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9674" y="4212361"/>
                <a:ext cx="339837" cy="276999"/>
              </a:xfrm>
              <a:prstGeom prst="rect">
                <a:avLst/>
              </a:prstGeom>
              <a:blipFill>
                <a:blip r:embed="rId10"/>
                <a:stretch>
                  <a:fillRect l="-14286" r="-16071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 flipH="1">
            <a:off x="8936269" y="2953778"/>
            <a:ext cx="2" cy="2597936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9098059" y="4018688"/>
                <a:ext cx="20197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𝟓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8059" y="4018688"/>
                <a:ext cx="201978" cy="276999"/>
              </a:xfrm>
              <a:prstGeom prst="rect">
                <a:avLst/>
              </a:prstGeom>
              <a:blipFill>
                <a:blip r:embed="rId11"/>
                <a:stretch>
                  <a:fillRect l="-26471" r="-23529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581726" y="4018690"/>
                <a:ext cx="180161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𝟓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1726" y="4018690"/>
                <a:ext cx="180161" cy="276999"/>
              </a:xfrm>
              <a:prstGeom prst="rect">
                <a:avLst/>
              </a:prstGeom>
              <a:blipFill>
                <a:blip r:embed="rId12"/>
                <a:stretch>
                  <a:fillRect l="-34483" r="-41379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831433" y="6307515"/>
                <a:ext cx="28153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𝐿𝑜𝑤𝑒𝑟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𝑄𝑢𝑎𝑟𝑡𝑖𝑙𝑒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=10 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𝑚𝑖𝑛𝑠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 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1433" y="6307515"/>
                <a:ext cx="2815321" cy="276999"/>
              </a:xfrm>
              <a:prstGeom prst="rect">
                <a:avLst/>
              </a:prstGeom>
              <a:blipFill>
                <a:blip r:embed="rId13"/>
                <a:stretch>
                  <a:fillRect l="-1515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>
          <a:xfrm flipH="1">
            <a:off x="9465192" y="2965865"/>
            <a:ext cx="2" cy="2597936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9994120" y="2984896"/>
            <a:ext cx="2" cy="2597936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9626982" y="4018689"/>
                <a:ext cx="20197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𝟓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6982" y="4018689"/>
                <a:ext cx="201978" cy="276999"/>
              </a:xfrm>
              <a:prstGeom prst="rect">
                <a:avLst/>
              </a:prstGeom>
              <a:blipFill>
                <a:blip r:embed="rId14"/>
                <a:stretch>
                  <a:fillRect l="-27273" r="-2727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0159282" y="4018688"/>
                <a:ext cx="20197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𝟓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9282" y="4018688"/>
                <a:ext cx="201978" cy="276999"/>
              </a:xfrm>
              <a:prstGeom prst="rect">
                <a:avLst/>
              </a:prstGeom>
              <a:blipFill>
                <a:blip r:embed="rId15"/>
                <a:stretch>
                  <a:fillRect l="-27273" r="-2727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9460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4" grpId="0"/>
      <p:bldP spid="30" grpId="0"/>
      <p:bldP spid="6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697" t="4256" r="4872" b="2082"/>
          <a:stretch/>
        </p:blipFill>
        <p:spPr>
          <a:xfrm>
            <a:off x="252534" y="877393"/>
            <a:ext cx="6982690" cy="57274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773936" y="3603967"/>
                <a:ext cx="201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936" y="3603967"/>
                <a:ext cx="201978" cy="276999"/>
              </a:xfrm>
              <a:prstGeom prst="rect">
                <a:avLst/>
              </a:prstGeom>
              <a:blipFill>
                <a:blip r:embed="rId4"/>
                <a:stretch>
                  <a:fillRect l="-24242" r="-24242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529840" y="4597615"/>
                <a:ext cx="201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9840" y="4597615"/>
                <a:ext cx="201978" cy="276999"/>
              </a:xfrm>
              <a:prstGeom prst="rect">
                <a:avLst/>
              </a:prstGeom>
              <a:blipFill>
                <a:blip r:embed="rId4"/>
                <a:stretch>
                  <a:fillRect l="-24242" r="-24242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028486" y="4320616"/>
                <a:ext cx="3398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8486" y="4320616"/>
                <a:ext cx="339837" cy="276999"/>
              </a:xfrm>
              <a:prstGeom prst="rect">
                <a:avLst/>
              </a:prstGeom>
              <a:blipFill>
                <a:blip r:embed="rId5"/>
                <a:stretch>
                  <a:fillRect l="-16071" r="-14286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22311673"/>
                  </p:ext>
                </p:extLst>
              </p:nvPr>
            </p:nvGraphicFramePr>
            <p:xfrm>
              <a:off x="6574536" y="108665"/>
              <a:ext cx="5405120" cy="185420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2702560">
                      <a:extLst>
                        <a:ext uri="{9D8B030D-6E8A-4147-A177-3AD203B41FA5}">
                          <a16:colId xmlns:a16="http://schemas.microsoft.com/office/drawing/2014/main" val="650059440"/>
                        </a:ext>
                      </a:extLst>
                    </a:gridCol>
                    <a:gridCol w="2702560">
                      <a:extLst>
                        <a:ext uri="{9D8B030D-6E8A-4147-A177-3AD203B41FA5}">
                          <a16:colId xmlns:a16="http://schemas.microsoft.com/office/drawing/2014/main" val="242485908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Time 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Frequency 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02766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2492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525606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087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516549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22311673"/>
                  </p:ext>
                </p:extLst>
              </p:nvPr>
            </p:nvGraphicFramePr>
            <p:xfrm>
              <a:off x="6574536" y="108665"/>
              <a:ext cx="5405120" cy="185420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2702560">
                      <a:extLst>
                        <a:ext uri="{9D8B030D-6E8A-4147-A177-3AD203B41FA5}">
                          <a16:colId xmlns:a16="http://schemas.microsoft.com/office/drawing/2014/main" val="650059440"/>
                        </a:ext>
                      </a:extLst>
                    </a:gridCol>
                    <a:gridCol w="2702560">
                      <a:extLst>
                        <a:ext uri="{9D8B030D-6E8A-4147-A177-3AD203B41FA5}">
                          <a16:colId xmlns:a16="http://schemas.microsoft.com/office/drawing/2014/main" val="242485908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Time 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Frequency 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02766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225" t="-108197" r="-100901" b="-3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0225" t="-108197" r="-901" b="-3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492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225" t="-208197" r="-100901" b="-2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0225" t="-208197" r="-901" b="-2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25606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225" t="-308197" r="-100901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0225" t="-308197" r="-901" b="-1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1087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225" t="-408197" r="-100901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0225" t="-408197" r="-901" b="-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16549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510884" y="2150662"/>
                <a:ext cx="33247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𝑀𝑒𝑑𝑖𝑎𝑛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=24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𝑡h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𝑠𝑡𝑢𝑑𝑒𝑛𝑡𝑠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𝑡𝑖𝑚𝑒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? 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884" y="2150662"/>
                <a:ext cx="3324756" cy="276999"/>
              </a:xfrm>
              <a:prstGeom prst="rect">
                <a:avLst/>
              </a:prstGeom>
              <a:blipFill>
                <a:blip r:embed="rId7"/>
                <a:stretch>
                  <a:fillRect l="-1099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7235224" y="2588304"/>
            <a:ext cx="41239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16 students took less than 15 minutes. </a:t>
            </a:r>
          </a:p>
          <a:p>
            <a:pPr algn="ctr"/>
            <a:r>
              <a:rPr lang="en-GB" dirty="0" smtClean="0"/>
              <a:t> </a:t>
            </a:r>
          </a:p>
          <a:p>
            <a:pPr algn="ctr"/>
            <a:r>
              <a:rPr lang="en-GB" dirty="0" smtClean="0"/>
              <a:t>28 students took less than 12 minutes.</a:t>
            </a:r>
          </a:p>
          <a:p>
            <a:pPr algn="ctr"/>
            <a:r>
              <a:rPr lang="en-GB" dirty="0" smtClean="0"/>
              <a:t> </a:t>
            </a:r>
          </a:p>
          <a:p>
            <a:pPr algn="ctr"/>
            <a:r>
              <a:rPr lang="en-GB" dirty="0" smtClean="0"/>
              <a:t>Therefore 24</a:t>
            </a:r>
            <a:r>
              <a:rPr lang="en-GB" baseline="30000" dirty="0" smtClean="0"/>
              <a:t>th</a:t>
            </a:r>
            <a:r>
              <a:rPr lang="en-GB" dirty="0" smtClean="0"/>
              <a:t> student took between </a:t>
            </a:r>
          </a:p>
          <a:p>
            <a:pPr algn="ctr"/>
            <a:r>
              <a:rPr lang="en-GB" dirty="0" smtClean="0"/>
              <a:t>15 – 25 minutes. </a:t>
            </a:r>
          </a:p>
          <a:p>
            <a:pPr algn="ctr"/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37876" y="4171525"/>
            <a:ext cx="810867" cy="2147086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flipH="1">
            <a:off x="7204286" y="4171525"/>
            <a:ext cx="16235" cy="2009925"/>
          </a:xfrm>
          <a:prstGeom prst="straightConnector1">
            <a:avLst/>
          </a:prstGeom>
          <a:ln w="317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805315" y="4969333"/>
                <a:ext cx="3686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1.2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315" y="4969333"/>
                <a:ext cx="368691" cy="276999"/>
              </a:xfrm>
              <a:prstGeom prst="rect">
                <a:avLst/>
              </a:prstGeom>
              <a:blipFill>
                <a:blip r:embed="rId9"/>
                <a:stretch>
                  <a:fillRect l="-13115" r="-13115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/>
          <p:cNvCxnSpPr/>
          <p:nvPr/>
        </p:nvCxnSpPr>
        <p:spPr>
          <a:xfrm flipH="1">
            <a:off x="7850950" y="4197514"/>
            <a:ext cx="1" cy="2031325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531617" y="4952248"/>
                <a:ext cx="201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1617" y="4952248"/>
                <a:ext cx="201978" cy="276999"/>
              </a:xfrm>
              <a:prstGeom prst="rect">
                <a:avLst/>
              </a:prstGeom>
              <a:blipFill>
                <a:blip r:embed="rId10"/>
                <a:stretch>
                  <a:fillRect l="-27273" r="-24242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>
          <a:xfrm flipH="1">
            <a:off x="7379487" y="6103802"/>
            <a:ext cx="479654" cy="9337"/>
          </a:xfrm>
          <a:prstGeom prst="straightConnector1">
            <a:avLst/>
          </a:prstGeom>
          <a:ln w="317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510884" y="6202850"/>
                <a:ext cx="24526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𝒘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884" y="6202850"/>
                <a:ext cx="245260" cy="276999"/>
              </a:xfrm>
              <a:prstGeom prst="rect">
                <a:avLst/>
              </a:prstGeom>
              <a:blipFill>
                <a:blip r:embed="rId11"/>
                <a:stretch>
                  <a:fillRect l="-12500" r="-12500" b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9023662" y="4508939"/>
                <a:ext cx="97494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1.2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3662" y="4508939"/>
                <a:ext cx="974947" cy="276999"/>
              </a:xfrm>
              <a:prstGeom prst="rect">
                <a:avLst/>
              </a:prstGeom>
              <a:blipFill>
                <a:blip r:embed="rId12"/>
                <a:stretch>
                  <a:fillRect l="-4375" r="-5000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119666" y="4841316"/>
                <a:ext cx="837089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=6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9666" y="4841316"/>
                <a:ext cx="837089" cy="52039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367683" y="5394964"/>
                <a:ext cx="2828851" cy="7973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𝑀𝑒𝑑𝑖𝑎𝑛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=15+6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=21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b="0" dirty="0" smtClean="0"/>
              </a:p>
              <a:p>
                <a:endParaRPr lang="en-GB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7683" y="5394964"/>
                <a:ext cx="2828851" cy="79739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609674" y="4212361"/>
                <a:ext cx="3398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9674" y="4212361"/>
                <a:ext cx="339837" cy="276999"/>
              </a:xfrm>
              <a:prstGeom prst="rect">
                <a:avLst/>
              </a:prstGeom>
              <a:blipFill>
                <a:blip r:embed="rId15"/>
                <a:stretch>
                  <a:fillRect l="-14286" r="-16071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175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7" grpId="0"/>
      <p:bldP spid="21" grpId="0"/>
      <p:bldP spid="25" grpId="0"/>
      <p:bldP spid="26" grpId="0"/>
      <p:bldP spid="27" grpId="0"/>
      <p:bldP spid="28" grpId="0"/>
    </p:bld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68</TotalTime>
  <Words>488</Words>
  <Application>Microsoft Office PowerPoint</Application>
  <PresentationFormat>Widescreen</PresentationFormat>
  <Paragraphs>165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8</vt:i4>
      </vt:variant>
    </vt:vector>
  </HeadingPairs>
  <TitlesOfParts>
    <vt:vector size="25" baseType="lpstr">
      <vt:lpstr>Arial</vt:lpstr>
      <vt:lpstr>Calibri</vt:lpstr>
      <vt:lpstr>Cambria Math</vt:lpstr>
      <vt:lpstr>Comic Sans MS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7</cp:revision>
  <dcterms:created xsi:type="dcterms:W3CDTF">2019-03-05T11:37:52Z</dcterms:created>
  <dcterms:modified xsi:type="dcterms:W3CDTF">2019-03-06T13:40:49Z</dcterms:modified>
</cp:coreProperties>
</file>