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sldIdLst>
    <p:sldId id="258" r:id="rId15"/>
    <p:sldId id="256" r:id="rId16"/>
    <p:sldId id="271" r:id="rId17"/>
    <p:sldId id="261" r:id="rId18"/>
    <p:sldId id="260" r:id="rId19"/>
    <p:sldId id="272" r:id="rId20"/>
    <p:sldId id="262" r:id="rId21"/>
    <p:sldId id="263" r:id="rId22"/>
    <p:sldId id="273" r:id="rId23"/>
    <p:sldId id="266" r:id="rId24"/>
    <p:sldId id="274" r:id="rId25"/>
    <p:sldId id="268" r:id="rId26"/>
    <p:sldId id="269" r:id="rId27"/>
    <p:sldId id="270" r:id="rId28"/>
    <p:sldId id="27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040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493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511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4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855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3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3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84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06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37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72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668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95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42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672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18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39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30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526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27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029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08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6864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82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548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849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3412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5908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0871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591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9022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4618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969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061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515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237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4270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9598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251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2689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206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7105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937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8263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459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010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088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2587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034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1478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1945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675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139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6203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421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6408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518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731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9476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859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687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9979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4738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576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0983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1157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011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535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6711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6141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2706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9162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8223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080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159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8365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39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1390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618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3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87223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3579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581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48580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9154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5724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0425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994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64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54546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91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7403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187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6037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5358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203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2759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0085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188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414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9623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213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319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794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254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92723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79499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3554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65859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014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22439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4312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667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3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7909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82375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7717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69904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98497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6354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49235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1511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45514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6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43809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8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3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2597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36629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29462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3804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61792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32032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42087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06663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7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7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98747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6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0471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325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3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047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60916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84957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89832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827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74671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0960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05742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7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7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85220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34507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759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595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41578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384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69970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8220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67045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23400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9081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35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1DAF827-57A2-40D7-910C-D6F5D486096C}" type="datetimeFigureOut">
              <a:rPr lang="en-GB" smtClean="0"/>
              <a:t>19/03/2019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004DAC0-8E19-4724-904F-4C44DF05554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0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9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2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76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5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6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8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9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3/19/2019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4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1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6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8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9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7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52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7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3/19/2019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6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00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49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6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52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6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54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4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3/19/2019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56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2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A9176AC-9E9A-4691-A790-EFE22D81D066}" type="datetimeFigureOut">
              <a:rPr lang="en-GB" smtClean="0">
                <a:solidFill>
                  <a:srgbClr val="000000"/>
                </a:solidFill>
              </a:rPr>
              <a:pPr/>
              <a:t>19/03/2019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60E164C-0643-4C82-9820-5AAF0D33406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0896534" y="5800491"/>
            <a:ext cx="1084729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3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9338" y="426325"/>
            <a:ext cx="10363200" cy="1470025"/>
          </a:xfrm>
        </p:spPr>
        <p:txBody>
          <a:bodyPr/>
          <a:lstStyle/>
          <a:p>
            <a:r>
              <a:rPr lang="en-GB" sz="6600" dirty="0" smtClean="0"/>
              <a:t>Flash Cards Quiz 1 </a:t>
            </a:r>
            <a:br>
              <a:rPr lang="en-GB" sz="6600" dirty="0" smtClean="0"/>
            </a:br>
            <a:r>
              <a:rPr lang="en-GB" sz="6600" dirty="0" smtClean="0"/>
              <a:t>Higher 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898" y="3852949"/>
            <a:ext cx="10648604" cy="1752600"/>
          </a:xfrm>
        </p:spPr>
        <p:txBody>
          <a:bodyPr/>
          <a:lstStyle/>
          <a:p>
            <a:r>
              <a:rPr lang="en-GB" sz="4400" dirty="0" smtClean="0"/>
              <a:t>8 Questions </a:t>
            </a:r>
          </a:p>
          <a:p>
            <a:endParaRPr lang="en-GB" dirty="0"/>
          </a:p>
          <a:p>
            <a:r>
              <a:rPr lang="en-GB" dirty="0" smtClean="0"/>
              <a:t>How many of your flash cards have you memorised?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82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2316" y="433042"/>
            <a:ext cx="1295400" cy="9048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6525871"/>
                  </p:ext>
                </p:extLst>
              </p:nvPr>
            </p:nvGraphicFramePr>
            <p:xfrm>
              <a:off x="207817" y="245841"/>
              <a:ext cx="10839798" cy="6406960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the exterior angles of any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polygon sum to?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area of a triangle given its perpendicular height? </a:t>
                          </a:r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density of an object? </a:t>
                          </a:r>
                          <a:endParaRPr lang="en-GB" b="1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 </m:t>
                                </m:r>
                                <m:sSup>
                                  <m:sSupPr>
                                    <m:ctrlP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GB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do we calculate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𝒇𝒈</m:t>
                              </m:r>
                              <m:d>
                                <m:dPr>
                                  <m:ctrlPr>
                                    <a:rPr lang="en-GB" sz="1800" b="1" i="1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en-GB" sz="1800" b="1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?</m:t>
                              </m:r>
                            </m:oMath>
                          </a14:m>
                          <a:endParaRPr lang="en-GB" b="1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general equation of a graph with this shape? 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an interior angle and an exterior angle of a polygon always sum to? 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length of an arc? </a:t>
                          </a:r>
                          <a:endParaRPr lang="en-GB" b="1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general equation of a circle with its centre at the origin? </a:t>
                          </a:r>
                          <a:endParaRPr lang="en-GB" b="1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6525871"/>
                  </p:ext>
                </p:extLst>
              </p:nvPr>
            </p:nvGraphicFramePr>
            <p:xfrm>
              <a:off x="207817" y="245841"/>
              <a:ext cx="10839798" cy="6406960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the exterior angles of any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polygon sum to?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area of a triangle given its perpendicular height? </a:t>
                          </a:r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1469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density of an object? </a:t>
                          </a:r>
                          <a:endParaRPr lang="en-GB" b="1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225" t="-82988" r="-337" b="-2564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2011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general equation of a graph with this shape? 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an interior angle and an exterior angle of a polygon always sum to? 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17373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length of an arc? </a:t>
                          </a:r>
                          <a:endParaRPr lang="en-GB" b="1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general equation of a circle with its centre at the origin? </a:t>
                          </a:r>
                          <a:endParaRPr lang="en-GB" b="1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6204" y="845823"/>
            <a:ext cx="751090" cy="4920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639" y="3485970"/>
            <a:ext cx="1238753" cy="1267562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839" y="3621911"/>
            <a:ext cx="1599565" cy="9956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0696" y="5635449"/>
            <a:ext cx="682811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2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2316" y="433042"/>
            <a:ext cx="1295400" cy="9048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56896046"/>
                  </p:ext>
                </p:extLst>
              </p:nvPr>
            </p:nvGraphicFramePr>
            <p:xfrm>
              <a:off x="207817" y="245841"/>
              <a:ext cx="10839798" cy="6413120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the exterior angles of any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polygon sum to?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360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°</m:t>
                              </m:r>
                            </m:oMath>
                          </a14:m>
                          <a:endParaRPr lang="en-GB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area of a triangle given its perpendicular height? </a:t>
                          </a:r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density of an object?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𝒎𝒂𝒔𝒔</m:t>
                                    </m:r>
                                  </m:num>
                                  <m:den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𝒗𝒐𝒍𝒖𝒎𝒆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1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</m:d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 </m:t>
                                </m:r>
                                <m:sSup>
                                  <m:sSupPr>
                                    <m:ctrlP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8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lang="en-GB" sz="18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GB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do we calculate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𝒇𝒈</m:t>
                              </m:r>
                              <m:d>
                                <m:dPr>
                                  <m:ctrlPr>
                                    <a:rPr lang="en-GB" sz="1800" b="1" i="1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en-GB" sz="1800" b="1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?</m:t>
                              </m:r>
                            </m:oMath>
                          </a14:m>
                          <a:endParaRPr lang="en-GB" b="1" dirty="0" smtClean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𝒈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𝟏𝟑</m:t>
                                </m:r>
                              </m:oMath>
                            </m:oMathPara>
                          </a14:m>
                          <a:endParaRPr lang="en-GB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general equation of a graph with this shape? 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pPr algn="ctr"/>
                          <a:r>
                            <a:rPr lang="en-GB" sz="1800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  <m:r>
                                <a:rPr lang="en-GB" sz="1800" b="0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GB" sz="1800" b="0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 b="0" i="0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1800" b="0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  <m:r>
                                    <a:rPr lang="en-GB" sz="1800" b="0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func>
                            </m:oMath>
                          </a14:m>
                          <a:endParaRPr lang="en-GB" sz="1800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an interior angle and an exterior angle of a polygon always sum to?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𝟏𝟖𝟎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length of an arc?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𝜽</m:t>
                                    </m:r>
                                  </m:num>
                                  <m:den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𝟑𝟔𝟎</m:t>
                                    </m:r>
                                  </m:den>
                                </m:f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𝝅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en-GB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general equation of a circle with its centre at the origin?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1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56896046"/>
                  </p:ext>
                </p:extLst>
              </p:nvPr>
            </p:nvGraphicFramePr>
            <p:xfrm>
              <a:off x="207817" y="245841"/>
              <a:ext cx="10839798" cy="6413120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2" t="-2564" r="-100225" b="-4410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area of a triangle given its perpendicular height? </a:t>
                          </a:r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17435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2" t="-69930" r="-100225" b="-2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225" t="-69930" r="-337" b="-2006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2011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2" t="-146828" r="-100225" b="-73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225" t="-146828" r="-337" b="-734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1469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2" t="-339004" r="-100225" b="-8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225" t="-339004" r="-337" b="-8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6204" y="845823"/>
            <a:ext cx="751090" cy="4920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639" y="3485970"/>
            <a:ext cx="1238753" cy="126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0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9338" y="426325"/>
            <a:ext cx="10363200" cy="1470025"/>
          </a:xfrm>
        </p:spPr>
        <p:txBody>
          <a:bodyPr/>
          <a:lstStyle/>
          <a:p>
            <a:r>
              <a:rPr lang="en-GB" sz="6600" dirty="0" smtClean="0"/>
              <a:t>Flash Cards Quiz 2 </a:t>
            </a:r>
            <a:br>
              <a:rPr lang="en-GB" sz="6600" dirty="0" smtClean="0"/>
            </a:br>
            <a:r>
              <a:rPr lang="en-GB" sz="6600" dirty="0" smtClean="0"/>
              <a:t>Higher 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898" y="3852949"/>
            <a:ext cx="10648604" cy="1752600"/>
          </a:xfrm>
        </p:spPr>
        <p:txBody>
          <a:bodyPr/>
          <a:lstStyle/>
          <a:p>
            <a:r>
              <a:rPr lang="en-GB" sz="4400" dirty="0" smtClean="0"/>
              <a:t>8 Questions </a:t>
            </a:r>
          </a:p>
          <a:p>
            <a:endParaRPr lang="en-GB" dirty="0"/>
          </a:p>
          <a:p>
            <a:r>
              <a:rPr lang="en-GB" dirty="0" smtClean="0"/>
              <a:t>How many of your flash cards have you memorised?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59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305147"/>
              </p:ext>
            </p:extLst>
          </p:nvPr>
        </p:nvGraphicFramePr>
        <p:xfrm>
          <a:off x="199504" y="123215"/>
          <a:ext cx="10839798" cy="643915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19899">
                  <a:extLst>
                    <a:ext uri="{9D8B030D-6E8A-4147-A177-3AD203B41FA5}">
                      <a16:colId xmlns:a16="http://schemas.microsoft.com/office/drawing/2014/main" val="2071044749"/>
                    </a:ext>
                  </a:extLst>
                </a:gridCol>
                <a:gridCol w="5419899">
                  <a:extLst>
                    <a:ext uri="{9D8B030D-6E8A-4147-A177-3AD203B41FA5}">
                      <a16:colId xmlns:a16="http://schemas.microsoft.com/office/drawing/2014/main" val="1799856571"/>
                    </a:ext>
                  </a:extLst>
                </a:gridCol>
              </a:tblGrid>
              <a:tr h="1227075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type of correlation do each of these graphs show?</a:t>
                      </a:r>
                      <a:endParaRPr lang="en-GB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formula calculates the area of a circle? 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36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value of tan 30? </a:t>
                      </a:r>
                    </a:p>
                    <a:p>
                      <a:pPr algn="ctr"/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WITHOUT A CALCULATOR</a:t>
                      </a:r>
                      <a:endParaRPr lang="en-GB" b="1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formula that calculates the area of a sector? </a:t>
                      </a:r>
                      <a:endParaRPr lang="en-GB" b="1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88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general equation of a graph with this shape? </a:t>
                      </a:r>
                    </a:p>
                    <a:p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do you estimate the mean from a frequency table? </a:t>
                      </a:r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8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function notation would represent a stretch in the x direction by a factor of 3? </a:t>
                      </a:r>
                      <a:endParaRPr lang="en-GB" b="1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formula calculates the area of a trapezium? </a:t>
                      </a:r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701074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415" y="671291"/>
            <a:ext cx="1755161" cy="605737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7789026" y="565459"/>
            <a:ext cx="843694" cy="711569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19" y="3272141"/>
            <a:ext cx="1634952" cy="134545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5"/>
          <a:stretch>
            <a:fillRect/>
          </a:stretch>
        </p:blipFill>
        <p:spPr>
          <a:xfrm>
            <a:off x="9687588" y="1859627"/>
            <a:ext cx="963295" cy="8610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1018" y="3595067"/>
            <a:ext cx="1640583" cy="1022524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7"/>
          <a:stretch>
            <a:fillRect/>
          </a:stretch>
        </p:blipFill>
        <p:spPr>
          <a:xfrm>
            <a:off x="9928600" y="5326640"/>
            <a:ext cx="946785" cy="57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1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8750790"/>
                  </p:ext>
                </p:extLst>
              </p:nvPr>
            </p:nvGraphicFramePr>
            <p:xfrm>
              <a:off x="50698" y="0"/>
              <a:ext cx="10839798" cy="6963750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1897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type of correlation do each of these graphs show?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Positive, Negative, None</a:t>
                          </a:r>
                          <a:endParaRPr lang="en-GB" sz="1800" b="1" kern="1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formula calculates the area of a circle? </a:t>
                          </a:r>
                          <a:endParaRPr lang="en-GB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𝝅</m:t>
                                </m:r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1579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value of tan 30? </a:t>
                          </a:r>
                        </a:p>
                        <a:p>
                          <a:pPr algn="ctr"/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𝟑</m:t>
                                        </m:r>
                                      </m:e>
                                    </m:rad>
                                  </m:den>
                                </m:f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𝟑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1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that calculates the area of a sector? </a:t>
                          </a:r>
                          <a:endParaRPr lang="en-GB" b="1" dirty="0" smtClean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𝜽</m:t>
                                    </m:r>
                                  </m:num>
                                  <m:den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𝟑𝟔𝟎</m:t>
                                    </m:r>
                                  </m:den>
                                </m:f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𝝅</m:t>
                                </m:r>
                                <m:sSup>
                                  <m:sSup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  <m:sup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234657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general equation of a graph with this shape?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𝒚</m:t>
                              </m:r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𝒂𝒙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𝒃𝒙</m:t>
                              </m:r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</m:t>
                              </m:r>
                            </m:oMath>
                          </a14:m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/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Calculate the midpoint of each group </a:t>
                          </a:r>
                        </a:p>
                        <a:p>
                          <a:pPr lvl="0"/>
                          <a:r>
                            <a:rPr lang="en-GB" sz="18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Multiply each midpoint by its frequency</a:t>
                          </a:r>
                        </a:p>
                        <a:p>
                          <a:pPr lvl="0"/>
                          <a:r>
                            <a:rPr lang="en-GB" sz="18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Add together the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×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oMath>
                          </a14:m>
                          <a:r>
                            <a:rPr lang="en-GB" sz="18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column </a:t>
                          </a:r>
                        </a:p>
                        <a:p>
                          <a:pPr lvl="0"/>
                          <a:r>
                            <a:rPr lang="en-GB" sz="18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Divide by the total frequency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18479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function notation would represent a stretch in the x direction by a factor of 3?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d>
                                  <m:dPr>
                                    <m:ctrlP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GB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b="0" i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i="0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formula calculates the area of a trapezium? </a:t>
                          </a:r>
                        </a:p>
                        <a:p>
                          <a:endParaRPr lang="en-GB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8750790"/>
                  </p:ext>
                </p:extLst>
              </p:nvPr>
            </p:nvGraphicFramePr>
            <p:xfrm>
              <a:off x="50698" y="0"/>
              <a:ext cx="10839798" cy="6963750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1897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type of correlation do each of these graphs show</a:t>
                          </a: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?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Positive, Negative, None</a:t>
                          </a:r>
                          <a:endParaRPr lang="en-GB" sz="1800" b="1" kern="1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2564" r="-337" b="-4871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15794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76923" r="-100225" b="-26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76923" r="-337" b="-26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23465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119481" r="-100225" b="-792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119481" r="-337" b="-792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18479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278878" r="-100225" b="-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278878" r="-337" b="-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19" y="3272141"/>
            <a:ext cx="1634952" cy="134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0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9338" y="426325"/>
            <a:ext cx="10363200" cy="1470025"/>
          </a:xfrm>
        </p:spPr>
        <p:txBody>
          <a:bodyPr/>
          <a:lstStyle/>
          <a:p>
            <a:r>
              <a:rPr lang="en-GB" sz="6600" dirty="0" smtClean="0"/>
              <a:t>Flash Cards Quiz 3 </a:t>
            </a:r>
            <a:br>
              <a:rPr lang="en-GB" sz="6600" dirty="0" smtClean="0"/>
            </a:br>
            <a:r>
              <a:rPr lang="en-GB" sz="6600" dirty="0" smtClean="0"/>
              <a:t>Higher 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898" y="3852949"/>
            <a:ext cx="10648604" cy="1752600"/>
          </a:xfrm>
        </p:spPr>
        <p:txBody>
          <a:bodyPr/>
          <a:lstStyle/>
          <a:p>
            <a:r>
              <a:rPr lang="en-GB" sz="4400" dirty="0" smtClean="0"/>
              <a:t>8 Questions </a:t>
            </a:r>
          </a:p>
          <a:p>
            <a:endParaRPr lang="en-GB" dirty="0"/>
          </a:p>
          <a:p>
            <a:r>
              <a:rPr lang="en-GB" dirty="0" smtClean="0"/>
              <a:t>How many of your flash cards have you memorised?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78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033903"/>
              </p:ext>
            </p:extLst>
          </p:nvPr>
        </p:nvGraphicFramePr>
        <p:xfrm>
          <a:off x="199504" y="123215"/>
          <a:ext cx="10839798" cy="643915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19899">
                  <a:extLst>
                    <a:ext uri="{9D8B030D-6E8A-4147-A177-3AD203B41FA5}">
                      <a16:colId xmlns:a16="http://schemas.microsoft.com/office/drawing/2014/main" val="2071044749"/>
                    </a:ext>
                  </a:extLst>
                </a:gridCol>
                <a:gridCol w="5419899">
                  <a:extLst>
                    <a:ext uri="{9D8B030D-6E8A-4147-A177-3AD203B41FA5}">
                      <a16:colId xmlns:a16="http://schemas.microsoft.com/office/drawing/2014/main" val="1799856571"/>
                    </a:ext>
                  </a:extLst>
                </a:gridCol>
              </a:tblGrid>
              <a:tr h="1227075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Conditional Probability – </a:t>
                      </a:r>
                    </a:p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formula for P(A given B)? </a:t>
                      </a:r>
                      <a:endParaRPr lang="en-GB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formula calculates the sum of the interior angles of any polygon?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36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general equation of a graph with this shape?  </a:t>
                      </a:r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sine rule?</a:t>
                      </a:r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88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trigonometric formula that calculates the area of any triangle given an angle and the two adjacent sides? 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two events A and B are independent, which two formulae are true? </a:t>
                      </a:r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8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angle between radius and tangent?</a:t>
                      </a:r>
                    </a:p>
                    <a:p>
                      <a:pPr algn="ctr"/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b="1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do parallel lines have in common? </a:t>
                      </a:r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701074"/>
                  </a:ext>
                </a:extLst>
              </a:tr>
            </a:tbl>
          </a:graphicData>
        </a:graphic>
      </p:graphicFrame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149" y="473826"/>
            <a:ext cx="850236" cy="8162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7" y="1747133"/>
            <a:ext cx="675154" cy="685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825" y="1768988"/>
            <a:ext cx="1260764" cy="663560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/>
          <a:stretch>
            <a:fillRect/>
          </a:stretch>
        </p:blipFill>
        <p:spPr>
          <a:xfrm>
            <a:off x="4009367" y="3875763"/>
            <a:ext cx="1485900" cy="76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1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7066400"/>
                  </p:ext>
                </p:extLst>
              </p:nvPr>
            </p:nvGraphicFramePr>
            <p:xfrm>
              <a:off x="199504" y="123215"/>
              <a:ext cx="10839798" cy="6495607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2270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Conditional Probability – 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formula for P(A given B)?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𝑷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𝑨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∩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𝑩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𝑷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𝑩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formula calculates the sum of the interior angles of any polygon?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general equation of a graph with this shape? 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𝒚</m:t>
                              </m:r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𝒂</m:t>
                                  </m:r>
                                </m:num>
                                <m:den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where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𝒂</m:t>
                              </m:r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&gt;</m:t>
                              </m:r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𝟎</m:t>
                              </m:r>
                            </m:oMath>
                          </a14:m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sine rule?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num>
                                  <m:den>
                                    <m:func>
                                      <m:funcPr>
                                        <m:ctrlPr>
                                          <a:rPr lang="en-GB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a:rPr lang="en-GB" b="1" i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𝐬𝐢𝐧</m:t>
                                        </m:r>
                                      </m:fName>
                                      <m:e>
                                        <m:r>
                                          <a:rPr lang="en-GB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𝑨</m:t>
                                        </m:r>
                                      </m:e>
                                    </m:func>
                                  </m:den>
                                </m:f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num>
                                  <m:den>
                                    <m:func>
                                      <m:funcPr>
                                        <m:ctrlPr>
                                          <a:rPr lang="en-GB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a:rPr lang="en-GB" b="1" i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𝐬𝐢𝐧</m:t>
                                        </m:r>
                                      </m:fName>
                                      <m:e>
                                        <m:r>
                                          <a:rPr lang="en-GB" b="1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e>
                                    </m:func>
                                  </m:den>
                                </m:f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𝒄</m:t>
                                    </m:r>
                                  </m:num>
                                  <m:den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𝑺𝒊𝒏</m:t>
                                    </m:r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trigonometric formula that calculates the area of any triangle given an angle and the two adjacent sides? </a:t>
                          </a:r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𝒂𝒃𝒔𝒊𝒏𝑪</m:t>
                                </m:r>
                              </m:oMath>
                            </m:oMathPara>
                          </a14:m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two events A and B are independent, which two formulae are true? 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1" dirty="0" smtClean="0">
                            <a:solidFill>
                              <a:srgbClr val="FF0000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𝒈𝒊𝒗𝒆𝒏</m:t>
                                    </m:r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</m:d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</m:t>
                                </m:r>
                                <m:d>
                                  <m:d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1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angle between radius and tangent?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𝟗𝟎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GB" b="1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parallel lines have in common? 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Parallel</a:t>
                          </a:r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lines have the same gradient (m)</a:t>
                          </a:r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7066400"/>
                  </p:ext>
                </p:extLst>
              </p:nvPr>
            </p:nvGraphicFramePr>
            <p:xfrm>
              <a:off x="199504" y="123215"/>
              <a:ext cx="10839798" cy="6495607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227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2488" r="-100337" b="-4313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formula calculates the sum of the interior angles of any polygon?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12802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98095" r="-100337" b="-31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98095" r="-450" b="-31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25252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100241" r="-100337" b="-583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100241" r="-450" b="-583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1463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346250" r="-100337" b="-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parallel lines have in common? </a:t>
                          </a:r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Parallel</a:t>
                          </a:r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lines have the same gradient (m)</a:t>
                          </a:r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55831" y="860259"/>
                <a:ext cx="15004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831" y="860259"/>
                <a:ext cx="1500411" cy="276999"/>
              </a:xfrm>
              <a:prstGeom prst="rect">
                <a:avLst/>
              </a:prstGeom>
              <a:blipFill>
                <a:blip r:embed="rId3"/>
                <a:stretch>
                  <a:fillRect l="-4858" r="-3239" b="-34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141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9338" y="426325"/>
            <a:ext cx="10363200" cy="1470025"/>
          </a:xfrm>
        </p:spPr>
        <p:txBody>
          <a:bodyPr/>
          <a:lstStyle/>
          <a:p>
            <a:r>
              <a:rPr lang="en-GB" sz="6600" dirty="0" smtClean="0"/>
              <a:t>Flash Cards Quiz 4 </a:t>
            </a:r>
            <a:br>
              <a:rPr lang="en-GB" sz="6600" dirty="0" smtClean="0"/>
            </a:br>
            <a:r>
              <a:rPr lang="en-GB" sz="6600" dirty="0" smtClean="0"/>
              <a:t>Higher 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898" y="3852949"/>
            <a:ext cx="10648604" cy="1752600"/>
          </a:xfrm>
        </p:spPr>
        <p:txBody>
          <a:bodyPr/>
          <a:lstStyle/>
          <a:p>
            <a:r>
              <a:rPr lang="en-GB" sz="4400" dirty="0" smtClean="0"/>
              <a:t>8 Questions </a:t>
            </a:r>
          </a:p>
          <a:p>
            <a:endParaRPr lang="en-GB" dirty="0"/>
          </a:p>
          <a:p>
            <a:r>
              <a:rPr lang="en-GB" dirty="0" smtClean="0"/>
              <a:t>How many of your flash cards have you memorised?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609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770049"/>
              </p:ext>
            </p:extLst>
          </p:nvPr>
        </p:nvGraphicFramePr>
        <p:xfrm>
          <a:off x="199504" y="123215"/>
          <a:ext cx="10839798" cy="643915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19899">
                  <a:extLst>
                    <a:ext uri="{9D8B030D-6E8A-4147-A177-3AD203B41FA5}">
                      <a16:colId xmlns:a16="http://schemas.microsoft.com/office/drawing/2014/main" val="2071044749"/>
                    </a:ext>
                  </a:extLst>
                </a:gridCol>
                <a:gridCol w="5419899">
                  <a:extLst>
                    <a:ext uri="{9D8B030D-6E8A-4147-A177-3AD203B41FA5}">
                      <a16:colId xmlns:a16="http://schemas.microsoft.com/office/drawing/2014/main" val="1799856571"/>
                    </a:ext>
                  </a:extLst>
                </a:gridCol>
              </a:tblGrid>
              <a:tr h="1227075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two formulae calculate</a:t>
                      </a:r>
                      <a:r>
                        <a:rPr lang="en-GB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circumference of a circle?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is average speed</a:t>
                      </a:r>
                      <a:r>
                        <a:rPr lang="en-GB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calculated?</a:t>
                      </a:r>
                    </a:p>
                    <a:p>
                      <a:pPr algn="ctr"/>
                      <a:r>
                        <a:rPr lang="en-GB" sz="18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36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general equation of a graph with this shape?</a:t>
                      </a:r>
                    </a:p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is pressure calculated? </a:t>
                      </a:r>
                    </a:p>
                    <a:p>
                      <a:pPr algn="ctr"/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88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general equation of a straight</a:t>
                      </a:r>
                      <a:r>
                        <a:rPr lang="en-GB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line?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kern="12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  <a:r>
                        <a:rPr lang="en-GB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Density is required to draw which kind of graph? </a:t>
                      </a:r>
                    </a:p>
                    <a:p>
                      <a:pPr algn="ctr"/>
                      <a:endParaRPr lang="en-GB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8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are CUMULATIVE frequency values calculated?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do each</a:t>
                      </a:r>
                      <a:r>
                        <a:rPr lang="en-GB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five lines of a Box</a:t>
                      </a:r>
                      <a:r>
                        <a:rPr lang="en-GB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Plot represent? </a:t>
                      </a:r>
                      <a:endParaRPr lang="en-GB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701074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26" y="1874904"/>
            <a:ext cx="574841" cy="559813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6836443" y="5645106"/>
            <a:ext cx="306705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88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6454562"/>
                  </p:ext>
                </p:extLst>
              </p:nvPr>
            </p:nvGraphicFramePr>
            <p:xfrm>
              <a:off x="199504" y="123215"/>
              <a:ext cx="10839798" cy="6445315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2270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two formulae calculate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the circumference of a circle?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𝑪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𝝅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𝒓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𝝅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en-GB" sz="1800" b="1" kern="1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is average speed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calculated?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800" b="1" i="1" kern="1200" baseline="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1" i="1" kern="1200" baseline="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𝑫𝒊𝒔𝒕𝒂𝒏𝒄𝒆</m:t>
                                  </m:r>
                                </m:num>
                                <m:den>
                                  <m:r>
                                    <a:rPr lang="en-GB" sz="1800" b="1" i="1" kern="1200" baseline="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𝑻𝒊𝒎𝒆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general equation of a graph with this shape?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𝒚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GB" sz="1800" b="1" i="1" kern="120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is pressure calculated? </a:t>
                          </a:r>
                        </a:p>
                        <a:p>
                          <a:pPr algn="ctr"/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b="1" i="1" kern="1200" baseline="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1" i="1" kern="1200" baseline="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𝑭𝒐𝒓𝒄𝒆</m:t>
                                    </m:r>
                                  </m:num>
                                  <m:den>
                                    <m:r>
                                      <a:rPr lang="en-GB" sz="1800" b="1" i="1" kern="1200" baseline="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𝑨𝒓𝒆𝒂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general equation of a straight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line?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kern="1200" baseline="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y = mx + c</a:t>
                          </a:r>
                          <a:r>
                            <a:rPr lang="en-GB" sz="1800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Frequency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Density is required to draw which kind of graph? </a:t>
                          </a:r>
                        </a:p>
                        <a:p>
                          <a:pPr algn="ctr"/>
                          <a:endParaRPr lang="en-GB" sz="1800" b="1" kern="1200" baseline="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Histogram</a:t>
                          </a:r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are CUMULATIVE frequency values calculated? 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Running</a:t>
                          </a:r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total of the frequency values </a:t>
                          </a:r>
                          <a:endParaRPr lang="en-GB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each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 five lines of a Box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Plot represent? </a:t>
                          </a:r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6454562"/>
                  </p:ext>
                </p:extLst>
              </p:nvPr>
            </p:nvGraphicFramePr>
            <p:xfrm>
              <a:off x="199504" y="123215"/>
              <a:ext cx="10839798" cy="6445315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227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2488" r="-100337" b="-4273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2488" r="-450" b="-4273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1469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85124" r="-100337" b="-2549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85124" r="-450" b="-2549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2011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general equation of a straight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line?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="1" kern="1200" baseline="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y = mx + c</a:t>
                          </a:r>
                          <a:r>
                            <a:rPr lang="en-GB" sz="1800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Frequency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Density is required to draw which kind of graph? </a:t>
                          </a:r>
                        </a:p>
                        <a:p>
                          <a:pPr algn="ctr"/>
                          <a:endParaRPr lang="en-GB" sz="1800" b="1" kern="1200" baseline="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Histogram</a:t>
                          </a:r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17373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are CUMULATIVE frequency values calculated? 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Running</a:t>
                          </a:r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total of the frequency values </a:t>
                          </a:r>
                          <a:endParaRPr lang="en-GB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each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 five lines of a Box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Plot represent? </a:t>
                          </a:r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426" y="1874904"/>
            <a:ext cx="574841" cy="559813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6836443" y="5825580"/>
            <a:ext cx="3067050" cy="742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6198" y="545624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Smallest value, LQ, Median, UQ, Largest Value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53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9338" y="426325"/>
            <a:ext cx="10363200" cy="1470025"/>
          </a:xfrm>
        </p:spPr>
        <p:txBody>
          <a:bodyPr/>
          <a:lstStyle/>
          <a:p>
            <a:r>
              <a:rPr lang="en-GB" sz="6600" dirty="0" smtClean="0"/>
              <a:t>Flash Cards Quiz 5 </a:t>
            </a:r>
            <a:br>
              <a:rPr lang="en-GB" sz="6600" dirty="0" smtClean="0"/>
            </a:br>
            <a:r>
              <a:rPr lang="en-GB" sz="6600" dirty="0" smtClean="0"/>
              <a:t>Higher 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898" y="3852949"/>
            <a:ext cx="10648604" cy="1752600"/>
          </a:xfrm>
        </p:spPr>
        <p:txBody>
          <a:bodyPr/>
          <a:lstStyle/>
          <a:p>
            <a:r>
              <a:rPr lang="en-GB" sz="4400" dirty="0" smtClean="0"/>
              <a:t>8 Questions </a:t>
            </a:r>
          </a:p>
          <a:p>
            <a:endParaRPr lang="en-GB" dirty="0"/>
          </a:p>
          <a:p>
            <a:r>
              <a:rPr lang="en-GB" dirty="0" smtClean="0"/>
              <a:t>How many of your flash cards have you memorised?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960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1912388"/>
                  </p:ext>
                </p:extLst>
              </p:nvPr>
            </p:nvGraphicFramePr>
            <p:xfrm>
              <a:off x="199504" y="123215"/>
              <a:ext cx="10839798" cy="6164835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2270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is the interquartile range calculated? </a:t>
                          </a:r>
                        </a:p>
                        <a:p>
                          <a:pPr algn="ctr"/>
                          <a:endParaRPr lang="en-GB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do you find the volume of a prism?</a:t>
                          </a: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COSINE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RULE? </a:t>
                          </a:r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part of the Venn diagram does 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∪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𝐵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lang="en-GB" sz="18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represent</a:t>
                          </a:r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?</a:t>
                          </a:r>
                        </a:p>
                        <a:p>
                          <a:pPr algn="ctr"/>
                          <a:endParaRPr lang="en-GB" sz="18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are INVARIANT POINTS? </a:t>
                          </a:r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numbers are written in standard form they are written as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𝐴</m:t>
                                </m:r>
                                <m:r>
                                  <a:rPr lang="en-GB" sz="1800" b="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18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18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b="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must A be? </a:t>
                          </a:r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parallel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lines have in common? </a:t>
                          </a:r>
                          <a:endParaRPr lang="en-GB" b="1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quadratic formula? 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1912388"/>
                  </p:ext>
                </p:extLst>
              </p:nvPr>
            </p:nvGraphicFramePr>
            <p:xfrm>
              <a:off x="199504" y="123215"/>
              <a:ext cx="10839798" cy="6164835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2270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is the interquartile range calculated? </a:t>
                          </a:r>
                        </a:p>
                        <a:p>
                          <a:pPr algn="ctr"/>
                          <a:endParaRPr lang="en-GB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do you find the volume of a prism?</a:t>
                          </a: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1463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</a:t>
                          </a: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 COSINE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RULE? </a:t>
                          </a:r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85477" r="-450" b="-2373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20116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are INVARIANT POINTS? </a:t>
                          </a:r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135455" r="-450" b="-7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1463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parallel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lines have in common? </a:t>
                          </a:r>
                          <a:endParaRPr lang="en-GB" b="1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quadratic formula? </a:t>
                          </a:r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253" y="479305"/>
            <a:ext cx="1353429" cy="7498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389" y="2065583"/>
            <a:ext cx="1132010" cy="73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2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7222408"/>
                  </p:ext>
                </p:extLst>
              </p:nvPr>
            </p:nvGraphicFramePr>
            <p:xfrm>
              <a:off x="199504" y="123216"/>
              <a:ext cx="10839798" cy="6953076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1503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is the interquartile range calculated? </a:t>
                          </a: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Upper Quartile – Lower Quartile </a:t>
                          </a:r>
                        </a:p>
                        <a:p>
                          <a:pPr algn="ctr"/>
                          <a:endParaRPr lang="en-GB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do you find the volume of a prism?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Area of cross section x length </a:t>
                          </a: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13715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COSINE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RULE?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𝒃</m:t>
                                    </m:r>
                                  </m:e>
                                  <m:sup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𝒄</m:t>
                                    </m:r>
                                  </m:e>
                                  <m:sup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𝒃𝒄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𝒄𝒐𝒔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Which part of the Venn diagram does 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∪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𝐵</m:t>
                              </m:r>
                              <m:r>
                                <a:rPr lang="en-GB" sz="18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r>
                            <a:rPr lang="en-GB" sz="18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represent</a:t>
                          </a:r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?</a:t>
                          </a:r>
                        </a:p>
                        <a:p>
                          <a:pPr algn="ctr"/>
                          <a:endParaRPr lang="en-GB" sz="18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214312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are INVARIANT POINTS? </a:t>
                          </a:r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Points that don’t move after a transformation</a:t>
                          </a: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numbers are written in standard form they are written as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𝐴</m:t>
                                </m:r>
                                <m:r>
                                  <a:rPr lang="en-GB" sz="1800" b="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18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18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b="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must A be?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800" b="1" i="1" kern="1200" baseline="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</m:t>
                              </m:r>
                              <m:r>
                                <a:rPr lang="en-GB" sz="1800" b="1" i="1" kern="1200" baseline="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≤</m:t>
                              </m:r>
                              <m:r>
                                <a:rPr lang="en-GB" sz="1800" b="1" i="1" kern="1200" baseline="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𝑨</m:t>
                              </m:r>
                              <m:r>
                                <a:rPr lang="en-GB" sz="1800" b="1" i="1" kern="1200" baseline="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&lt;</m:t>
                              </m:r>
                              <m:r>
                                <a:rPr lang="en-GB" sz="1800" b="1" i="1" kern="1200" baseline="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𝟏𝟎</m:t>
                              </m:r>
                            </m:oMath>
                          </a14:m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19253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parallel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lines have in common? </a:t>
                          </a: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They have the same gradient (m)</a:t>
                          </a:r>
                          <a:endParaRPr lang="en-GB" b="1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is the quadratic formula?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lang="en-GB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𝒃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±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GB" sz="1800" b="1" i="1" kern="1200" smtClean="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GB" sz="1800" b="1" i="1" kern="1200" smtClean="0">
                                                <a:solidFill>
                                                  <a:srgbClr val="FF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800" b="1" i="1" kern="1200" smtClean="0">
                                                <a:solidFill>
                                                  <a:srgbClr val="FF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𝒃</m:t>
                                            </m:r>
                                          </m:e>
                                          <m:sup>
                                            <m:r>
                                              <a:rPr lang="en-GB" sz="1800" b="1" i="1" kern="1200" smtClean="0">
                                                <a:solidFill>
                                                  <a:srgbClr val="FF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𝟐</m:t>
                                            </m:r>
                                          </m:sup>
                                        </m:sSup>
                                        <m:r>
                                          <a:rPr lang="en-GB" sz="1800" b="1" i="1" kern="1200" smtClean="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lang="en-GB" sz="1800" b="1" i="1" kern="1200" smtClean="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𝟒</m:t>
                                        </m:r>
                                        <m:r>
                                          <a:rPr lang="en-GB" sz="1800" b="1" i="1" kern="1200" smtClean="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𝒂𝒄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  <m:r>
                                      <a:rPr lang="en-GB" sz="18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b="1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 smtClean="0"/>
                        </a:p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7222408"/>
                  </p:ext>
                </p:extLst>
              </p:nvPr>
            </p:nvGraphicFramePr>
            <p:xfrm>
              <a:off x="199504" y="123216"/>
              <a:ext cx="10839798" cy="6953076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5419899">
                      <a:extLst>
                        <a:ext uri="{9D8B030D-6E8A-4147-A177-3AD203B41FA5}">
                          <a16:colId xmlns:a16="http://schemas.microsoft.com/office/drawing/2014/main" val="2071044749"/>
                        </a:ext>
                      </a:extLst>
                    </a:gridCol>
                    <a:gridCol w="5419899">
                      <a:extLst>
                        <a:ext uri="{9D8B030D-6E8A-4147-A177-3AD203B41FA5}">
                          <a16:colId xmlns:a16="http://schemas.microsoft.com/office/drawing/2014/main" val="1799856571"/>
                        </a:ext>
                      </a:extLst>
                    </a:gridCol>
                  </a:tblGrid>
                  <a:tr h="11503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is the interquartile range calculated? </a:t>
                          </a: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Upper Quartile – Lower Quartile </a:t>
                          </a:r>
                        </a:p>
                        <a:p>
                          <a:pPr algn="ctr"/>
                          <a:endParaRPr lang="en-GB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How do you find the volume of a prism?</a:t>
                          </a:r>
                        </a:p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Area of cross section x length </a:t>
                          </a: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363079"/>
                      </a:ext>
                    </a:extLst>
                  </a:tr>
                  <a:tr h="1463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2" t="-80833" r="-100337" b="-2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80833" r="-450" b="-29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3882343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are INVARIANT POINTS? </a:t>
                          </a:r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  <a:endParaRPr lang="en-GB" sz="1800" kern="1200" dirty="0" smtClean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Points that don’t move after a transformation</a:t>
                          </a:r>
                          <a:endParaRPr lang="en-GB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n-GB" sz="18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</a:p>
                        <a:p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115733" r="-450" b="-90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581904"/>
                      </a:ext>
                    </a:extLst>
                  </a:tr>
                  <a:tr h="205365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do parallel</a:t>
                          </a:r>
                          <a:r>
                            <a:rPr lang="en-GB" sz="1800" b="1" kern="12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lines have in common? </a:t>
                          </a:r>
                        </a:p>
                        <a:p>
                          <a:pPr algn="ctr"/>
                          <a:r>
                            <a:rPr lang="en-GB" sz="1800" b="1" kern="1200" baseline="0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They have the same gradient (m)</a:t>
                          </a:r>
                          <a:endParaRPr lang="en-GB" b="1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25" t="-240059" r="-450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070107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431" y="2041659"/>
            <a:ext cx="1050290" cy="76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7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chway" id="{D2FE1119-289C-4791-81B5-41DF394D5FCC}" vid="{AAB6E254-1CCD-44BD-AF7D-506158C51871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168</TotalTime>
  <Words>1042</Words>
  <Application>Microsoft Office PowerPoint</Application>
  <PresentationFormat>Widescreen</PresentationFormat>
  <Paragraphs>223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Arial</vt:lpstr>
      <vt:lpstr>Cambria Math</vt:lpstr>
      <vt:lpstr>Comic Sans MS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 PPT</vt:lpstr>
      <vt:lpstr>Flash Cards Quiz 1  Higher </vt:lpstr>
      <vt:lpstr>PowerPoint Presentation</vt:lpstr>
      <vt:lpstr>PowerPoint Presentation</vt:lpstr>
      <vt:lpstr>Flash Cards Quiz 2  Higher </vt:lpstr>
      <vt:lpstr>PowerPoint Presentation</vt:lpstr>
      <vt:lpstr>PowerPoint Presentation</vt:lpstr>
      <vt:lpstr>Flash Cards Quiz 3  Higher </vt:lpstr>
      <vt:lpstr>PowerPoint Presentation</vt:lpstr>
      <vt:lpstr>PowerPoint Presentation</vt:lpstr>
      <vt:lpstr>Flash Cards Quiz 4  Higher </vt:lpstr>
      <vt:lpstr>PowerPoint Presentation</vt:lpstr>
      <vt:lpstr>PowerPoint Presentation</vt:lpstr>
      <vt:lpstr>Flash Cards Quiz 5  Higher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Flash Cards Quiz 1  Higher</dc:title>
  <dc:creator>Louise Elder</dc:creator>
  <cp:lastModifiedBy>Elder, L</cp:lastModifiedBy>
  <cp:revision>10</cp:revision>
  <dcterms:created xsi:type="dcterms:W3CDTF">2019-02-27T13:34:38Z</dcterms:created>
  <dcterms:modified xsi:type="dcterms:W3CDTF">2019-03-19T10:38:18Z</dcterms:modified>
</cp:coreProperties>
</file>