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notesMasterIdLst>
    <p:notesMasterId r:id="rId27"/>
  </p:notesMasterIdLst>
  <p:sldIdLst>
    <p:sldId id="288" r:id="rId15"/>
    <p:sldId id="289" r:id="rId16"/>
    <p:sldId id="290" r:id="rId17"/>
    <p:sldId id="257" r:id="rId18"/>
    <p:sldId id="258" r:id="rId19"/>
    <p:sldId id="267" r:id="rId20"/>
    <p:sldId id="264" r:id="rId21"/>
    <p:sldId id="292" r:id="rId22"/>
    <p:sldId id="293" r:id="rId23"/>
    <p:sldId id="294" r:id="rId24"/>
    <p:sldId id="295" r:id="rId25"/>
    <p:sldId id="263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400" autoAdjust="0"/>
  </p:normalViewPr>
  <p:slideViewPr>
    <p:cSldViewPr>
      <p:cViewPr varScale="1">
        <p:scale>
          <a:sx n="109" d="100"/>
          <a:sy n="109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6CC8C-293D-4D04-AC6D-15919398A533}" type="datetimeFigureOut">
              <a:rPr lang="en-GB" smtClean="0"/>
              <a:t>05/03/2019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397E9B-8F98-4423-BE90-2A453CEB9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858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students to discuss..</a:t>
            </a:r>
          </a:p>
          <a:p>
            <a:r>
              <a:rPr lang="en-US" dirty="0" smtClean="0"/>
              <a:t>The graph is misleading because it suggests that sales have increased</a:t>
            </a:r>
            <a:r>
              <a:rPr lang="en-US" baseline="0" dirty="0" smtClean="0"/>
              <a:t> significantly over a five year period. In reality they have only increased by 70 units, which is not much given that they are selling thousands.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5E75-7F3A-4EB7-BC03-B340B46A3D98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574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students to discuss.. </a:t>
            </a:r>
          </a:p>
          <a:p>
            <a:r>
              <a:rPr lang="en-US" dirty="0" smtClean="0"/>
              <a:t>False.</a:t>
            </a:r>
            <a:r>
              <a:rPr lang="en-US" baseline="0" dirty="0" smtClean="0"/>
              <a:t> We cannot make this conclusion from these graphs because we don’t know the totals. There might be 10 boys in total, making roughly 5 aged 15, but 100 girls, 30 of which are 15. It only tells us the proportion of 15 year olds.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5E75-7F3A-4EB7-BC03-B340B46A3D98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020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students to discuss… </a:t>
            </a:r>
          </a:p>
          <a:p>
            <a:r>
              <a:rPr lang="en-US" dirty="0" smtClean="0"/>
              <a:t>The scale on  the vertical axis is not linear, so even</a:t>
            </a:r>
            <a:r>
              <a:rPr lang="en-US" baseline="0" dirty="0" smtClean="0"/>
              <a:t> though the green bar is twice as big as the purple bar, it does not represent twice as many people.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5E75-7F3A-4EB7-BC03-B340B46A3D98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574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Dr Frost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97E9B-8F98-4423-BE90-2A453CEB9E5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311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97E9B-8F98-4423-BE90-2A453CEB9E5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079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CF8E7-A268-4C1B-92AF-87E462914F5A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B3B8F-D6CF-487F-BB08-40595CC3FB5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308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CF8E7-A268-4C1B-92AF-87E462914F5A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B3B8F-D6CF-487F-BB08-40595CC3FB5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255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CF8E7-A268-4C1B-92AF-87E462914F5A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B3B8F-D6CF-487F-BB08-40595CC3FB5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429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CF8E7-A268-4C1B-92AF-87E462914F5A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B3B8F-D6CF-487F-BB08-40595CC3FB5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5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CF8E7-A268-4C1B-92AF-87E462914F5A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B3B8F-D6CF-487F-BB08-40595CC3FB5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031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CF8E7-A268-4C1B-92AF-87E462914F5A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B3B8F-D6CF-487F-BB08-40595CC3FB5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89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CF8E7-A268-4C1B-92AF-87E462914F5A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B3B8F-D6CF-487F-BB08-40595CC3FB5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479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CF8E7-A268-4C1B-92AF-87E462914F5A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B3B8F-D6CF-487F-BB08-40595CC3FB5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9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CF8E7-A268-4C1B-92AF-87E462914F5A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B3B8F-D6CF-487F-BB08-40595CC3FB5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828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CF8E7-A268-4C1B-92AF-87E462914F5A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B3B8F-D6CF-487F-BB08-40595CC3FB5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66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CF8E7-A268-4C1B-92AF-87E462914F5A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B3B8F-D6CF-487F-BB08-40595CC3FB5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7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/>
              <a:pPr/>
              <a:t>05/03/2019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/>
              <a:pPr/>
              <a:t>05/03/2019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/>
              <a:pPr/>
              <a:t>05/03/2019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/>
              <a:pPr/>
              <a:t>05/03/2019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/>
              <a:pPr/>
              <a:t>05/03/2019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/>
              <a:pPr/>
              <a:t>05/03/2019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/>
              <a:pPr/>
              <a:t>05/03/2019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/>
              <a:pPr/>
              <a:t>05/03/2019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/>
              <a:pPr/>
              <a:t>05/03/2019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/>
              <a:pPr/>
              <a:t>05/03/2019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/>
              <a:pPr/>
              <a:t>05/03/2019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F57CF8E7-A268-4C1B-92AF-87E462914F5A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C5B3B8F-D6CF-487F-BB08-40595CC3FB5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371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2A9176AC-9E9A-4691-A790-EFE22D81D066}" type="datetimeFigureOut">
              <a:rPr lang="en-GB" smtClean="0"/>
              <a:pPr/>
              <a:t>05/03/2019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60E164C-0643-4C82-9820-5AAF0D33406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3/5/2019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3/5/2019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187624" y="982270"/>
            <a:ext cx="0" cy="5184576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1187624" y="6166846"/>
            <a:ext cx="7192416" cy="0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2948" y="5511691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4</a:t>
            </a:r>
            <a:r>
              <a:rPr lang="en-US" dirty="0" smtClean="0">
                <a:solidFill>
                  <a:srgbClr val="000000"/>
                </a:solidFill>
              </a:rPr>
              <a:t>300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2947" y="487070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4310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2950" y="424673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4320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2949" y="3605746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4</a:t>
            </a:r>
            <a:r>
              <a:rPr lang="en-US" dirty="0" smtClean="0">
                <a:solidFill>
                  <a:srgbClr val="000000"/>
                </a:solidFill>
              </a:rPr>
              <a:t>330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9078" y="2946156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4340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9077" y="2305167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4350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9080" y="16812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4360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9079" y="1040211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4370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75657" y="623885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2000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99793" y="623885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2001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23929" y="623888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2002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48065" y="623888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2003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72201" y="620658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2004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96337" y="620658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2005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475656" y="5014401"/>
            <a:ext cx="652743" cy="1111478"/>
          </a:xfrm>
          <a:prstGeom prst="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686651" y="3747140"/>
            <a:ext cx="652743" cy="2376434"/>
          </a:xfrm>
          <a:prstGeom prst="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923927" y="3097014"/>
            <a:ext cx="652743" cy="3036024"/>
          </a:xfrm>
          <a:prstGeom prst="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148064" y="2039265"/>
            <a:ext cx="652743" cy="4086614"/>
          </a:xfrm>
          <a:prstGeom prst="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372200" y="1368578"/>
            <a:ext cx="652743" cy="4757303"/>
          </a:xfrm>
          <a:prstGeom prst="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638587" y="1011749"/>
            <a:ext cx="652743" cy="5111825"/>
          </a:xfrm>
          <a:prstGeom prst="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rgbClr val="C00000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61558" y="6488668"/>
            <a:ext cx="650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Year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-36462" y="3277703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Sales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1054" y="86026"/>
            <a:ext cx="8834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</a:rPr>
              <a:t>True or False? Sales are rising rapidly!</a:t>
            </a:r>
            <a:endParaRPr lang="en-GB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79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055" y="86024"/>
            <a:ext cx="89554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0000"/>
                </a:solidFill>
              </a:rPr>
              <a:t>True or False?</a:t>
            </a:r>
            <a:br>
              <a:rPr lang="en-US" sz="3600" dirty="0" smtClean="0">
                <a:solidFill>
                  <a:srgbClr val="000000"/>
                </a:solidFill>
              </a:rPr>
            </a:br>
            <a:r>
              <a:rPr lang="en-US" sz="2800" dirty="0" smtClean="0">
                <a:solidFill>
                  <a:srgbClr val="000000"/>
                </a:solidFill>
              </a:rPr>
              <a:t>There are more 15 year old boys than girls. </a:t>
            </a: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01" y="1970570"/>
            <a:ext cx="3990975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15647" y="3275692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15 year olds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51551" y="4715852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16 year olds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7455" y="3091026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18 year olds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3439" y="3980523"/>
            <a:ext cx="6591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17 year olds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448" y="2006139"/>
            <a:ext cx="3819525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77866" y="3268624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15 year olds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51600" y="4512622"/>
            <a:ext cx="826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16 year olds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80445" y="2426131"/>
            <a:ext cx="742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18 year olds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46879" y="3637956"/>
            <a:ext cx="6591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17 year olds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23585" y="163680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Girls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71611" y="163680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Boys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55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83791" y="55116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5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790" y="487070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20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793" y="424673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25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792" y="360574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40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9921" y="294615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60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921" y="230516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100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9923" y="168120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120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9923" y="1040211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150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87625" y="6238868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Horror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53200" y="6488668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Favourite</a:t>
            </a:r>
            <a:r>
              <a:rPr lang="en-US" dirty="0" smtClean="0">
                <a:solidFill>
                  <a:srgbClr val="000000"/>
                </a:solidFill>
              </a:rPr>
              <a:t> Films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-550233" y="3284476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Number of People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1055" y="86024"/>
            <a:ext cx="895290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00"/>
                </a:solidFill>
              </a:rPr>
              <a:t>True or False? </a:t>
            </a:r>
          </a:p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Twice as many people like Thriller</a:t>
            </a:r>
            <a:r>
              <a:rPr lang="en-GB" sz="2400" dirty="0" smtClean="0">
                <a:solidFill>
                  <a:srgbClr val="000000"/>
                </a:solidFill>
              </a:rPr>
              <a:t>’s than Romance films.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96662" y="5696359"/>
            <a:ext cx="927066" cy="47139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308127" y="6254861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Comedy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716103" y="6232859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Action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39888" y="6241067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Romance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279648" y="6235039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Thriller</a:t>
            </a:r>
            <a:endParaRPr lang="en-GB" dirty="0">
              <a:solidFill>
                <a:srgbClr val="0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187624" y="982270"/>
            <a:ext cx="0" cy="5184576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4932041" y="3779731"/>
            <a:ext cx="838060" cy="23773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411761" y="5055370"/>
            <a:ext cx="907629" cy="1101701"/>
          </a:xfrm>
          <a:prstGeom prst="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686867" y="4431403"/>
            <a:ext cx="847470" cy="173634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228185" y="1214198"/>
            <a:ext cx="904582" cy="4942873"/>
          </a:xfrm>
          <a:prstGeom prst="rect">
            <a:avLst/>
          </a:prstGeom>
          <a:solidFill>
            <a:srgbClr val="CCFF99"/>
          </a:solidFill>
          <a:ln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1187624" y="6166846"/>
            <a:ext cx="7192416" cy="0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326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766179"/>
              </p:ext>
            </p:extLst>
          </p:nvPr>
        </p:nvGraphicFramePr>
        <p:xfrm>
          <a:off x="539553" y="332656"/>
          <a:ext cx="3312368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Age (years)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  <a:r>
                        <a:rPr lang="en-GB" baseline="0" dirty="0"/>
                        <a:t> </a:t>
                      </a:r>
                      <a:r>
                        <a:rPr lang="en-GB" baseline="0" dirty="0">
                          <a:latin typeface="Cambria Math"/>
                          <a:ea typeface="Cambria Math"/>
                        </a:rPr>
                        <a:t>≤</a:t>
                      </a:r>
                      <a:r>
                        <a:rPr lang="en-GB" baseline="0" dirty="0"/>
                        <a:t> a &lt; 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20</a:t>
                      </a:r>
                      <a:r>
                        <a:rPr lang="en-GB" baseline="0" dirty="0"/>
                        <a:t> </a:t>
                      </a:r>
                      <a:r>
                        <a:rPr lang="en-GB" baseline="0" dirty="0">
                          <a:latin typeface="Cambria Math"/>
                          <a:ea typeface="Cambria Math"/>
                        </a:rPr>
                        <a:t>≤</a:t>
                      </a:r>
                      <a:r>
                        <a:rPr lang="en-GB" baseline="0" dirty="0"/>
                        <a:t> a &lt; 50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4" name="Straight Arrow Connector 3"/>
          <p:cNvCxnSpPr/>
          <p:nvPr/>
        </p:nvCxnSpPr>
        <p:spPr>
          <a:xfrm flipV="1">
            <a:off x="1331640" y="1772816"/>
            <a:ext cx="0" cy="40324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5616" y="5805264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10                       20                      30                     40                      50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87824" y="616530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Age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-391906" y="3424355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Frequency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584" y="3068960"/>
            <a:ext cx="499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15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51721" y="3212976"/>
            <a:ext cx="720080" cy="25922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2771800" y="3212976"/>
            <a:ext cx="4104456" cy="259228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4283968" y="188642"/>
            <a:ext cx="45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Pablo is hosting a party. He counts how many people are between 15 and 20, and 20 and 50.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83968" y="980730"/>
            <a:ext cx="45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Why is below graph </a:t>
            </a:r>
            <a:r>
              <a:rPr lang="en-GB" dirty="0" smtClean="0"/>
              <a:t>unhelpful</a:t>
            </a:r>
            <a:r>
              <a:rPr lang="en-GB" dirty="0"/>
              <a:t>?</a:t>
            </a:r>
          </a:p>
          <a:p>
            <a:r>
              <a:rPr lang="en-GB" dirty="0"/>
              <a:t>How could we fix it?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48264" y="1916832"/>
            <a:ext cx="1728192" cy="7200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Draw Graph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331640" y="5805264"/>
            <a:ext cx="691276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228184" y="3255857"/>
            <a:ext cx="2592288" cy="2308324"/>
          </a:xfrm>
          <a:prstGeom prst="rect">
            <a:avLst/>
          </a:prstGeom>
          <a:solidFill>
            <a:schemeClr val="bg1">
              <a:alpha val="61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The 15 people in the second group are more spread out in age, but this graph seems to suggest that people’s ages are spread out uniformly between 15 and 50.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744718"/>
              </p:ext>
            </p:extLst>
          </p:nvPr>
        </p:nvGraphicFramePr>
        <p:xfrm>
          <a:off x="539553" y="332656"/>
          <a:ext cx="3312368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Age (years)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  <a:r>
                        <a:rPr lang="en-GB" baseline="0" dirty="0"/>
                        <a:t> </a:t>
                      </a:r>
                      <a:r>
                        <a:rPr lang="en-GB" baseline="0" dirty="0">
                          <a:latin typeface="Cambria Math"/>
                          <a:ea typeface="Cambria Math"/>
                        </a:rPr>
                        <a:t>≤</a:t>
                      </a:r>
                      <a:r>
                        <a:rPr lang="en-GB" baseline="0" dirty="0"/>
                        <a:t> a &lt; 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20</a:t>
                      </a:r>
                      <a:r>
                        <a:rPr lang="en-GB" baseline="0" dirty="0"/>
                        <a:t> </a:t>
                      </a:r>
                      <a:r>
                        <a:rPr lang="en-GB" baseline="0" dirty="0">
                          <a:latin typeface="Cambria Math"/>
                          <a:ea typeface="Cambria Math"/>
                        </a:rPr>
                        <a:t>≤</a:t>
                      </a:r>
                      <a:r>
                        <a:rPr lang="en-GB" baseline="0" dirty="0"/>
                        <a:t> a &lt; 50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4" name="Straight Arrow Connector 3"/>
          <p:cNvCxnSpPr/>
          <p:nvPr/>
        </p:nvCxnSpPr>
        <p:spPr>
          <a:xfrm flipV="1">
            <a:off x="1331640" y="1772816"/>
            <a:ext cx="0" cy="40324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5616" y="5805264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10                       20                       30                       40                        50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55976" y="598993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Age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-571926" y="3460360"/>
            <a:ext cx="2304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Estimated Frequency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584" y="2132858"/>
            <a:ext cx="5040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3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/>
              <a:t>2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/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51721" y="2276872"/>
            <a:ext cx="144016" cy="352839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4283968" y="188641"/>
            <a:ext cx="45365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Let’s presume that within each age group, the ages are evenly spread.</a:t>
            </a:r>
          </a:p>
          <a:p>
            <a:r>
              <a:rPr lang="en-GB" dirty="0"/>
              <a:t>Then there would     </a:t>
            </a:r>
            <a:r>
              <a:rPr lang="en-GB" b="1" dirty="0"/>
              <a:t>3</a:t>
            </a:r>
            <a:r>
              <a:rPr lang="en-GB" dirty="0"/>
              <a:t>    people of each age in the 15-20 group, and     </a:t>
            </a:r>
            <a:r>
              <a:rPr lang="en-GB" b="1" dirty="0"/>
              <a:t>0.5</a:t>
            </a:r>
            <a:r>
              <a:rPr lang="en-GB" dirty="0"/>
              <a:t>    people of each age in the 20-50 group.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48264" y="1916832"/>
            <a:ext cx="1728192" cy="7200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Redraw Graph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2195736" y="2276872"/>
            <a:ext cx="144016" cy="352839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339753" y="2276872"/>
            <a:ext cx="144016" cy="352839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483769" y="2276872"/>
            <a:ext cx="144016" cy="352839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2627784" y="2276872"/>
            <a:ext cx="144016" cy="352839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2771801" y="5085184"/>
            <a:ext cx="144016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2915817" y="5085184"/>
            <a:ext cx="144016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3059832" y="5085184"/>
            <a:ext cx="144016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3203849" y="5085184"/>
            <a:ext cx="144016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3347865" y="5085184"/>
            <a:ext cx="144016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3491880" y="5085184"/>
            <a:ext cx="144016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3635897" y="5085184"/>
            <a:ext cx="144016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3779913" y="5085184"/>
            <a:ext cx="144016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3923928" y="5085184"/>
            <a:ext cx="144016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4067945" y="5085184"/>
            <a:ext cx="144016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3" name="Group 42"/>
          <p:cNvGrpSpPr/>
          <p:nvPr/>
        </p:nvGrpSpPr>
        <p:grpSpPr>
          <a:xfrm>
            <a:off x="4211961" y="5085184"/>
            <a:ext cx="1440160" cy="720080"/>
            <a:chOff x="4211960" y="5085184"/>
            <a:chExt cx="1440160" cy="720080"/>
          </a:xfrm>
        </p:grpSpPr>
        <p:sp>
          <p:nvSpPr>
            <p:cNvPr id="32" name="Rectangle 31"/>
            <p:cNvSpPr/>
            <p:nvPr/>
          </p:nvSpPr>
          <p:spPr>
            <a:xfrm>
              <a:off x="4211960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355976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499992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644008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788024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932040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076056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220072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364088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508104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652120" y="5085184"/>
            <a:ext cx="1440160" cy="720080"/>
            <a:chOff x="4211960" y="5085184"/>
            <a:chExt cx="1440160" cy="720080"/>
          </a:xfrm>
        </p:grpSpPr>
        <p:sp>
          <p:nvSpPr>
            <p:cNvPr id="45" name="Rectangle 44"/>
            <p:cNvSpPr/>
            <p:nvPr/>
          </p:nvSpPr>
          <p:spPr>
            <a:xfrm>
              <a:off x="4211960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355976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499992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644008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788024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932040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5076056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5220072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364088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508104" y="5085184"/>
              <a:ext cx="144016" cy="72008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5" name="Rectangle 54"/>
          <p:cNvSpPr/>
          <p:nvPr/>
        </p:nvSpPr>
        <p:spPr>
          <a:xfrm>
            <a:off x="6322342" y="780895"/>
            <a:ext cx="459755" cy="29281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452320" y="1052738"/>
            <a:ext cx="459755" cy="29281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51721" y="2276872"/>
            <a:ext cx="720080" cy="352839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2771800" y="5085184"/>
            <a:ext cx="4320480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/>
          <p:cNvSpPr txBox="1"/>
          <p:nvPr/>
        </p:nvSpPr>
        <p:spPr>
          <a:xfrm rot="16200000">
            <a:off x="-859956" y="3460360"/>
            <a:ext cx="2304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Frequency Density</a:t>
            </a:r>
          </a:p>
        </p:txBody>
      </p:sp>
      <p:cxnSp>
        <p:nvCxnSpPr>
          <p:cNvPr id="61" name="Straight Connector 60"/>
          <p:cNvCxnSpPr/>
          <p:nvPr/>
        </p:nvCxnSpPr>
        <p:spPr>
          <a:xfrm>
            <a:off x="476839" y="3068960"/>
            <a:ext cx="494761" cy="119278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65" name="Group 64"/>
          <p:cNvGrpSpPr/>
          <p:nvPr/>
        </p:nvGrpSpPr>
        <p:grpSpPr>
          <a:xfrm>
            <a:off x="2910860" y="2780930"/>
            <a:ext cx="6053629" cy="1846660"/>
            <a:chOff x="2910859" y="2780928"/>
            <a:chExt cx="6053629" cy="1846660"/>
          </a:xfrm>
        </p:grpSpPr>
        <p:sp>
          <p:nvSpPr>
            <p:cNvPr id="62" name="TextBox 61"/>
            <p:cNvSpPr txBox="1"/>
            <p:nvPr/>
          </p:nvSpPr>
          <p:spPr>
            <a:xfrm>
              <a:off x="3059832" y="2780928"/>
              <a:ext cx="590465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The resulting diagram is known as a </a:t>
              </a:r>
              <a:r>
                <a:rPr lang="en-GB" b="1" dirty="0"/>
                <a:t>H</a:t>
              </a:r>
              <a:r>
                <a:rPr lang="en-GB" b="1" dirty="0" smtClean="0"/>
                <a:t>istogram</a:t>
              </a:r>
              <a:r>
                <a:rPr lang="en-GB" dirty="0"/>
                <a:t>.</a:t>
              </a:r>
            </a:p>
            <a:p>
              <a:r>
                <a:rPr lang="en-GB" dirty="0"/>
                <a:t>The ‘frequency per age’ is known as the ‘</a:t>
              </a:r>
              <a:r>
                <a:rPr lang="en-GB" b="1" dirty="0"/>
                <a:t>frequency density</a:t>
              </a:r>
              <a:r>
                <a:rPr lang="en-GB" dirty="0"/>
                <a:t>’. In general, given the frequency and class width, we can calculate it using: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910859" y="4077072"/>
              <a:ext cx="4109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Frequency </a:t>
              </a:r>
              <a:r>
                <a:rPr lang="en-GB" b="1" dirty="0" smtClean="0"/>
                <a:t>Density =  </a:t>
              </a:r>
              <a:endParaRPr lang="en-GB" b="1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917740" y="3981257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u="sng" dirty="0"/>
                <a:t>Frequency</a:t>
              </a:r>
            </a:p>
            <a:p>
              <a:pPr algn="ctr"/>
              <a:r>
                <a:rPr lang="en-GB" b="1" dirty="0"/>
                <a:t>Class Width</a:t>
              </a:r>
            </a:p>
          </p:txBody>
        </p:sp>
      </p:grpSp>
      <p:sp>
        <p:nvSpPr>
          <p:cNvPr id="66" name="Rectangle 65"/>
          <p:cNvSpPr/>
          <p:nvPr/>
        </p:nvSpPr>
        <p:spPr>
          <a:xfrm>
            <a:off x="5292080" y="3986959"/>
            <a:ext cx="1440159" cy="64807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331640" y="5805264"/>
            <a:ext cx="691276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0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55" grpId="0" animBg="1"/>
      <p:bldP spid="56" grpId="0" animBg="1"/>
      <p:bldP spid="57" grpId="0" animBg="1"/>
      <p:bldP spid="58" grpId="0" animBg="1"/>
      <p:bldP spid="59" grpId="0"/>
      <p:bldP spid="66" grpId="0" animBg="1"/>
      <p:bldP spid="6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7245797" y="5250605"/>
            <a:ext cx="786619" cy="61206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6660232" y="3855740"/>
            <a:ext cx="585564" cy="2016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731962" y="1839515"/>
            <a:ext cx="0" cy="40324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75979" y="4071763"/>
            <a:ext cx="504056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596058" y="2919635"/>
            <a:ext cx="504056" cy="29523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2316139" y="3423691"/>
            <a:ext cx="504056" cy="244827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3036219" y="4647827"/>
            <a:ext cx="504056" cy="122413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31963" y="5871963"/>
            <a:ext cx="338437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07072" y="5943971"/>
            <a:ext cx="3234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 </a:t>
            </a:r>
            <a:r>
              <a:rPr lang="en-GB" dirty="0" smtClean="0"/>
              <a:t> 6          </a:t>
            </a:r>
            <a:r>
              <a:rPr lang="en-GB" dirty="0"/>
              <a:t>7        </a:t>
            </a:r>
            <a:r>
              <a:rPr lang="en-GB" dirty="0" smtClean="0"/>
              <a:t> 8            </a:t>
            </a:r>
            <a:r>
              <a:rPr lang="en-GB" dirty="0"/>
              <a:t>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3532" y="6313303"/>
            <a:ext cx="2002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 Shoe Size</a:t>
            </a: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322442" y="3459149"/>
            <a:ext cx="1448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 Frequency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56177" y="623200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 Height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34018" y="5862672"/>
            <a:ext cx="4518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0.8m       1.2m   1.4m  1.6m   1.8m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3455877" y="3491055"/>
            <a:ext cx="223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 Frequency Density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32040" y="4791846"/>
            <a:ext cx="1152128" cy="10801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6084168" y="2991644"/>
            <a:ext cx="576064" cy="286758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932041" y="5871964"/>
            <a:ext cx="338437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932040" y="1839516"/>
            <a:ext cx="0" cy="40324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03462" y="1004022"/>
            <a:ext cx="248427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Bar Charts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For </a:t>
            </a:r>
            <a:r>
              <a:rPr lang="en-GB" b="1" dirty="0"/>
              <a:t>discrete</a:t>
            </a:r>
            <a:r>
              <a:rPr lang="en-GB" dirty="0"/>
              <a:t> data.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Frequency given by </a:t>
            </a:r>
            <a:r>
              <a:rPr lang="en-GB" b="1" dirty="0"/>
              <a:t>height</a:t>
            </a:r>
            <a:r>
              <a:rPr lang="en-GB" dirty="0"/>
              <a:t> of bars.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71076" y="1004023"/>
            <a:ext cx="334336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Histograms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For </a:t>
            </a:r>
            <a:r>
              <a:rPr lang="en-GB" b="1" dirty="0"/>
              <a:t>continuous</a:t>
            </a:r>
            <a:r>
              <a:rPr lang="en-GB" dirty="0"/>
              <a:t> data.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Data divided into (potentially uneven) intervals.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Frequency given by </a:t>
            </a:r>
            <a:r>
              <a:rPr lang="en-GB" b="1" dirty="0"/>
              <a:t>area</a:t>
            </a:r>
            <a:r>
              <a:rPr lang="en-GB" dirty="0"/>
              <a:t> of bars.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763688" y="1340769"/>
            <a:ext cx="933451" cy="26895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940152" y="1350620"/>
            <a:ext cx="1208559" cy="26895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83512" y="1896576"/>
            <a:ext cx="716601" cy="26895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596336" y="2207116"/>
            <a:ext cx="507158" cy="26895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0" y="2"/>
            <a:ext cx="9143074" cy="599127"/>
            <a:chOff x="0" y="13335"/>
            <a:chExt cx="9144218" cy="599127"/>
          </a:xfrm>
        </p:grpSpPr>
        <p:sp>
          <p:nvSpPr>
            <p:cNvPr id="30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/>
                <a:t>Bar Charts vs Histograms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6805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423512"/>
              </p:ext>
            </p:extLst>
          </p:nvPr>
        </p:nvGraphicFramePr>
        <p:xfrm>
          <a:off x="1511660" y="2622356"/>
          <a:ext cx="5688632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2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Weight (</a:t>
                      </a:r>
                      <a:r>
                        <a:rPr lang="en-GB" i="1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Frequency</a:t>
                      </a:r>
                      <a:r>
                        <a:rPr lang="en-GB" baseline="0" dirty="0">
                          <a:solidFill>
                            <a:schemeClr val="tx1"/>
                          </a:solidFill>
                        </a:rPr>
                        <a:t> Density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 &lt; w </a:t>
                      </a:r>
                      <a:r>
                        <a:rPr lang="en-GB" dirty="0">
                          <a:latin typeface="Cambria Math"/>
                          <a:ea typeface="Cambria Math"/>
                        </a:rPr>
                        <a:t>≤</a:t>
                      </a:r>
                      <a:r>
                        <a:rPr lang="en-GB" dirty="0"/>
                        <a:t>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10 &lt; w </a:t>
                      </a:r>
                      <a:r>
                        <a:rPr lang="en-GB" dirty="0">
                          <a:latin typeface="Cambria Math"/>
                          <a:ea typeface="Cambria Math"/>
                        </a:rPr>
                        <a:t>≤</a:t>
                      </a:r>
                      <a:r>
                        <a:rPr lang="en-GB" dirty="0"/>
                        <a:t>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15 &lt; w </a:t>
                      </a:r>
                      <a:r>
                        <a:rPr lang="en-GB" dirty="0">
                          <a:latin typeface="Cambria Math"/>
                          <a:ea typeface="Cambria Math"/>
                        </a:rPr>
                        <a:t>≤</a:t>
                      </a:r>
                      <a:r>
                        <a:rPr lang="en-GB" dirty="0"/>
                        <a:t> 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35 &lt; w </a:t>
                      </a:r>
                      <a:r>
                        <a:rPr lang="en-GB" dirty="0">
                          <a:latin typeface="Cambria Math"/>
                          <a:ea typeface="Cambria Math"/>
                        </a:rPr>
                        <a:t>≤</a:t>
                      </a:r>
                      <a:r>
                        <a:rPr lang="en-GB" dirty="0"/>
                        <a:t> 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328085" y="3284984"/>
            <a:ext cx="1800200" cy="29281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5328085" y="3645024"/>
            <a:ext cx="1800200" cy="29281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63888" y="4005064"/>
            <a:ext cx="1584176" cy="29281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63888" y="4365104"/>
            <a:ext cx="1584176" cy="29281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0" y="2"/>
            <a:ext cx="9143074" cy="599127"/>
            <a:chOff x="0" y="13335"/>
            <a:chExt cx="9144218" cy="599127"/>
          </a:xfrm>
        </p:grpSpPr>
        <p:sp>
          <p:nvSpPr>
            <p:cNvPr id="39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 smtClean="0"/>
                <a:t>On your whiteboard</a:t>
              </a:r>
              <a:endParaRPr lang="en-GB" sz="3200" dirty="0"/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1619672" y="1412776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are the missing </a:t>
            </a:r>
            <a:r>
              <a:rPr lang="en-GB" b="1" dirty="0">
                <a:solidFill>
                  <a:srgbClr val="FF0000"/>
                </a:solidFill>
              </a:rPr>
              <a:t>F</a:t>
            </a:r>
            <a:r>
              <a:rPr lang="en-GB" b="1" dirty="0" smtClean="0">
                <a:solidFill>
                  <a:srgbClr val="FF0000"/>
                </a:solidFill>
              </a:rPr>
              <a:t>requency </a:t>
            </a:r>
            <a:r>
              <a:rPr lang="en-GB" b="1" dirty="0">
                <a:solidFill>
                  <a:srgbClr val="FF0000"/>
                </a:solidFill>
              </a:rPr>
              <a:t>D</a:t>
            </a:r>
            <a:r>
              <a:rPr lang="en-GB" b="1" dirty="0" smtClean="0">
                <a:solidFill>
                  <a:srgbClr val="FF0000"/>
                </a:solidFill>
              </a:rPr>
              <a:t>ensity </a:t>
            </a:r>
            <a:r>
              <a:rPr lang="en-GB" dirty="0" smtClean="0"/>
              <a:t>values? </a:t>
            </a:r>
            <a:endParaRPr lang="en-GB" dirty="0"/>
          </a:p>
        </p:txBody>
      </p:sp>
      <p:sp>
        <p:nvSpPr>
          <p:cNvPr id="46" name="TextBox 45"/>
          <p:cNvSpPr txBox="1"/>
          <p:nvPr/>
        </p:nvSpPr>
        <p:spPr>
          <a:xfrm>
            <a:off x="1979712" y="5373216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are the missing </a:t>
            </a:r>
            <a:r>
              <a:rPr lang="en-GB" b="1" dirty="0">
                <a:solidFill>
                  <a:srgbClr val="FF0000"/>
                </a:solidFill>
              </a:rPr>
              <a:t>F</a:t>
            </a:r>
            <a:r>
              <a:rPr lang="en-GB" b="1" dirty="0" smtClean="0">
                <a:solidFill>
                  <a:srgbClr val="FF0000"/>
                </a:solidFill>
              </a:rPr>
              <a:t>requency</a:t>
            </a:r>
            <a:r>
              <a:rPr lang="en-GB" dirty="0" smtClean="0"/>
              <a:t> values?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 smtClean="0"/>
              <a:t>Title: Constructing Histograms </a:t>
            </a:r>
            <a:endParaRPr lang="en-GB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980728"/>
            <a:ext cx="86409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To construct a histogram the frequency </a:t>
            </a:r>
            <a:r>
              <a:rPr lang="en-GB" dirty="0"/>
              <a:t>d</a:t>
            </a:r>
            <a:r>
              <a:rPr lang="en-GB" dirty="0" smtClean="0"/>
              <a:t>ensity values must be calculated. </a:t>
            </a:r>
          </a:p>
          <a:p>
            <a:endParaRPr lang="en-GB" dirty="0"/>
          </a:p>
          <a:p>
            <a:r>
              <a:rPr lang="en-GB" dirty="0" smtClean="0"/>
              <a:t>The vertical axis represents the frequency density values. </a:t>
            </a:r>
          </a:p>
          <a:p>
            <a:endParaRPr lang="en-GB" dirty="0"/>
          </a:p>
          <a:p>
            <a:r>
              <a:rPr lang="en-GB" dirty="0" smtClean="0"/>
              <a:t>The horizontal axis represents the continuous variable. </a:t>
            </a:r>
          </a:p>
          <a:p>
            <a:endParaRPr lang="en-GB" dirty="0"/>
          </a:p>
          <a:p>
            <a:r>
              <a:rPr lang="en-GB" dirty="0" smtClean="0"/>
              <a:t>Frequency Density is calculated by dividing the frequency of each group by the class width. 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347864" y="980728"/>
            <a:ext cx="1008112" cy="360040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827584" y="1556792"/>
            <a:ext cx="792088" cy="360040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851920" y="2085256"/>
            <a:ext cx="1224136" cy="360040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958600" y="2597696"/>
            <a:ext cx="864096" cy="360040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365252" y="2957736"/>
            <a:ext cx="1254420" cy="360040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131840" y="3429000"/>
            <a:ext cx="0" cy="27416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16200000">
            <a:off x="1630968" y="4720498"/>
            <a:ext cx="223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 Frequency Density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131840" y="6170612"/>
            <a:ext cx="26642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11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 your books:</a:t>
            </a:r>
          </a:p>
          <a:p>
            <a:endParaRPr lang="en-GB" dirty="0"/>
          </a:p>
          <a:p>
            <a:r>
              <a:rPr lang="en-GB" dirty="0" smtClean="0"/>
              <a:t>1. Draw the Histograms for these two sets of data.  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5" y="1484784"/>
            <a:ext cx="881062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3356992"/>
            <a:ext cx="8482161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37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In your books:</a:t>
            </a:r>
          </a:p>
          <a:p>
            <a:endParaRPr lang="en-GB" dirty="0">
              <a:solidFill>
                <a:srgbClr val="000000"/>
              </a:solidFill>
            </a:endParaRPr>
          </a:p>
          <a:p>
            <a:r>
              <a:rPr lang="en-GB" dirty="0" smtClean="0">
                <a:solidFill>
                  <a:srgbClr val="000000"/>
                </a:solidFill>
              </a:rPr>
              <a:t>1. Draw the Histograms for these two sets of data.  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5" y="1484784"/>
            <a:ext cx="881062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1" y="2815918"/>
            <a:ext cx="8482161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339752" y="1849423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1849423"/>
                <a:ext cx="38664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707904" y="1844824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1844824"/>
                <a:ext cx="38664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143480" y="1855114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3480" y="1855114"/>
                <a:ext cx="386644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16216" y="1849423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1849423"/>
                <a:ext cx="386644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956376" y="1844824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6" y="1844824"/>
                <a:ext cx="386644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339752" y="2437428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𝟔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2437428"/>
                <a:ext cx="386644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643783" y="2427482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𝟏𝟕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3783" y="2427482"/>
                <a:ext cx="524503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079359" y="2437428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𝟏𝟗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9359" y="2437428"/>
                <a:ext cx="524503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452095" y="2422556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𝟏𝟏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2095" y="2422556"/>
                <a:ext cx="524503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932625" y="2430082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𝟔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2625" y="2430082"/>
                <a:ext cx="386644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232142" y="3200884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𝟏𝟎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142" y="3200884"/>
                <a:ext cx="524503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621088" y="3202670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𝟐𝟎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1088" y="3202670"/>
                <a:ext cx="524503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936479" y="3213614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𝟐𝟎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6479" y="3213614"/>
                <a:ext cx="524503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02341" y="3238842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𝟑𝟎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2341" y="3238842"/>
                <a:ext cx="524503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616504" y="3564608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𝟏𝟔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6504" y="3564608"/>
                <a:ext cx="524503" cy="369332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936479" y="3564608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𝟐𝟖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6479" y="3564608"/>
                <a:ext cx="524503" cy="369332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302342" y="3563056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𝟑𝟗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2342" y="3563056"/>
                <a:ext cx="524503" cy="369332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188860" y="3861048"/>
                <a:ext cx="6110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𝟎</m:t>
                      </m:r>
                      <m:r>
                        <a:rPr lang="en-GB" b="1" i="1" smtClean="0">
                          <a:latin typeface="Cambria Math"/>
                        </a:rPr>
                        <m:t>.</m:t>
                      </m:r>
                      <m:r>
                        <a:rPr lang="en-GB" b="1" i="1" smtClean="0">
                          <a:latin typeface="Cambria Math"/>
                        </a:rPr>
                        <m:t>𝟖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860" y="3861048"/>
                <a:ext cx="611065" cy="369332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538633" y="3866992"/>
                <a:ext cx="6110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𝟎</m:t>
                      </m:r>
                      <m:r>
                        <a:rPr lang="en-GB" b="1" i="1" smtClean="0">
                          <a:latin typeface="Cambria Math"/>
                        </a:rPr>
                        <m:t>.</m:t>
                      </m:r>
                      <m:r>
                        <a:rPr lang="en-GB" b="1" i="1" smtClean="0"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633" y="3866992"/>
                <a:ext cx="611065" cy="369332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197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27546" y="2533424"/>
            <a:ext cx="2016224" cy="504056"/>
            <a:chOff x="678471" y="1196752"/>
            <a:chExt cx="2016224" cy="504056"/>
          </a:xfrm>
        </p:grpSpPr>
        <p:sp>
          <p:nvSpPr>
            <p:cNvPr id="3" name="Rectangle 2"/>
            <p:cNvSpPr/>
            <p:nvPr/>
          </p:nvSpPr>
          <p:spPr>
            <a:xfrm>
              <a:off x="678471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182527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1686583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190639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7546" y="3037480"/>
            <a:ext cx="2016224" cy="504056"/>
            <a:chOff x="678471" y="1196752"/>
            <a:chExt cx="2016224" cy="504056"/>
          </a:xfrm>
        </p:grpSpPr>
        <p:sp>
          <p:nvSpPr>
            <p:cNvPr id="9" name="Rectangle 8"/>
            <p:cNvSpPr/>
            <p:nvPr/>
          </p:nvSpPr>
          <p:spPr>
            <a:xfrm>
              <a:off x="678471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82527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686583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190639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27546" y="3541536"/>
            <a:ext cx="2016224" cy="504056"/>
            <a:chOff x="678471" y="1196752"/>
            <a:chExt cx="2016224" cy="504056"/>
          </a:xfrm>
        </p:grpSpPr>
        <p:sp>
          <p:nvSpPr>
            <p:cNvPr id="14" name="Rectangle 13"/>
            <p:cNvSpPr/>
            <p:nvPr/>
          </p:nvSpPr>
          <p:spPr>
            <a:xfrm>
              <a:off x="678471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82527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686583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190639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27546" y="4035320"/>
            <a:ext cx="2016224" cy="504056"/>
            <a:chOff x="678471" y="1196752"/>
            <a:chExt cx="2016224" cy="504056"/>
          </a:xfrm>
        </p:grpSpPr>
        <p:sp>
          <p:nvSpPr>
            <p:cNvPr id="19" name="Rectangle 18"/>
            <p:cNvSpPr/>
            <p:nvPr/>
          </p:nvSpPr>
          <p:spPr>
            <a:xfrm>
              <a:off x="678471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182527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686583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190639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727546" y="3541536"/>
            <a:ext cx="1512168" cy="997840"/>
          </a:xfrm>
          <a:prstGeom prst="rect">
            <a:avLst/>
          </a:prstGeom>
          <a:solidFill>
            <a:schemeClr val="accent4">
              <a:alpha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27547" y="4539376"/>
            <a:ext cx="252537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727546" y="2184027"/>
            <a:ext cx="0" cy="235535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95537" y="4539376"/>
            <a:ext cx="2857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  0             </a:t>
            </a:r>
            <a:r>
              <a:rPr lang="en-GB" dirty="0">
                <a:solidFill>
                  <a:srgbClr val="000000"/>
                </a:solidFill>
              </a:rPr>
              <a:t>10             </a:t>
            </a:r>
            <a:r>
              <a:rPr lang="en-GB" dirty="0" smtClean="0">
                <a:solidFill>
                  <a:srgbClr val="000000"/>
                </a:solidFill>
              </a:rPr>
              <a:t>20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71916025"/>
                  </p:ext>
                </p:extLst>
              </p:nvPr>
            </p:nvGraphicFramePr>
            <p:xfrm>
              <a:off x="583531" y="1124744"/>
              <a:ext cx="2371618" cy="67056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0945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770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221516"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Height (m)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0≤</m:t>
                                </m:r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&lt;15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21516"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71916025"/>
                  </p:ext>
                </p:extLst>
              </p:nvPr>
            </p:nvGraphicFramePr>
            <p:xfrm>
              <a:off x="583531" y="1124744"/>
              <a:ext cx="2371618" cy="67056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09459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277025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Height (m)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86603" t="-1818" b="-1090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86603" t="-101818" b="-90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2" name="TextBox 31"/>
          <p:cNvSpPr txBox="1"/>
          <p:nvPr/>
        </p:nvSpPr>
        <p:spPr>
          <a:xfrm>
            <a:off x="372153" y="2391950"/>
            <a:ext cx="42275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4</a:t>
            </a:r>
          </a:p>
          <a:p>
            <a:endParaRPr lang="en-GB" sz="1200" dirty="0">
              <a:solidFill>
                <a:srgbClr val="000000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3</a:t>
            </a:r>
          </a:p>
          <a:p>
            <a:endParaRPr lang="en-GB" sz="1400" dirty="0">
              <a:solidFill>
                <a:srgbClr val="000000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2</a:t>
            </a:r>
          </a:p>
          <a:p>
            <a:endParaRPr lang="en-GB" sz="1600" dirty="0">
              <a:solidFill>
                <a:srgbClr val="000000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99858" y="260648"/>
            <a:ext cx="7990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2. Work out the </a:t>
            </a:r>
            <a:r>
              <a:rPr lang="en-GB" b="1" dirty="0" smtClean="0">
                <a:solidFill>
                  <a:srgbClr val="FF0000"/>
                </a:solidFill>
              </a:rPr>
              <a:t>scale</a:t>
            </a:r>
            <a:r>
              <a:rPr lang="en-GB" dirty="0" smtClean="0">
                <a:solidFill>
                  <a:srgbClr val="000000"/>
                </a:solidFill>
              </a:rPr>
              <a:t> of the Frequency Density axis. </a:t>
            </a:r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91" name="Group 90"/>
          <p:cNvGrpSpPr/>
          <p:nvPr/>
        </p:nvGrpSpPr>
        <p:grpSpPr>
          <a:xfrm>
            <a:off x="3923929" y="2579002"/>
            <a:ext cx="2016224" cy="504056"/>
            <a:chOff x="678471" y="1196752"/>
            <a:chExt cx="2016224" cy="504056"/>
          </a:xfrm>
        </p:grpSpPr>
        <p:sp>
          <p:nvSpPr>
            <p:cNvPr id="92" name="Rectangle 91"/>
            <p:cNvSpPr/>
            <p:nvPr/>
          </p:nvSpPr>
          <p:spPr>
            <a:xfrm>
              <a:off x="678471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1182527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1686583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2190639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923929" y="3083058"/>
            <a:ext cx="2016224" cy="504056"/>
            <a:chOff x="678471" y="1196752"/>
            <a:chExt cx="2016224" cy="504056"/>
          </a:xfrm>
        </p:grpSpPr>
        <p:sp>
          <p:nvSpPr>
            <p:cNvPr id="97" name="Rectangle 96"/>
            <p:cNvSpPr/>
            <p:nvPr/>
          </p:nvSpPr>
          <p:spPr>
            <a:xfrm>
              <a:off x="678471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1182527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1686583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2190639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3923929" y="3587114"/>
            <a:ext cx="2016224" cy="504056"/>
            <a:chOff x="678471" y="1196752"/>
            <a:chExt cx="2016224" cy="504056"/>
          </a:xfrm>
        </p:grpSpPr>
        <p:sp>
          <p:nvSpPr>
            <p:cNvPr id="102" name="Rectangle 101"/>
            <p:cNvSpPr/>
            <p:nvPr/>
          </p:nvSpPr>
          <p:spPr>
            <a:xfrm>
              <a:off x="678471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1182527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1686583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2190639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3923929" y="4080898"/>
            <a:ext cx="2016224" cy="504056"/>
            <a:chOff x="678471" y="1196752"/>
            <a:chExt cx="2016224" cy="504056"/>
          </a:xfrm>
        </p:grpSpPr>
        <p:sp>
          <p:nvSpPr>
            <p:cNvPr id="107" name="Rectangle 106"/>
            <p:cNvSpPr/>
            <p:nvPr/>
          </p:nvSpPr>
          <p:spPr>
            <a:xfrm>
              <a:off x="678471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1182527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1686583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2190639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</p:grpSp>
      <p:sp>
        <p:nvSpPr>
          <p:cNvPr id="112" name="Rectangle 111"/>
          <p:cNvSpPr/>
          <p:nvPr/>
        </p:nvSpPr>
        <p:spPr>
          <a:xfrm>
            <a:off x="3923928" y="3083058"/>
            <a:ext cx="504056" cy="1501896"/>
          </a:xfrm>
          <a:prstGeom prst="rect">
            <a:avLst/>
          </a:prstGeom>
          <a:solidFill>
            <a:schemeClr val="accent4">
              <a:alpha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113" name="Straight Arrow Connector 112"/>
          <p:cNvCxnSpPr/>
          <p:nvPr/>
        </p:nvCxnSpPr>
        <p:spPr>
          <a:xfrm>
            <a:off x="3923929" y="4584954"/>
            <a:ext cx="201622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/>
          <p:nvPr/>
        </p:nvCxnSpPr>
        <p:spPr>
          <a:xfrm flipV="1">
            <a:off x="3923928" y="2229605"/>
            <a:ext cx="0" cy="235535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3627070" y="4584954"/>
            <a:ext cx="2673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  0             10             20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6" name="Table 1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0925756"/>
                  </p:ext>
                </p:extLst>
              </p:nvPr>
            </p:nvGraphicFramePr>
            <p:xfrm>
              <a:off x="3442403" y="1081048"/>
              <a:ext cx="2435615" cy="7200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12413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1148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0040"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Height (m)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0≤</m:t>
                                </m:r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&lt;5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0040"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60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6" name="Table 1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0925756"/>
                  </p:ext>
                </p:extLst>
              </p:nvPr>
            </p:nvGraphicFramePr>
            <p:xfrm>
              <a:off x="3442403" y="1081048"/>
              <a:ext cx="2435615" cy="7200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12413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11485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</a:tblGrid>
                  <a:tr h="360040"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Height (m)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6047" t="-1695" r="-465" b="-1016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60040"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6047" t="-101695" r="-465" b="-16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7" name="TextBox 116"/>
          <p:cNvSpPr txBox="1"/>
          <p:nvPr/>
        </p:nvSpPr>
        <p:spPr>
          <a:xfrm>
            <a:off x="3438745" y="2459222"/>
            <a:ext cx="58407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16</a:t>
            </a:r>
          </a:p>
          <a:p>
            <a:endParaRPr lang="en-GB" sz="1200" dirty="0">
              <a:solidFill>
                <a:srgbClr val="000000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12</a:t>
            </a:r>
          </a:p>
          <a:p>
            <a:endParaRPr lang="en-GB" sz="1400" dirty="0">
              <a:solidFill>
                <a:srgbClr val="000000"/>
              </a:solidFill>
            </a:endParaRPr>
          </a:p>
          <a:p>
            <a:r>
              <a:rPr lang="en-GB" dirty="0" smtClean="0">
                <a:solidFill>
                  <a:srgbClr val="000000"/>
                </a:solidFill>
              </a:rPr>
              <a:t>  8</a:t>
            </a:r>
            <a:endParaRPr lang="en-GB" dirty="0">
              <a:solidFill>
                <a:srgbClr val="000000"/>
              </a:solidFill>
            </a:endParaRPr>
          </a:p>
          <a:p>
            <a:endParaRPr lang="en-GB" sz="1600" dirty="0">
              <a:solidFill>
                <a:srgbClr val="000000"/>
              </a:solidFill>
            </a:endParaRPr>
          </a:p>
          <a:p>
            <a:r>
              <a:rPr lang="en-GB" dirty="0" smtClean="0">
                <a:solidFill>
                  <a:srgbClr val="000000"/>
                </a:solidFill>
              </a:rPr>
              <a:t>  4</a:t>
            </a:r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119" name="Group 118"/>
          <p:cNvGrpSpPr/>
          <p:nvPr/>
        </p:nvGrpSpPr>
        <p:grpSpPr>
          <a:xfrm>
            <a:off x="6765696" y="2535779"/>
            <a:ext cx="2016224" cy="504056"/>
            <a:chOff x="678471" y="1196752"/>
            <a:chExt cx="2016224" cy="504056"/>
          </a:xfrm>
        </p:grpSpPr>
        <p:sp>
          <p:nvSpPr>
            <p:cNvPr id="120" name="Rectangle 119"/>
            <p:cNvSpPr/>
            <p:nvPr/>
          </p:nvSpPr>
          <p:spPr>
            <a:xfrm>
              <a:off x="678471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1182527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1686583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2190639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6765696" y="3039835"/>
            <a:ext cx="2016224" cy="504056"/>
            <a:chOff x="678471" y="1196752"/>
            <a:chExt cx="2016224" cy="504056"/>
          </a:xfrm>
        </p:grpSpPr>
        <p:sp>
          <p:nvSpPr>
            <p:cNvPr id="125" name="Rectangle 124"/>
            <p:cNvSpPr/>
            <p:nvPr/>
          </p:nvSpPr>
          <p:spPr>
            <a:xfrm>
              <a:off x="678471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1182527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1686583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2190639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6765696" y="3543891"/>
            <a:ext cx="2016224" cy="504056"/>
            <a:chOff x="678471" y="1196752"/>
            <a:chExt cx="2016224" cy="504056"/>
          </a:xfrm>
        </p:grpSpPr>
        <p:sp>
          <p:nvSpPr>
            <p:cNvPr id="130" name="Rectangle 129"/>
            <p:cNvSpPr/>
            <p:nvPr/>
          </p:nvSpPr>
          <p:spPr>
            <a:xfrm>
              <a:off x="678471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1182527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1686583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2190639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6765696" y="4037675"/>
            <a:ext cx="2016224" cy="504056"/>
            <a:chOff x="678471" y="1196752"/>
            <a:chExt cx="2016224" cy="504056"/>
          </a:xfrm>
        </p:grpSpPr>
        <p:sp>
          <p:nvSpPr>
            <p:cNvPr id="135" name="Rectangle 134"/>
            <p:cNvSpPr/>
            <p:nvPr/>
          </p:nvSpPr>
          <p:spPr>
            <a:xfrm>
              <a:off x="678471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1182527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1686583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2190639" y="1196752"/>
              <a:ext cx="504056" cy="504056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</p:grpSp>
      <p:sp>
        <p:nvSpPr>
          <p:cNvPr id="140" name="Rectangle 139"/>
          <p:cNvSpPr/>
          <p:nvPr/>
        </p:nvSpPr>
        <p:spPr>
          <a:xfrm>
            <a:off x="6765695" y="4035321"/>
            <a:ext cx="1512168" cy="506411"/>
          </a:xfrm>
          <a:prstGeom prst="rect">
            <a:avLst/>
          </a:prstGeom>
          <a:solidFill>
            <a:schemeClr val="accent4">
              <a:alpha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141" name="Straight Arrow Connector 140"/>
          <p:cNvCxnSpPr/>
          <p:nvPr/>
        </p:nvCxnSpPr>
        <p:spPr>
          <a:xfrm>
            <a:off x="6765696" y="4541731"/>
            <a:ext cx="237830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flipV="1">
            <a:off x="6765695" y="2186382"/>
            <a:ext cx="0" cy="235535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3" name="TextBox 142"/>
          <p:cNvSpPr txBox="1"/>
          <p:nvPr/>
        </p:nvSpPr>
        <p:spPr>
          <a:xfrm>
            <a:off x="6621680" y="4541731"/>
            <a:ext cx="2669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20           28            </a:t>
            </a:r>
            <a:r>
              <a:rPr lang="en-GB" dirty="0">
                <a:solidFill>
                  <a:srgbClr val="000000"/>
                </a:solidFill>
              </a:rPr>
              <a:t>36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4" name="Table 14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7293451"/>
                  </p:ext>
                </p:extLst>
              </p:nvPr>
            </p:nvGraphicFramePr>
            <p:xfrm>
              <a:off x="6516216" y="1124744"/>
              <a:ext cx="2381362" cy="704916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09909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227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52458"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Height (m)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20≤</m:t>
                                </m:r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&lt;32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52458"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4" name="Table 14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7293451"/>
                  </p:ext>
                </p:extLst>
              </p:nvPr>
            </p:nvGraphicFramePr>
            <p:xfrm>
              <a:off x="6516216" y="1124744"/>
              <a:ext cx="2381362" cy="704916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09909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28227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</a:tblGrid>
                  <a:tr h="352458"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Height (m)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5782" t="-1724" b="-1017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52458"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5782" t="-103509" b="-35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45" name="TextBox 144"/>
          <p:cNvSpPr txBox="1"/>
          <p:nvPr/>
        </p:nvSpPr>
        <p:spPr>
          <a:xfrm>
            <a:off x="6410301" y="2394303"/>
            <a:ext cx="4227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2</a:t>
            </a:r>
          </a:p>
          <a:p>
            <a:endParaRPr lang="en-GB" sz="1200" dirty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  <a:p>
            <a:endParaRPr lang="en-GB" sz="1400" dirty="0">
              <a:solidFill>
                <a:srgbClr val="000000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1</a:t>
            </a:r>
          </a:p>
          <a:p>
            <a:endParaRPr lang="en-GB" sz="1600" dirty="0">
              <a:solidFill>
                <a:srgbClr val="000000"/>
              </a:solidFill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6254788" y="2437526"/>
            <a:ext cx="473195" cy="201798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301398" y="2459222"/>
            <a:ext cx="565911" cy="201798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169918" y="2398286"/>
            <a:ext cx="519917" cy="201798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rgbClr val="FFFFFF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8854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</p:childTnLst>
        </p:cTn>
      </p:par>
    </p:tnLst>
    <p:bldLst>
      <p:bldP spid="146" grpId="0" animBg="1"/>
      <p:bldP spid="147" grpId="0" animBg="1"/>
      <p:bldP spid="14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410050" y="978859"/>
            <a:ext cx="35858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Purpose:</a:t>
            </a:r>
          </a:p>
          <a:p>
            <a:r>
              <a:rPr lang="en-GB" sz="2000" dirty="0"/>
              <a:t>Histograms allow us to display </a:t>
            </a:r>
            <a:r>
              <a:rPr lang="en-GB" sz="2000" u="sng" dirty="0"/>
              <a:t>continuous </a:t>
            </a:r>
            <a:r>
              <a:rPr lang="en-GB" sz="2000" u="sng" dirty="0" smtClean="0"/>
              <a:t>grouped data</a:t>
            </a:r>
            <a:r>
              <a:rPr lang="en-GB" sz="2000" dirty="0" smtClean="0"/>
              <a:t>. </a:t>
            </a:r>
            <a:endParaRPr lang="en-GB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4496547" y="964002"/>
            <a:ext cx="2952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Area:</a:t>
            </a:r>
          </a:p>
          <a:p>
            <a:r>
              <a:rPr lang="en-GB" sz="2000" dirty="0"/>
              <a:t>The area of a bar is equal to the frequency</a:t>
            </a:r>
            <a:r>
              <a:rPr lang="en-GB" sz="2000" dirty="0" smtClean="0"/>
              <a:t>*.</a:t>
            </a:r>
            <a:endParaRPr lang="en-GB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4467922" y="2564524"/>
            <a:ext cx="41510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Working out the F.D. scale:</a:t>
            </a:r>
          </a:p>
          <a:p>
            <a:r>
              <a:rPr lang="en-GB" sz="2000" dirty="0"/>
              <a:t>If the frequency is known and the bar height is known, we can work out the scale using the formula on the left.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0050" y="4149082"/>
            <a:ext cx="3312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Frequency Density Formula</a:t>
            </a:r>
            <a:r>
              <a:rPr lang="en-GB" sz="2000" b="1" dirty="0" smtClean="0"/>
              <a:t>:</a:t>
            </a:r>
            <a:endParaRPr lang="en-GB" sz="2000" b="1" dirty="0"/>
          </a:p>
        </p:txBody>
      </p:sp>
      <p:sp>
        <p:nvSpPr>
          <p:cNvPr id="29" name="Rectangle 28"/>
          <p:cNvSpPr/>
          <p:nvPr/>
        </p:nvSpPr>
        <p:spPr>
          <a:xfrm>
            <a:off x="256860" y="796393"/>
            <a:ext cx="3419577" cy="246895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467922" y="2924946"/>
            <a:ext cx="3958133" cy="122413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64375" y="1317829"/>
            <a:ext cx="3958133" cy="92681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0" y="2"/>
            <a:ext cx="9143074" cy="599127"/>
            <a:chOff x="0" y="13335"/>
            <a:chExt cx="9144218" cy="599127"/>
          </a:xfrm>
        </p:grpSpPr>
        <p:sp>
          <p:nvSpPr>
            <p:cNvPr id="19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/>
                <a:t>Summary So Far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683568" y="5013176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/>
              <a:t>Frequency</a:t>
            </a:r>
          </a:p>
          <a:p>
            <a:pPr algn="ctr"/>
            <a:r>
              <a:rPr lang="en-GB" b="1" dirty="0"/>
              <a:t>Class Width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38042" y="4814312"/>
            <a:ext cx="2937814" cy="156701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2" grpId="0" animBg="1"/>
      <p:bldP spid="31" grpId="0" animBg="1"/>
    </p:bld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2421</TotalTime>
  <Words>816</Words>
  <Application>Microsoft Office PowerPoint</Application>
  <PresentationFormat>On-screen Show (4:3)</PresentationFormat>
  <Paragraphs>228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12</vt:i4>
      </vt:variant>
    </vt:vector>
  </HeadingPairs>
  <TitlesOfParts>
    <vt:vector size="30" baseType="lpstr">
      <vt:lpstr>Arial</vt:lpstr>
      <vt:lpstr>Calibri</vt:lpstr>
      <vt:lpstr>Cambria Math</vt:lpstr>
      <vt:lpstr>Comic Sans MS</vt:lpstr>
      <vt:lpstr>Archway</vt:lpstr>
      <vt:lpstr>1_Archway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Oxford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 Elder</dc:creator>
  <cp:lastModifiedBy>Elder, L</cp:lastModifiedBy>
  <cp:revision>72</cp:revision>
  <dcterms:created xsi:type="dcterms:W3CDTF">2013-06-01T06:31:09Z</dcterms:created>
  <dcterms:modified xsi:type="dcterms:W3CDTF">2019-03-05T11:32:01Z</dcterms:modified>
</cp:coreProperties>
</file>