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 id="2147483756" r:id="rId9"/>
    <p:sldMasterId id="2147483768" r:id="rId10"/>
    <p:sldMasterId id="2147483780" r:id="rId11"/>
    <p:sldMasterId id="2147483792" r:id="rId12"/>
    <p:sldMasterId id="2147483804" r:id="rId13"/>
  </p:sldMasterIdLst>
  <p:notesMasterIdLst>
    <p:notesMasterId r:id="rId34"/>
  </p:notesMasterIdLst>
  <p:sldIdLst>
    <p:sldId id="295" r:id="rId14"/>
    <p:sldId id="315" r:id="rId15"/>
    <p:sldId id="316" r:id="rId16"/>
    <p:sldId id="259" r:id="rId17"/>
    <p:sldId id="260" r:id="rId18"/>
    <p:sldId id="301" r:id="rId19"/>
    <p:sldId id="302" r:id="rId20"/>
    <p:sldId id="261" r:id="rId21"/>
    <p:sldId id="308" r:id="rId22"/>
    <p:sldId id="309" r:id="rId23"/>
    <p:sldId id="265" r:id="rId24"/>
    <p:sldId id="267" r:id="rId25"/>
    <p:sldId id="317" r:id="rId26"/>
    <p:sldId id="318" r:id="rId27"/>
    <p:sldId id="319" r:id="rId28"/>
    <p:sldId id="298" r:id="rId29"/>
    <p:sldId id="299" r:id="rId30"/>
    <p:sldId id="300" r:id="rId31"/>
    <p:sldId id="321" r:id="rId32"/>
    <p:sldId id="32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164" y="-8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21" Type="http://schemas.openxmlformats.org/officeDocument/2006/relationships/slide" Target="slides/slide8.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theme" Target="theme/theme1.xml"/><Relationship Id="rId53"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presProps" Target="presProp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58CD8718-FEE2-46BA-B419-B3FFBF98A60F}"/>
    <pc:docChg chg="modSld">
      <pc:chgData name="" userId="" providerId="" clId="Web-{58CD8718-FEE2-46BA-B419-B3FFBF98A60F}" dt="2018-11-07T08:20:36.203" v="36"/>
      <pc:docMkLst>
        <pc:docMk/>
      </pc:docMkLst>
      <pc:sldChg chg="modSp">
        <pc:chgData name="" userId="" providerId="" clId="Web-{58CD8718-FEE2-46BA-B419-B3FFBF98A60F}" dt="2018-11-07T08:15:22.998" v="2" actId="20577"/>
        <pc:sldMkLst>
          <pc:docMk/>
          <pc:sldMk cId="2675081611" sldId="259"/>
        </pc:sldMkLst>
        <pc:spChg chg="mod">
          <ac:chgData name="" userId="" providerId="" clId="Web-{58CD8718-FEE2-46BA-B419-B3FFBF98A60F}" dt="2018-11-07T08:15:22.998" v="2" actId="20577"/>
          <ac:spMkLst>
            <pc:docMk/>
            <pc:sldMk cId="2675081611" sldId="259"/>
            <ac:spMk id="3" creationId="{00000000-0000-0000-0000-000000000000}"/>
          </ac:spMkLst>
        </pc:spChg>
      </pc:sldChg>
      <pc:sldChg chg="addSp modSp addAnim modAnim">
        <pc:chgData name="" userId="" providerId="" clId="Web-{58CD8718-FEE2-46BA-B419-B3FFBF98A60F}" dt="2018-11-07T08:16:10.529" v="24"/>
        <pc:sldMkLst>
          <pc:docMk/>
          <pc:sldMk cId="2001667920" sldId="297"/>
        </pc:sldMkLst>
        <pc:spChg chg="add mod">
          <ac:chgData name="" userId="" providerId="" clId="Web-{58CD8718-FEE2-46BA-B419-B3FFBF98A60F}" dt="2018-11-07T08:16:02.686" v="22" actId="1076"/>
          <ac:spMkLst>
            <pc:docMk/>
            <pc:sldMk cId="2001667920" sldId="297"/>
            <ac:spMk id="3" creationId="{22BF96F6-F71B-49BB-AA74-53E5755D8E1C}"/>
          </ac:spMkLst>
        </pc:spChg>
        <pc:spChg chg="mod">
          <ac:chgData name="" userId="" providerId="" clId="Web-{58CD8718-FEE2-46BA-B419-B3FFBF98A60F}" dt="2018-11-07T08:15:29.295" v="7" actId="20577"/>
          <ac:spMkLst>
            <pc:docMk/>
            <pc:sldMk cId="2001667920" sldId="297"/>
            <ac:spMk id="20" creationId="{00000000-0000-0000-0000-000000000000}"/>
          </ac:spMkLst>
        </pc:spChg>
      </pc:sldChg>
      <pc:sldChg chg="modSp addAnim delAnim modAnim">
        <pc:chgData name="" userId="" providerId="" clId="Web-{58CD8718-FEE2-46BA-B419-B3FFBF98A60F}" dt="2018-11-07T08:20:36.203" v="36"/>
        <pc:sldMkLst>
          <pc:docMk/>
          <pc:sldMk cId="3363423598" sldId="304"/>
        </pc:sldMkLst>
        <pc:spChg chg="mod">
          <ac:chgData name="" userId="" providerId="" clId="Web-{58CD8718-FEE2-46BA-B419-B3FFBF98A60F}" dt="2018-11-07T08:19:41.750" v="28" actId="1076"/>
          <ac:spMkLst>
            <pc:docMk/>
            <pc:sldMk cId="3363423598" sldId="304"/>
            <ac:spMk id="51" creationId="{00000000-0000-0000-0000-000000000000}"/>
          </ac:spMkLst>
        </pc:spChg>
        <pc:spChg chg="mod">
          <ac:chgData name="" userId="" providerId="" clId="Web-{58CD8718-FEE2-46BA-B419-B3FFBF98A60F}" dt="2018-11-07T08:19:46.594" v="30" actId="1076"/>
          <ac:spMkLst>
            <pc:docMk/>
            <pc:sldMk cId="3363423598" sldId="304"/>
            <ac:spMk id="59" creationId="{00000000-0000-0000-0000-000000000000}"/>
          </ac:spMkLst>
        </pc:spChg>
        <pc:cxnChg chg="mod">
          <ac:chgData name="" userId="" providerId="" clId="Web-{58CD8718-FEE2-46BA-B419-B3FFBF98A60F}" dt="2018-11-07T08:19:41.750" v="28" actId="1076"/>
          <ac:cxnSpMkLst>
            <pc:docMk/>
            <pc:sldMk cId="3363423598" sldId="304"/>
            <ac:cxnSpMk id="12" creationId="{00000000-0000-0000-0000-000000000000}"/>
          </ac:cxnSpMkLst>
        </pc:cxnChg>
        <pc:cxnChg chg="mod">
          <ac:chgData name="" userId="" providerId="" clId="Web-{58CD8718-FEE2-46BA-B419-B3FFBF98A60F}" dt="2018-11-07T08:19:46.594" v="30" actId="1076"/>
          <ac:cxnSpMkLst>
            <pc:docMk/>
            <pc:sldMk cId="3363423598" sldId="304"/>
            <ac:cxnSpMk id="60" creationId="{00000000-0000-0000-0000-000000000000}"/>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1B024B-932C-4106-B9F7-A4F18BD5A5CC}" type="datetimeFigureOut">
              <a:rPr lang="en-GB" smtClean="0"/>
              <a:t>17/03/2019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BD0B42-C420-467F-8414-B9A4E2CAD11C}" type="slidenum">
              <a:rPr lang="en-GB" smtClean="0"/>
              <a:t>‹#›</a:t>
            </a:fld>
            <a:endParaRPr lang="en-GB"/>
          </a:p>
        </p:txBody>
      </p:sp>
    </p:spTree>
    <p:extLst>
      <p:ext uri="{BB962C8B-B14F-4D97-AF65-F5344CB8AC3E}">
        <p14:creationId xmlns:p14="http://schemas.microsoft.com/office/powerpoint/2010/main" val="1957937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Challenge</a:t>
            </a:r>
            <a:r>
              <a:rPr lang="en-GB" baseline="0" dirty="0"/>
              <a:t>: Ask what shape is it? Have we seen this before when expanding brackets? What are the side lengths?</a:t>
            </a:r>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t>1</a:t>
            </a:fld>
            <a:endParaRPr lang="en-GB"/>
          </a:p>
        </p:txBody>
      </p:sp>
    </p:spTree>
    <p:extLst>
      <p:ext uri="{BB962C8B-B14F-4D97-AF65-F5344CB8AC3E}">
        <p14:creationId xmlns:p14="http://schemas.microsoft.com/office/powerpoint/2010/main" val="2535559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2535559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2535559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no</a:t>
            </a:r>
            <a:r>
              <a:rPr lang="en-GB" baseline="0" dirty="0"/>
              <a:t> voice over this video nor music. Keep it muted. Students can write these points on their whiteboards and take notes while the video is being watched. Afterwards, hands up, share your answers to the points above. </a:t>
            </a:r>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t>4</a:t>
            </a:fld>
            <a:endParaRPr lang="en-GB"/>
          </a:p>
        </p:txBody>
      </p:sp>
    </p:spTree>
    <p:extLst>
      <p:ext uri="{BB962C8B-B14F-4D97-AF65-F5344CB8AC3E}">
        <p14:creationId xmlns:p14="http://schemas.microsoft.com/office/powerpoint/2010/main" val="2839325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Example.</a:t>
            </a:r>
            <a:r>
              <a:rPr lang="en-GB" baseline="0" dirty="0"/>
              <a:t> Emphasise number of x^2 pieces,  how many x pieces will I have? </a:t>
            </a:r>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t>5</a:t>
            </a:fld>
            <a:endParaRPr lang="en-GB"/>
          </a:p>
        </p:txBody>
      </p:sp>
    </p:spTree>
    <p:extLst>
      <p:ext uri="{BB962C8B-B14F-4D97-AF65-F5344CB8AC3E}">
        <p14:creationId xmlns:p14="http://schemas.microsoft.com/office/powerpoint/2010/main" val="1091354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may have already noticed that you half the coefficient</a:t>
            </a:r>
            <a:r>
              <a:rPr lang="en-GB" baseline="0" dirty="0"/>
              <a:t> of x. Half go horizontally below x^2, the other half are vertical next to x^2.</a:t>
            </a:r>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t>6</a:t>
            </a:fld>
            <a:endParaRPr lang="en-GB"/>
          </a:p>
        </p:txBody>
      </p:sp>
    </p:spTree>
    <p:extLst>
      <p:ext uri="{BB962C8B-B14F-4D97-AF65-F5344CB8AC3E}">
        <p14:creationId xmlns:p14="http://schemas.microsoft.com/office/powerpoint/2010/main" val="3010240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should only draw 1’s in the small squares if they have that many pieces… in the missing slots they</a:t>
            </a:r>
            <a:r>
              <a:rPr lang="en-GB" baseline="0" dirty="0"/>
              <a:t> should not write 1 and have a dotted outline.</a:t>
            </a:r>
          </a:p>
          <a:p>
            <a:r>
              <a:rPr lang="en-GB" baseline="0" dirty="0"/>
              <a:t>Emphasise the word missing (to complete the square we are missing 8 pieces).</a:t>
            </a:r>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t>7</a:t>
            </a:fld>
            <a:endParaRPr lang="en-GB"/>
          </a:p>
        </p:txBody>
      </p:sp>
    </p:spTree>
    <p:extLst>
      <p:ext uri="{BB962C8B-B14F-4D97-AF65-F5344CB8AC3E}">
        <p14:creationId xmlns:p14="http://schemas.microsoft.com/office/powerpoint/2010/main" val="1449800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Example of when we get</a:t>
            </a:r>
            <a:r>
              <a:rPr lang="en-GB" baseline="0" dirty="0"/>
              <a:t> extra pieces. </a:t>
            </a:r>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t>8</a:t>
            </a:fld>
            <a:endParaRPr lang="en-GB"/>
          </a:p>
        </p:txBody>
      </p:sp>
    </p:spTree>
    <p:extLst>
      <p:ext uri="{BB962C8B-B14F-4D97-AF65-F5344CB8AC3E}">
        <p14:creationId xmlns:p14="http://schemas.microsoft.com/office/powerpoint/2010/main" val="3673200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Question on the right… are you going to draw 99 1’s?</a:t>
            </a:r>
          </a:p>
        </p:txBody>
      </p:sp>
      <p:sp>
        <p:nvSpPr>
          <p:cNvPr id="4" name="Slide Number Placeholder 3"/>
          <p:cNvSpPr>
            <a:spLocks noGrp="1"/>
          </p:cNvSpPr>
          <p:nvPr>
            <p:ph type="sldNum" sz="quarter" idx="10"/>
          </p:nvPr>
        </p:nvSpPr>
        <p:spPr/>
        <p:txBody>
          <a:bodyPr/>
          <a:lstStyle/>
          <a:p>
            <a:fld id="{1CBD0B42-C420-467F-8414-B9A4E2CAD11C}" type="slidenum">
              <a:rPr lang="en-GB" smtClean="0"/>
              <a:t>11</a:t>
            </a:fld>
            <a:endParaRPr lang="en-GB"/>
          </a:p>
        </p:txBody>
      </p:sp>
    </p:spTree>
    <p:extLst>
      <p:ext uri="{BB962C8B-B14F-4D97-AF65-F5344CB8AC3E}">
        <p14:creationId xmlns:p14="http://schemas.microsoft.com/office/powerpoint/2010/main" val="528193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Introducing negatives.</a:t>
            </a:r>
            <a:r>
              <a:rPr lang="en-GB" baseline="0" dirty="0"/>
              <a:t> 16 pieces are missing in order to complete the square. AND 4 pieces owed to begin with. </a:t>
            </a:r>
          </a:p>
          <a:p>
            <a:r>
              <a:rPr lang="en-GB" baseline="0" dirty="0"/>
              <a:t>The arrow links the questions by -8, this is also the case for the answer.</a:t>
            </a:r>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t>12</a:t>
            </a:fld>
            <a:endParaRPr lang="en-GB"/>
          </a:p>
        </p:txBody>
      </p:sp>
    </p:spTree>
    <p:extLst>
      <p:ext uri="{BB962C8B-B14F-4D97-AF65-F5344CB8AC3E}">
        <p14:creationId xmlns:p14="http://schemas.microsoft.com/office/powerpoint/2010/main" val="1162008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Impossible</a:t>
            </a:r>
            <a:r>
              <a:rPr lang="en-GB" baseline="0" dirty="0"/>
              <a:t> to draw a single square. The coefficient of x^2 tells you how many squares you are drawing.</a:t>
            </a:r>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t>16</a:t>
            </a:fld>
            <a:endParaRPr lang="en-GB"/>
          </a:p>
        </p:txBody>
      </p:sp>
    </p:spTree>
    <p:extLst>
      <p:ext uri="{BB962C8B-B14F-4D97-AF65-F5344CB8AC3E}">
        <p14:creationId xmlns:p14="http://schemas.microsoft.com/office/powerpoint/2010/main" val="3376304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coefficient of x is halved and divided by the coefficient of</a:t>
            </a:r>
            <a:r>
              <a:rPr lang="en-GB" baseline="0" dirty="0"/>
              <a:t> x^2. </a:t>
            </a:r>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t>18</a:t>
            </a:fld>
            <a:endParaRPr lang="en-GB"/>
          </a:p>
        </p:txBody>
      </p:sp>
    </p:spTree>
    <p:extLst>
      <p:ext uri="{BB962C8B-B14F-4D97-AF65-F5344CB8AC3E}">
        <p14:creationId xmlns:p14="http://schemas.microsoft.com/office/powerpoint/2010/main" val="3830334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Acknowledgements: </a:t>
            </a:r>
            <a:r>
              <a:rPr lang="en-GB" dirty="0" err="1" smtClean="0"/>
              <a:t>Neira</a:t>
            </a:r>
            <a:r>
              <a:rPr lang="en-GB" dirty="0" smtClean="0"/>
              <a:t> </a:t>
            </a:r>
            <a:r>
              <a:rPr lang="en-GB" dirty="0" err="1" smtClean="0"/>
              <a:t>Miljkovic</a:t>
            </a:r>
            <a:r>
              <a:rPr lang="en-GB" smtClean="0"/>
              <a:t>  @ BBA</a:t>
            </a:r>
            <a:endParaRPr lang="en-GB" dirty="0"/>
          </a:p>
        </p:txBody>
      </p:sp>
      <p:sp>
        <p:nvSpPr>
          <p:cNvPr id="4" name="Slide Number Placeholder 3"/>
          <p:cNvSpPr>
            <a:spLocks noGrp="1"/>
          </p:cNvSpPr>
          <p:nvPr>
            <p:ph type="sldNum" sz="quarter" idx="10"/>
          </p:nvPr>
        </p:nvSpPr>
        <p:spPr/>
        <p:txBody>
          <a:bodyPr/>
          <a:lstStyle/>
          <a:p>
            <a:fld id="{1CBD0B42-C420-467F-8414-B9A4E2CAD11C}" type="slidenum">
              <a:rPr lang="en-GB" smtClean="0"/>
              <a:t>20</a:t>
            </a:fld>
            <a:endParaRPr lang="en-GB"/>
          </a:p>
        </p:txBody>
      </p:sp>
    </p:spTree>
    <p:extLst>
      <p:ext uri="{BB962C8B-B14F-4D97-AF65-F5344CB8AC3E}">
        <p14:creationId xmlns:p14="http://schemas.microsoft.com/office/powerpoint/2010/main" val="1019746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5E46BDC8-B46B-421B-9572-4718B20CAABC}" type="datetimeFigureOut">
              <a:rPr lang="en-GB" smtClean="0"/>
              <a:t>17/03/2019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1C0E5262-EB32-4916-8A1D-22CF3D7BC4C5}" type="slidenum">
              <a:rPr lang="en-GB" smtClean="0"/>
              <a:t>‹#›</a:t>
            </a:fld>
            <a:endParaRPr lang="en-GB"/>
          </a:p>
        </p:txBody>
      </p:sp>
    </p:spTree>
    <p:extLst>
      <p:ext uri="{BB962C8B-B14F-4D97-AF65-F5344CB8AC3E}">
        <p14:creationId xmlns:p14="http://schemas.microsoft.com/office/powerpoint/2010/main" val="308591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5E46BDC8-B46B-421B-9572-4718B20CAABC}" type="datetimeFigureOut">
              <a:rPr lang="en-GB" smtClean="0"/>
              <a:t>17/03/2019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1C0E5262-EB32-4916-8A1D-22CF3D7BC4C5}" type="slidenum">
              <a:rPr lang="en-GB" smtClean="0"/>
              <a:t>‹#›</a:t>
            </a:fld>
            <a:endParaRPr lang="en-GB"/>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5E46BDC8-B46B-421B-9572-4718B20CAABC}" type="datetimeFigureOut">
              <a:rPr lang="en-GB" smtClean="0"/>
              <a:t>17/03/2019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1C0E5262-EB32-4916-8A1D-22CF3D7BC4C5}" type="slidenum">
              <a:rPr lang="en-GB" smtClean="0"/>
              <a:t>‹#›</a:t>
            </a:fld>
            <a:endParaRPr lang="en-GB"/>
          </a:p>
        </p:txBody>
      </p:sp>
    </p:spTree>
    <p:extLst>
      <p:ext uri="{BB962C8B-B14F-4D97-AF65-F5344CB8AC3E}">
        <p14:creationId xmlns:p14="http://schemas.microsoft.com/office/powerpoint/2010/main" val="88787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5E46BDC8-B46B-421B-9572-4718B20CAABC}" type="datetimeFigureOut">
              <a:rPr lang="en-GB" smtClean="0"/>
              <a:t>17/03/2019</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1C0E5262-EB32-4916-8A1D-22CF3D7BC4C5}" type="slidenum">
              <a:rPr lang="en-GB" smtClean="0"/>
              <a:t>‹#›</a:t>
            </a:fld>
            <a:endParaRPr lang="en-GB"/>
          </a:p>
        </p:txBody>
      </p:sp>
    </p:spTree>
    <p:extLst>
      <p:ext uri="{BB962C8B-B14F-4D97-AF65-F5344CB8AC3E}">
        <p14:creationId xmlns:p14="http://schemas.microsoft.com/office/powerpoint/2010/main" val="1156795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5E46BDC8-B46B-421B-9572-4718B20CAABC}" type="datetimeFigureOut">
              <a:rPr lang="en-GB" smtClean="0"/>
              <a:t>17/03/2019</a:t>
            </a:fld>
            <a:endParaRPr lang="en-GB"/>
          </a:p>
        </p:txBody>
      </p:sp>
      <p:sp>
        <p:nvSpPr>
          <p:cNvPr id="8" name="Rectangle 5"/>
          <p:cNvSpPr>
            <a:spLocks noGrp="1" noChangeArrowheads="1"/>
          </p:cNvSpPr>
          <p:nvPr>
            <p:ph type="ftr" sz="quarter" idx="11"/>
          </p:nvPr>
        </p:nvSpPr>
        <p:spPr>
          <a:ln/>
        </p:spPr>
        <p:txBody>
          <a:bodyPr/>
          <a:lstStyle>
            <a:lvl1pPr>
              <a:defRPr/>
            </a:lvl1pPr>
          </a:lstStyle>
          <a:p>
            <a:endParaRPr lang="en-GB"/>
          </a:p>
        </p:txBody>
      </p:sp>
      <p:sp>
        <p:nvSpPr>
          <p:cNvPr id="9" name="Rectangle 6"/>
          <p:cNvSpPr>
            <a:spLocks noGrp="1" noChangeArrowheads="1"/>
          </p:cNvSpPr>
          <p:nvPr>
            <p:ph type="sldNum" sz="quarter" idx="12"/>
          </p:nvPr>
        </p:nvSpPr>
        <p:spPr>
          <a:ln/>
        </p:spPr>
        <p:txBody>
          <a:bodyPr/>
          <a:lstStyle>
            <a:lvl1pPr>
              <a:defRPr/>
            </a:lvl1pPr>
          </a:lstStyle>
          <a:p>
            <a:fld id="{1C0E5262-EB32-4916-8A1D-22CF3D7BC4C5}" type="slidenum">
              <a:rPr lang="en-GB" smtClean="0"/>
              <a:t>‹#›</a:t>
            </a:fld>
            <a:endParaRPr lang="en-GB"/>
          </a:p>
        </p:txBody>
      </p:sp>
    </p:spTree>
    <p:extLst>
      <p:ext uri="{BB962C8B-B14F-4D97-AF65-F5344CB8AC3E}">
        <p14:creationId xmlns:p14="http://schemas.microsoft.com/office/powerpoint/2010/main" val="2699771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5E46BDC8-B46B-421B-9572-4718B20CAABC}" type="datetimeFigureOut">
              <a:rPr lang="en-GB" smtClean="0"/>
              <a:t>17/03/2019</a:t>
            </a:fld>
            <a:endParaRPr lang="en-GB"/>
          </a:p>
        </p:txBody>
      </p:sp>
      <p:sp>
        <p:nvSpPr>
          <p:cNvPr id="4" name="Rectangle 5"/>
          <p:cNvSpPr>
            <a:spLocks noGrp="1" noChangeArrowheads="1"/>
          </p:cNvSpPr>
          <p:nvPr>
            <p:ph type="ftr" sz="quarter" idx="11"/>
          </p:nvPr>
        </p:nvSpPr>
        <p:spPr>
          <a:ln/>
        </p:spPr>
        <p:txBody>
          <a:bodyPr/>
          <a:lstStyle>
            <a:lvl1pPr>
              <a:defRPr/>
            </a:lvl1pPr>
          </a:lstStyle>
          <a:p>
            <a:endParaRPr lang="en-GB"/>
          </a:p>
        </p:txBody>
      </p:sp>
      <p:sp>
        <p:nvSpPr>
          <p:cNvPr id="5" name="Rectangle 6"/>
          <p:cNvSpPr>
            <a:spLocks noGrp="1" noChangeArrowheads="1"/>
          </p:cNvSpPr>
          <p:nvPr>
            <p:ph type="sldNum" sz="quarter" idx="12"/>
          </p:nvPr>
        </p:nvSpPr>
        <p:spPr>
          <a:ln/>
        </p:spPr>
        <p:txBody>
          <a:bodyPr/>
          <a:lstStyle>
            <a:lvl1pPr>
              <a:defRPr/>
            </a:lvl1pPr>
          </a:lstStyle>
          <a:p>
            <a:fld id="{1C0E5262-EB32-4916-8A1D-22CF3D7BC4C5}" type="slidenum">
              <a:rPr lang="en-GB" smtClean="0"/>
              <a:t>‹#›</a:t>
            </a:fld>
            <a:endParaRPr lang="en-GB"/>
          </a:p>
        </p:txBody>
      </p:sp>
    </p:spTree>
    <p:extLst>
      <p:ext uri="{BB962C8B-B14F-4D97-AF65-F5344CB8AC3E}">
        <p14:creationId xmlns:p14="http://schemas.microsoft.com/office/powerpoint/2010/main" val="265335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5E46BDC8-B46B-421B-9572-4718B20CAABC}" type="datetimeFigureOut">
              <a:rPr lang="en-GB" smtClean="0"/>
              <a:t>17/03/2019</a:t>
            </a:fld>
            <a:endParaRPr lang="en-GB"/>
          </a:p>
        </p:txBody>
      </p:sp>
      <p:sp>
        <p:nvSpPr>
          <p:cNvPr id="3" name="Rectangle 5"/>
          <p:cNvSpPr>
            <a:spLocks noGrp="1" noChangeArrowheads="1"/>
          </p:cNvSpPr>
          <p:nvPr>
            <p:ph type="ftr" sz="quarter" idx="11"/>
          </p:nvPr>
        </p:nvSpPr>
        <p:spPr>
          <a:ln/>
        </p:spPr>
        <p:txBody>
          <a:bodyPr/>
          <a:lstStyle>
            <a:lvl1pPr>
              <a:defRPr/>
            </a:lvl1pPr>
          </a:lstStyle>
          <a:p>
            <a:endParaRPr lang="en-GB"/>
          </a:p>
        </p:txBody>
      </p:sp>
      <p:sp>
        <p:nvSpPr>
          <p:cNvPr id="4" name="Rectangle 6"/>
          <p:cNvSpPr>
            <a:spLocks noGrp="1" noChangeArrowheads="1"/>
          </p:cNvSpPr>
          <p:nvPr>
            <p:ph type="sldNum" sz="quarter" idx="12"/>
          </p:nvPr>
        </p:nvSpPr>
        <p:spPr>
          <a:ln/>
        </p:spPr>
        <p:txBody>
          <a:bodyPr/>
          <a:lstStyle>
            <a:lvl1pPr>
              <a:defRPr/>
            </a:lvl1pPr>
          </a:lstStyle>
          <a:p>
            <a:fld id="{1C0E5262-EB32-4916-8A1D-22CF3D7BC4C5}" type="slidenum">
              <a:rPr lang="en-GB" smtClean="0"/>
              <a:t>‹#›</a:t>
            </a:fld>
            <a:endParaRPr lang="en-GB"/>
          </a:p>
        </p:txBody>
      </p:sp>
    </p:spTree>
    <p:extLst>
      <p:ext uri="{BB962C8B-B14F-4D97-AF65-F5344CB8AC3E}">
        <p14:creationId xmlns:p14="http://schemas.microsoft.com/office/powerpoint/2010/main" val="2913021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5E46BDC8-B46B-421B-9572-4718B20CAABC}" type="datetimeFigureOut">
              <a:rPr lang="en-GB" smtClean="0"/>
              <a:t>17/03/2019</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1C0E5262-EB32-4916-8A1D-22CF3D7BC4C5}" type="slidenum">
              <a:rPr lang="en-GB" smtClean="0"/>
              <a:t>‹#›</a:t>
            </a:fld>
            <a:endParaRPr lang="en-GB"/>
          </a:p>
        </p:txBody>
      </p:sp>
    </p:spTree>
    <p:extLst>
      <p:ext uri="{BB962C8B-B14F-4D97-AF65-F5344CB8AC3E}">
        <p14:creationId xmlns:p14="http://schemas.microsoft.com/office/powerpoint/2010/main" val="94448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5E46BDC8-B46B-421B-9572-4718B20CAABC}" type="datetimeFigureOut">
              <a:rPr lang="en-GB" smtClean="0"/>
              <a:t>17/03/2019</a:t>
            </a:fld>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1C0E5262-EB32-4916-8A1D-22CF3D7BC4C5}" type="slidenum">
              <a:rPr lang="en-GB" smtClean="0"/>
              <a:t>‹#›</a:t>
            </a:fld>
            <a:endParaRPr lang="en-GB"/>
          </a:p>
        </p:txBody>
      </p:sp>
    </p:spTree>
    <p:extLst>
      <p:ext uri="{BB962C8B-B14F-4D97-AF65-F5344CB8AC3E}">
        <p14:creationId xmlns:p14="http://schemas.microsoft.com/office/powerpoint/2010/main" val="4160402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5E46BDC8-B46B-421B-9572-4718B20CAABC}" type="datetimeFigureOut">
              <a:rPr lang="en-GB" smtClean="0"/>
              <a:t>17/03/2019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1C0E5262-EB32-4916-8A1D-22CF3D7BC4C5}" type="slidenum">
              <a:rPr lang="en-GB" smtClean="0"/>
              <a:t>‹#›</a:t>
            </a:fld>
            <a:endParaRPr lang="en-GB"/>
          </a:p>
        </p:txBody>
      </p:sp>
    </p:spTree>
    <p:extLst>
      <p:ext uri="{BB962C8B-B14F-4D97-AF65-F5344CB8AC3E}">
        <p14:creationId xmlns:p14="http://schemas.microsoft.com/office/powerpoint/2010/main" val="405470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5E46BDC8-B46B-421B-9572-4718B20CAABC}" type="datetimeFigureOut">
              <a:rPr lang="en-GB" smtClean="0"/>
              <a:t>17/03/2019</a:t>
            </a:fld>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1C0E5262-EB32-4916-8A1D-22CF3D7BC4C5}" type="slidenum">
              <a:rPr lang="en-GB" smtClean="0"/>
              <a:t>‹#›</a:t>
            </a:fld>
            <a:endParaRPr lang="en-GB"/>
          </a:p>
        </p:txBody>
      </p:sp>
    </p:spTree>
    <p:extLst>
      <p:ext uri="{BB962C8B-B14F-4D97-AF65-F5344CB8AC3E}">
        <p14:creationId xmlns:p14="http://schemas.microsoft.com/office/powerpoint/2010/main" val="1953781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0859111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8878798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1567953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7710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533593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9130210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444888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1604021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7059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7817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0859111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631666716"/>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88787980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1567953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7710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6533593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9130210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444888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16040214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70594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5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t>3/17/2019</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78176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14083462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20111849"/>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4213156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4906533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4461218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6729799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0005815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7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771772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04816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561792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0438330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4585535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51322355"/>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7573182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169657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907337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6224806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853926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79613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33838952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0036431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6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6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23614991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21792576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991015286"/>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20524384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9869433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5773653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53979569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8774855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737430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67610824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13892775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7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2B4FC5-7E09-45AC-8D86-525C9EA597E5}" type="slidenum">
              <a:rPr lang="en-GB" smtClean="0">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3524204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0178841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790780681"/>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3910748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6158566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5625234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2437983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1951715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2973838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9489603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1315298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2"/>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7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D22F896-40B5-4ADD-8801-0D06FADFA09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0641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5E46BDC8-B46B-421B-9572-4718B20CAABC}" type="datetimeFigureOut">
              <a:rPr lang="en-GB" smtClean="0"/>
              <a:t>17/03/2019</a:t>
            </a:fld>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1C0E5262-EB32-4916-8A1D-22CF3D7BC4C5}" type="slidenum">
              <a:rPr lang="en-GB" smtClean="0"/>
              <a:t>‹#›</a:t>
            </a:fld>
            <a:endParaRPr lang="en-GB"/>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4"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6"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8"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0"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pPr/>
              <a:t>3/17/2019</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pPr/>
              <a:t>‹#›</a:t>
            </a:fld>
            <a:endParaRPr lang="en-US"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7"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9"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1"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3"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pPr/>
              <a:t>3/17/2019</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pPr/>
              <a:t>‹#›</a:t>
            </a:fld>
            <a:endParaRPr lang="en-US" dirty="0"/>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09" y="5800491"/>
            <a:ext cx="813547" cy="933450"/>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1" y="5800491"/>
            <a:ext cx="813547" cy="933450"/>
          </a:xfrm>
          <a:prstGeom prst="rect">
            <a:avLst/>
          </a:prstGeom>
        </p:spPr>
      </p:pic>
    </p:spTree>
    <p:extLst>
      <p:ext uri="{BB962C8B-B14F-4D97-AF65-F5344CB8AC3E}">
        <p14:creationId xmlns:p14="http://schemas.microsoft.com/office/powerpoint/2010/main" val="62582465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3" y="5800491"/>
            <a:ext cx="813547" cy="933450"/>
          </a:xfrm>
          <a:prstGeom prst="rect">
            <a:avLst/>
          </a:prstGeom>
        </p:spPr>
      </p:pic>
    </p:spTree>
    <p:extLst>
      <p:ext uri="{BB962C8B-B14F-4D97-AF65-F5344CB8AC3E}">
        <p14:creationId xmlns:p14="http://schemas.microsoft.com/office/powerpoint/2010/main" val="26451452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7F615011-EC72-49BD-BB3E-EDB37CB1585C}" type="datetimeFigureOut">
              <a:rPr lang="en-GB" smtClean="0">
                <a:solidFill>
                  <a:srgbClr val="000000"/>
                </a:solidFill>
              </a:rPr>
              <a:pPr/>
              <a:t>17/03/2019</a:t>
            </a:fld>
            <a:endParaRPr lang="en-GB">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GB">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62B4FC5-7E09-45AC-8D86-525C9EA597E5}" type="slidenum">
              <a:rPr lang="en-GB" smtClean="0">
                <a:solidFill>
                  <a:srgbClr val="000000"/>
                </a:solidFill>
              </a:rPr>
              <a:pPr/>
              <a:t>‹#›</a:t>
            </a:fld>
            <a:endParaRPr lang="en-GB">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5" y="5800491"/>
            <a:ext cx="813547" cy="933450"/>
          </a:xfrm>
          <a:prstGeom prst="rect">
            <a:avLst/>
          </a:prstGeom>
        </p:spPr>
      </p:pic>
    </p:spTree>
    <p:extLst>
      <p:ext uri="{BB962C8B-B14F-4D97-AF65-F5344CB8AC3E}">
        <p14:creationId xmlns:p14="http://schemas.microsoft.com/office/powerpoint/2010/main" val="330803691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fld id="{48A87A34-81AB-432B-8DAE-1953F412C126}" type="datetimeFigureOut">
              <a:rPr lang="en-US" smtClean="0">
                <a:solidFill>
                  <a:srgbClr val="000000"/>
                </a:solidFill>
              </a:rPr>
              <a:pPr/>
              <a:t>3/17/2019</a:t>
            </a:fld>
            <a:endParaRPr lang="en-U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6D22F896-40B5-4ADD-8801-0D06FADFA095}" type="slidenum">
              <a:rPr lang="en-US" smtClean="0">
                <a:solidFill>
                  <a:srgbClr val="000000"/>
                </a:solidFill>
              </a:rPr>
              <a:pPr/>
              <a:t>‹#›</a:t>
            </a:fld>
            <a:endParaRPr lang="en-US" dirty="0">
              <a:solidFill>
                <a:srgbClr val="000000"/>
              </a:solidFill>
            </a:endParaRPr>
          </a:p>
        </p:txBody>
      </p:sp>
      <p:sp>
        <p:nvSpPr>
          <p:cNvPr id="9" name="Rectangle 7"/>
          <p:cNvSpPr>
            <a:spLocks noChangeArrowheads="1"/>
          </p:cNvSpPr>
          <p:nvPr/>
        </p:nvSpPr>
        <p:spPr bwMode="auto">
          <a:xfrm>
            <a:off x="0" y="0"/>
            <a:ext cx="9144000" cy="6858000"/>
          </a:xfrm>
          <a:prstGeom prst="rect">
            <a:avLst/>
          </a:prstGeom>
          <a:noFill/>
          <a:ln w="152400" algn="ctr">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omic Sans MS" pitchFamily="66" charset="0"/>
            </a:endParaRPr>
          </a:p>
        </p:txBody>
      </p:sp>
      <p:pic>
        <p:nvPicPr>
          <p:cNvPr id="3" name="Picture 2"/>
          <p:cNvPicPr>
            <a:picLocks noChangeAspect="1"/>
          </p:cNvPicPr>
          <p:nvPr/>
        </p:nvPicPr>
        <p:blipFill rotWithShape="1">
          <a:blip r:embed="rId13">
            <a:extLst>
              <a:ext uri="{28A0092B-C50C-407E-A947-70E740481C1C}">
                <a14:useLocalDpi xmlns:a14="http://schemas.microsoft.com/office/drawing/2010/main" val="0"/>
              </a:ext>
            </a:extLst>
          </a:blip>
          <a:srcRect r="84527"/>
          <a:stretch/>
        </p:blipFill>
        <p:spPr>
          <a:xfrm>
            <a:off x="8172416" y="5800491"/>
            <a:ext cx="813547" cy="933450"/>
          </a:xfrm>
          <a:prstGeom prst="rect">
            <a:avLst/>
          </a:prstGeom>
        </p:spPr>
      </p:pic>
    </p:spTree>
    <p:extLst>
      <p:ext uri="{BB962C8B-B14F-4D97-AF65-F5344CB8AC3E}">
        <p14:creationId xmlns:p14="http://schemas.microsoft.com/office/powerpoint/2010/main" val="65635590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bpJyJlCnR3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9.png"/><Relationship Id="rId10" Type="http://schemas.openxmlformats.org/officeDocument/2006/relationships/image" Target="../media/image200.png"/><Relationship Id="rId4" Type="http://schemas.openxmlformats.org/officeDocument/2006/relationships/image" Target="../media/image18.png"/><Relationship Id="rId9" Type="http://schemas.openxmlformats.org/officeDocument/2006/relationships/image" Target="../media/image190.png"/></Relationships>
</file>

<file path=ppt/slides/_rels/slide6.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38.png"/><Relationship Id="rId7" Type="http://schemas.openxmlformats.org/officeDocument/2006/relationships/image" Target="../media/image14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0.png"/><Relationship Id="rId10" Type="http://schemas.openxmlformats.org/officeDocument/2006/relationships/image" Target="../media/image200.png"/><Relationship Id="rId4" Type="http://schemas.openxmlformats.org/officeDocument/2006/relationships/image" Target="../media/image110.png"/><Relationship Id="rId9" Type="http://schemas.openxmlformats.org/officeDocument/2006/relationships/image" Target="../media/image190.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38.png"/><Relationship Id="rId7" Type="http://schemas.openxmlformats.org/officeDocument/2006/relationships/image" Target="../media/image2210.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7.xml"/><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120.png"/><Relationship Id="rId11" Type="http://schemas.openxmlformats.org/officeDocument/2006/relationships/image" Target="../media/image26.png"/><Relationship Id="rId5" Type="http://schemas.openxmlformats.org/officeDocument/2006/relationships/image" Target="../media/image213.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4.png"/><Relationship Id="rId1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png"/><Relationship Id="rId3" Type="http://schemas.openxmlformats.org/officeDocument/2006/relationships/image" Target="../media/image33.png"/><Relationship Id="rId7" Type="http://schemas.openxmlformats.org/officeDocument/2006/relationships/image" Target="../media/image35.png"/><Relationship Id="rId12"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40.png"/><Relationship Id="rId11" Type="http://schemas.openxmlformats.org/officeDocument/2006/relationships/image" Target="../media/image41.png"/><Relationship Id="rId5" Type="http://schemas.openxmlformats.org/officeDocument/2006/relationships/image" Target="../media/image330.png"/><Relationship Id="rId10" Type="http://schemas.openxmlformats.org/officeDocument/2006/relationships/image" Target="../media/image39.png"/><Relationship Id="rId4" Type="http://schemas.openxmlformats.org/officeDocument/2006/relationships/image" Target="../media/image34.png"/><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18" Type="http://schemas.openxmlformats.org/officeDocument/2006/relationships/image" Target="../media/image58.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17" Type="http://schemas.openxmlformats.org/officeDocument/2006/relationships/image" Target="../media/image57.png"/><Relationship Id="rId2" Type="http://schemas.openxmlformats.org/officeDocument/2006/relationships/image" Target="../media/image400.png"/><Relationship Id="rId16"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png"/></Relationships>
</file>

<file path=ppt/slides/_rels/slide1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90.png"/><Relationship Id="rId7" Type="http://schemas.openxmlformats.org/officeDocument/2006/relationships/image" Target="../media/image62.png"/><Relationship Id="rId12" Type="http://schemas.openxmlformats.org/officeDocument/2006/relationships/image" Target="../media/image57.png"/><Relationship Id="rId2" Type="http://schemas.openxmlformats.org/officeDocument/2006/relationships/image" Target="../media/image400.png"/><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11.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94.png"/><Relationship Id="rId3" Type="http://schemas.openxmlformats.org/officeDocument/2006/relationships/image" Target="../media/image79.png"/><Relationship Id="rId21" Type="http://schemas.openxmlformats.org/officeDocument/2006/relationships/image" Target="../media/image97.png"/><Relationship Id="rId7" Type="http://schemas.openxmlformats.org/officeDocument/2006/relationships/image" Target="../media/image83.png"/><Relationship Id="rId12" Type="http://schemas.openxmlformats.org/officeDocument/2006/relationships/image" Target="../media/image88.png"/><Relationship Id="rId17" Type="http://schemas.openxmlformats.org/officeDocument/2006/relationships/image" Target="../media/image93.png"/><Relationship Id="rId2" Type="http://schemas.openxmlformats.org/officeDocument/2006/relationships/notesSlide" Target="../notesSlides/notesSlide9.xml"/><Relationship Id="rId16" Type="http://schemas.openxmlformats.org/officeDocument/2006/relationships/image" Target="../media/image92.png"/><Relationship Id="rId20"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5" Type="http://schemas.openxmlformats.org/officeDocument/2006/relationships/image" Target="../media/image91.png"/><Relationship Id="rId10" Type="http://schemas.openxmlformats.org/officeDocument/2006/relationships/image" Target="../media/image86.png"/><Relationship Id="rId19" Type="http://schemas.openxmlformats.org/officeDocument/2006/relationships/image" Target="../media/image95.png"/><Relationship Id="rId4" Type="http://schemas.openxmlformats.org/officeDocument/2006/relationships/image" Target="../media/image80.png"/><Relationship Id="rId9" Type="http://schemas.openxmlformats.org/officeDocument/2006/relationships/image" Target="../media/image85.png"/><Relationship Id="rId14" Type="http://schemas.openxmlformats.org/officeDocument/2006/relationships/image" Target="../media/image90.png"/><Relationship Id="rId22" Type="http://schemas.openxmlformats.org/officeDocument/2006/relationships/image" Target="../media/image98.png"/></Relationships>
</file>

<file path=ppt/slides/_rels/slide12.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3" Type="http://schemas.openxmlformats.org/officeDocument/2006/relationships/image" Target="../media/image99.pn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notesSlide" Target="../notesSlides/notesSlide10.xml"/><Relationship Id="rId16"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5" Type="http://schemas.openxmlformats.org/officeDocument/2006/relationships/image" Target="../media/image91.png"/><Relationship Id="rId10" Type="http://schemas.openxmlformats.org/officeDocument/2006/relationships/image" Target="../media/image101.png"/><Relationship Id="rId9" Type="http://schemas.openxmlformats.org/officeDocument/2006/relationships/image" Target="../media/image85.png"/><Relationship Id="rId14" Type="http://schemas.openxmlformats.org/officeDocument/2006/relationships/image" Target="../media/image90.png"/></Relationships>
</file>

<file path=ppt/slides/_rels/slide13.xml.rels><?xml version="1.0" encoding="UTF-8" standalone="yes"?>
<Relationships xmlns="http://schemas.openxmlformats.org/package/2006/relationships"><Relationship Id="rId3" Type="http://schemas.openxmlformats.org/officeDocument/2006/relationships/image" Target="../media/image68.png"/><Relationship Id="rId12" Type="http://schemas.openxmlformats.org/officeDocument/2006/relationships/image" Target="../media/image71.png"/><Relationship Id="rId2" Type="http://schemas.openxmlformats.org/officeDocument/2006/relationships/image" Target="../media/image67.png"/><Relationship Id="rId1" Type="http://schemas.openxmlformats.org/officeDocument/2006/relationships/slideLayout" Target="../slideLayouts/slideLayout2.xml"/><Relationship Id="rId11" Type="http://schemas.openxmlformats.org/officeDocument/2006/relationships/image" Target="../media/image70.png"/><Relationship Id="rId10" Type="http://schemas.openxmlformats.org/officeDocument/2006/relationships/image" Target="../media/image69.png"/><Relationship Id="rId9" Type="http://schemas.openxmlformats.org/officeDocument/2006/relationships/image" Target="../media/image85.png"/></Relationships>
</file>

<file path=ppt/slides/_rels/slide1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1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image" Target="../media/image77.png"/><Relationship Id="rId7" Type="http://schemas.openxmlformats.org/officeDocument/2006/relationships/image" Target="../media/image20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8.png"/><Relationship Id="rId5" Type="http://schemas.openxmlformats.org/officeDocument/2006/relationships/image" Target="../media/image207.png"/><Relationship Id="rId10" Type="http://schemas.openxmlformats.org/officeDocument/2006/relationships/image" Target="../media/image212.png"/><Relationship Id="rId4" Type="http://schemas.openxmlformats.org/officeDocument/2006/relationships/image" Target="../media/image206.png"/><Relationship Id="rId9" Type="http://schemas.openxmlformats.org/officeDocument/2006/relationships/image" Target="../media/image211.png"/></Relationships>
</file>

<file path=ppt/slides/_rels/slide17.xml.rels><?xml version="1.0" encoding="UTF-8" standalone="yes"?>
<Relationships xmlns="http://schemas.openxmlformats.org/package/2006/relationships"><Relationship Id="rId13" Type="http://schemas.openxmlformats.org/officeDocument/2006/relationships/image" Target="../media/image224.png"/><Relationship Id="rId18" Type="http://schemas.openxmlformats.org/officeDocument/2006/relationships/image" Target="../media/image229.png"/><Relationship Id="rId26" Type="http://schemas.openxmlformats.org/officeDocument/2006/relationships/image" Target="../media/image102.png"/><Relationship Id="rId21" Type="http://schemas.openxmlformats.org/officeDocument/2006/relationships/image" Target="../media/image232.png"/><Relationship Id="rId34" Type="http://schemas.openxmlformats.org/officeDocument/2006/relationships/image" Target="../media/image245.png"/><Relationship Id="rId7" Type="http://schemas.openxmlformats.org/officeDocument/2006/relationships/image" Target="../media/image218.png"/><Relationship Id="rId12" Type="http://schemas.openxmlformats.org/officeDocument/2006/relationships/image" Target="../media/image223.png"/><Relationship Id="rId17" Type="http://schemas.openxmlformats.org/officeDocument/2006/relationships/image" Target="../media/image228.png"/><Relationship Id="rId25" Type="http://schemas.openxmlformats.org/officeDocument/2006/relationships/image" Target="../media/image236.png"/><Relationship Id="rId33" Type="http://schemas.openxmlformats.org/officeDocument/2006/relationships/image" Target="../media/image244.png"/><Relationship Id="rId2" Type="http://schemas.openxmlformats.org/officeDocument/2006/relationships/image" Target="../media/image78.png"/><Relationship Id="rId16" Type="http://schemas.openxmlformats.org/officeDocument/2006/relationships/image" Target="../media/image227.png"/><Relationship Id="rId20" Type="http://schemas.openxmlformats.org/officeDocument/2006/relationships/image" Target="../media/image231.png"/><Relationship Id="rId29" Type="http://schemas.openxmlformats.org/officeDocument/2006/relationships/image" Target="../media/image240.png"/><Relationship Id="rId1" Type="http://schemas.openxmlformats.org/officeDocument/2006/relationships/slideLayout" Target="../slideLayouts/slideLayout2.xml"/><Relationship Id="rId6" Type="http://schemas.openxmlformats.org/officeDocument/2006/relationships/image" Target="../media/image217.png"/><Relationship Id="rId11" Type="http://schemas.openxmlformats.org/officeDocument/2006/relationships/image" Target="../media/image222.png"/><Relationship Id="rId24" Type="http://schemas.openxmlformats.org/officeDocument/2006/relationships/image" Target="../media/image235.png"/><Relationship Id="rId32" Type="http://schemas.openxmlformats.org/officeDocument/2006/relationships/image" Target="../media/image243.png"/><Relationship Id="rId37" Type="http://schemas.openxmlformats.org/officeDocument/2006/relationships/image" Target="../media/image248.png"/><Relationship Id="rId5" Type="http://schemas.openxmlformats.org/officeDocument/2006/relationships/image" Target="../media/image216.png"/><Relationship Id="rId15" Type="http://schemas.openxmlformats.org/officeDocument/2006/relationships/image" Target="../media/image226.png"/><Relationship Id="rId23" Type="http://schemas.openxmlformats.org/officeDocument/2006/relationships/image" Target="../media/image234.png"/><Relationship Id="rId28" Type="http://schemas.openxmlformats.org/officeDocument/2006/relationships/image" Target="../media/image239.png"/><Relationship Id="rId36" Type="http://schemas.openxmlformats.org/officeDocument/2006/relationships/image" Target="../media/image247.png"/><Relationship Id="rId10" Type="http://schemas.openxmlformats.org/officeDocument/2006/relationships/image" Target="../media/image221.png"/><Relationship Id="rId19" Type="http://schemas.openxmlformats.org/officeDocument/2006/relationships/image" Target="../media/image230.png"/><Relationship Id="rId31" Type="http://schemas.openxmlformats.org/officeDocument/2006/relationships/image" Target="../media/image242.png"/><Relationship Id="rId4" Type="http://schemas.openxmlformats.org/officeDocument/2006/relationships/image" Target="../media/image215.png"/><Relationship Id="rId9" Type="http://schemas.openxmlformats.org/officeDocument/2006/relationships/image" Target="../media/image220.png"/><Relationship Id="rId14" Type="http://schemas.openxmlformats.org/officeDocument/2006/relationships/image" Target="../media/image225.png"/><Relationship Id="rId22" Type="http://schemas.openxmlformats.org/officeDocument/2006/relationships/image" Target="../media/image233.png"/><Relationship Id="rId27" Type="http://schemas.openxmlformats.org/officeDocument/2006/relationships/image" Target="../media/image238.png"/><Relationship Id="rId30" Type="http://schemas.openxmlformats.org/officeDocument/2006/relationships/image" Target="../media/image241.png"/><Relationship Id="rId35" Type="http://schemas.openxmlformats.org/officeDocument/2006/relationships/image" Target="../media/image246.png"/><Relationship Id="rId8" Type="http://schemas.openxmlformats.org/officeDocument/2006/relationships/image" Target="../media/image219.png"/><Relationship Id="rId3" Type="http://schemas.openxmlformats.org/officeDocument/2006/relationships/image" Target="../media/image100.png"/></Relationships>
</file>

<file path=ppt/slides/_rels/slide18.xml.rels><?xml version="1.0" encoding="UTF-8" standalone="yes"?>
<Relationships xmlns="http://schemas.openxmlformats.org/package/2006/relationships"><Relationship Id="rId8" Type="http://schemas.openxmlformats.org/officeDocument/2006/relationships/image" Target="../media/image209.png"/><Relationship Id="rId13" Type="http://schemas.openxmlformats.org/officeDocument/2006/relationships/image" Target="../media/image255.png"/><Relationship Id="rId3" Type="http://schemas.openxmlformats.org/officeDocument/2006/relationships/image" Target="../media/image249.png"/><Relationship Id="rId7" Type="http://schemas.openxmlformats.org/officeDocument/2006/relationships/image" Target="../media/image208.png"/><Relationship Id="rId12" Type="http://schemas.openxmlformats.org/officeDocument/2006/relationships/image" Target="../media/image25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1.png"/><Relationship Id="rId11" Type="http://schemas.openxmlformats.org/officeDocument/2006/relationships/image" Target="../media/image253.png"/><Relationship Id="rId5" Type="http://schemas.openxmlformats.org/officeDocument/2006/relationships/image" Target="../media/image206.png"/><Relationship Id="rId10" Type="http://schemas.openxmlformats.org/officeDocument/2006/relationships/image" Target="../media/image252.png"/><Relationship Id="rId4" Type="http://schemas.openxmlformats.org/officeDocument/2006/relationships/image" Target="../media/image250.png"/><Relationship Id="rId9" Type="http://schemas.openxmlformats.org/officeDocument/2006/relationships/image" Target="../media/image210.png"/></Relationships>
</file>

<file path=ppt/slides/_rels/slide1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849" y="492318"/>
            <a:ext cx="8085584" cy="4525963"/>
          </a:xfrm>
        </p:spPr>
        <p:txBody>
          <a:bodyPr/>
          <a:lstStyle/>
          <a:p>
            <a:pPr marL="0" indent="0">
              <a:buNone/>
            </a:pPr>
            <a:r>
              <a:rPr lang="en-GB" dirty="0" smtClean="0"/>
              <a:t>  What </a:t>
            </a:r>
            <a:r>
              <a:rPr lang="en-GB" dirty="0"/>
              <a:t>is the area of each of these shapes</a:t>
            </a:r>
            <a:r>
              <a:rPr lang="en-GB" dirty="0" smtClean="0"/>
              <a:t>?</a:t>
            </a:r>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a:p>
        </p:txBody>
      </p:sp>
      <p:sp>
        <p:nvSpPr>
          <p:cNvPr id="4" name="TextBox 3"/>
          <p:cNvSpPr txBox="1"/>
          <p:nvPr/>
        </p:nvSpPr>
        <p:spPr>
          <a:xfrm>
            <a:off x="1606018" y="1772816"/>
            <a:ext cx="301686" cy="369332"/>
          </a:xfrm>
          <a:prstGeom prst="rect">
            <a:avLst/>
          </a:prstGeom>
          <a:noFill/>
        </p:spPr>
        <p:txBody>
          <a:bodyPr wrap="none" rtlCol="0">
            <a:spAutoFit/>
          </a:bodyPr>
          <a:lstStyle/>
          <a:p>
            <a:r>
              <a:rPr lang="en-GB" dirty="0"/>
              <a:t>1</a:t>
            </a:r>
          </a:p>
        </p:txBody>
      </p:sp>
      <p:sp>
        <p:nvSpPr>
          <p:cNvPr id="9" name="TextBox 8"/>
          <p:cNvSpPr txBox="1"/>
          <p:nvPr/>
        </p:nvSpPr>
        <p:spPr>
          <a:xfrm>
            <a:off x="1213853" y="2060848"/>
            <a:ext cx="301686" cy="369332"/>
          </a:xfrm>
          <a:prstGeom prst="rect">
            <a:avLst/>
          </a:prstGeom>
          <a:noFill/>
        </p:spPr>
        <p:txBody>
          <a:bodyPr wrap="none" rtlCol="0">
            <a:spAutoFit/>
          </a:bodyPr>
          <a:lstStyle/>
          <a:p>
            <a:r>
              <a:rPr lang="en-GB" dirty="0"/>
              <a:t>1</a:t>
            </a:r>
          </a:p>
        </p:txBody>
      </p:sp>
      <p:sp>
        <p:nvSpPr>
          <p:cNvPr id="10" name="TextBox 9"/>
          <p:cNvSpPr txBox="1"/>
          <p:nvPr/>
        </p:nvSpPr>
        <p:spPr>
          <a:xfrm>
            <a:off x="3469226" y="2141029"/>
            <a:ext cx="301686" cy="369332"/>
          </a:xfrm>
          <a:prstGeom prst="rect">
            <a:avLst/>
          </a:prstGeom>
          <a:noFill/>
        </p:spPr>
        <p:txBody>
          <a:bodyPr wrap="none" rtlCol="0">
            <a:spAutoFit/>
          </a:bodyPr>
          <a:lstStyle/>
          <a:p>
            <a:r>
              <a:rPr lang="en-GB" dirty="0"/>
              <a:t>1</a:t>
            </a:r>
          </a:p>
        </p:txBody>
      </p:sp>
      <mc:AlternateContent xmlns:mc="http://schemas.openxmlformats.org/markup-compatibility/2006">
        <mc:Choice xmlns:a14="http://schemas.microsoft.com/office/drawing/2010/main" Requires="a14">
          <p:sp>
            <p:nvSpPr>
              <p:cNvPr id="11" name="TextBox 10"/>
              <p:cNvSpPr txBox="1"/>
              <p:nvPr/>
            </p:nvSpPr>
            <p:spPr>
              <a:xfrm>
                <a:off x="4392648" y="1691516"/>
                <a:ext cx="36798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dirty="0" smtClean="0">
                          <a:latin typeface="Cambria Math"/>
                        </a:rPr>
                        <m:t>𝑥</m:t>
                      </m:r>
                    </m:oMath>
                  </m:oMathPara>
                </a14:m>
                <a:endParaRPr lang="en-GB" dirty="0"/>
              </a:p>
            </p:txBody>
          </p:sp>
        </mc:Choice>
        <mc:Fallback>
          <p:sp>
            <p:nvSpPr>
              <p:cNvPr id="11" name="TextBox 10"/>
              <p:cNvSpPr txBox="1">
                <a:spLocks noRot="1" noChangeAspect="1" noMove="1" noResize="1" noEditPoints="1" noAdjustHandles="1" noChangeArrowheads="1" noChangeShapeType="1" noTextEdit="1"/>
              </p:cNvSpPr>
              <p:nvPr/>
            </p:nvSpPr>
            <p:spPr>
              <a:xfrm>
                <a:off x="4392648" y="1691516"/>
                <a:ext cx="367985" cy="369332"/>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7010779" y="1588150"/>
                <a:ext cx="36798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dirty="0" smtClean="0">
                          <a:latin typeface="Cambria Math"/>
                        </a:rPr>
                        <m:t>𝑥</m:t>
                      </m:r>
                    </m:oMath>
                  </m:oMathPara>
                </a14:m>
                <a:endParaRPr lang="en-GB" dirty="0"/>
              </a:p>
            </p:txBody>
          </p:sp>
        </mc:Choice>
        <mc:Fallback>
          <p:sp>
            <p:nvSpPr>
              <p:cNvPr id="12" name="TextBox 11"/>
              <p:cNvSpPr txBox="1">
                <a:spLocks noRot="1" noChangeAspect="1" noMove="1" noResize="1" noEditPoints="1" noAdjustHandles="1" noChangeArrowheads="1" noChangeShapeType="1" noTextEdit="1"/>
              </p:cNvSpPr>
              <p:nvPr/>
            </p:nvSpPr>
            <p:spPr>
              <a:xfrm>
                <a:off x="7010779" y="1588150"/>
                <a:ext cx="367985" cy="369332"/>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3" name="TextBox 12"/>
              <p:cNvSpPr txBox="1"/>
              <p:nvPr/>
            </p:nvSpPr>
            <p:spPr>
              <a:xfrm>
                <a:off x="6179088" y="2464188"/>
                <a:ext cx="36798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dirty="0" smtClean="0">
                          <a:latin typeface="Cambria Math"/>
                        </a:rPr>
                        <m:t>𝑥</m:t>
                      </m:r>
                    </m:oMath>
                  </m:oMathPara>
                </a14:m>
                <a:endParaRPr lang="en-GB" dirty="0"/>
              </a:p>
            </p:txBody>
          </p:sp>
        </mc:Choice>
        <mc:Fallback>
          <p:sp>
            <p:nvSpPr>
              <p:cNvPr id="13" name="TextBox 12"/>
              <p:cNvSpPr txBox="1">
                <a:spLocks noRot="1" noChangeAspect="1" noMove="1" noResize="1" noEditPoints="1" noAdjustHandles="1" noChangeArrowheads="1" noChangeShapeType="1" noTextEdit="1"/>
              </p:cNvSpPr>
              <p:nvPr/>
            </p:nvSpPr>
            <p:spPr>
              <a:xfrm>
                <a:off x="6179088" y="2464188"/>
                <a:ext cx="367985" cy="369332"/>
              </a:xfrm>
              <a:prstGeom prst="rect">
                <a:avLst/>
              </a:prstGeom>
              <a:blipFill rotWithShape="1">
                <a:blip r:embed="rId5"/>
                <a:stretch>
                  <a:fillRect/>
                </a:stretch>
              </a:blipFill>
            </p:spPr>
            <p:txBody>
              <a:bodyPr/>
              <a:lstStyle/>
              <a:p>
                <a:r>
                  <a:rPr lang="en-GB">
                    <a:noFill/>
                  </a:rPr>
                  <a:t> </a:t>
                </a:r>
              </a:p>
            </p:txBody>
          </p:sp>
        </mc:Fallback>
      </mc:AlternateContent>
      <p:sp>
        <p:nvSpPr>
          <p:cNvPr id="5" name="Rectangle 4"/>
          <p:cNvSpPr/>
          <p:nvPr/>
        </p:nvSpPr>
        <p:spPr>
          <a:xfrm>
            <a:off x="1534010" y="2110677"/>
            <a:ext cx="445702" cy="4599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3880389" y="2061727"/>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6565329" y="1951803"/>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p:cNvGrpSpPr/>
          <p:nvPr/>
        </p:nvGrpSpPr>
        <p:grpSpPr>
          <a:xfrm>
            <a:off x="3469227" y="3792159"/>
            <a:ext cx="1852461" cy="1858876"/>
            <a:chOff x="5292081" y="4014935"/>
            <a:chExt cx="1852461" cy="1858876"/>
          </a:xfrm>
        </p:grpSpPr>
        <p:sp>
          <p:nvSpPr>
            <p:cNvPr id="18" name="Rectangle 17"/>
            <p:cNvSpPr/>
            <p:nvPr/>
          </p:nvSpPr>
          <p:spPr>
            <a:xfrm rot="16200000">
              <a:off x="6218312" y="4481209"/>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5292081" y="5407440"/>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5292081" y="4014935"/>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6684585" y="5413854"/>
              <a:ext cx="445702" cy="4599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5193391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849" y="492318"/>
            <a:ext cx="8085584" cy="4525963"/>
          </a:xfrm>
        </p:spPr>
        <p:txBody>
          <a:bodyPr/>
          <a:lstStyle/>
          <a:p>
            <a:pPr marL="0" indent="0">
              <a:buNone/>
            </a:pPr>
            <a:r>
              <a:rPr lang="en-GB" dirty="0" smtClean="0"/>
              <a:t>  </a:t>
            </a: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a:p>
        </p:txBody>
      </p:sp>
      <p:sp>
        <p:nvSpPr>
          <p:cNvPr id="4" name="TextBox 3"/>
          <p:cNvSpPr txBox="1"/>
          <p:nvPr/>
        </p:nvSpPr>
        <p:spPr>
          <a:xfrm>
            <a:off x="840159" y="1231072"/>
            <a:ext cx="301686" cy="369332"/>
          </a:xfrm>
          <a:prstGeom prst="rect">
            <a:avLst/>
          </a:prstGeom>
          <a:noFill/>
        </p:spPr>
        <p:txBody>
          <a:bodyPr wrap="none" rtlCol="0">
            <a:spAutoFit/>
          </a:bodyPr>
          <a:lstStyle/>
          <a:p>
            <a:r>
              <a:rPr lang="en-GB" dirty="0">
                <a:solidFill>
                  <a:srgbClr val="000000"/>
                </a:solidFill>
              </a:rPr>
              <a:t>1</a:t>
            </a:r>
          </a:p>
        </p:txBody>
      </p:sp>
      <p:sp>
        <p:nvSpPr>
          <p:cNvPr id="9" name="TextBox 8"/>
          <p:cNvSpPr txBox="1"/>
          <p:nvPr/>
        </p:nvSpPr>
        <p:spPr>
          <a:xfrm>
            <a:off x="452737" y="1582471"/>
            <a:ext cx="301686" cy="369332"/>
          </a:xfrm>
          <a:prstGeom prst="rect">
            <a:avLst/>
          </a:prstGeom>
          <a:noFill/>
        </p:spPr>
        <p:txBody>
          <a:bodyPr wrap="none" rtlCol="0">
            <a:spAutoFit/>
          </a:bodyPr>
          <a:lstStyle/>
          <a:p>
            <a:r>
              <a:rPr lang="en-GB" dirty="0">
                <a:solidFill>
                  <a:srgbClr val="000000"/>
                </a:solidFill>
              </a:rPr>
              <a:t>1</a:t>
            </a:r>
          </a:p>
        </p:txBody>
      </p:sp>
      <p:sp>
        <p:nvSpPr>
          <p:cNvPr id="10" name="TextBox 9"/>
          <p:cNvSpPr txBox="1"/>
          <p:nvPr/>
        </p:nvSpPr>
        <p:spPr>
          <a:xfrm>
            <a:off x="3255818" y="1613757"/>
            <a:ext cx="301686" cy="369332"/>
          </a:xfrm>
          <a:prstGeom prst="rect">
            <a:avLst/>
          </a:prstGeom>
          <a:noFill/>
        </p:spPr>
        <p:txBody>
          <a:bodyPr wrap="none" rtlCol="0">
            <a:spAutoFit/>
          </a:bodyPr>
          <a:lstStyle/>
          <a:p>
            <a:r>
              <a:rPr lang="en-GB" dirty="0">
                <a:solidFill>
                  <a:srgbClr val="000000"/>
                </a:solidFill>
              </a:rPr>
              <a:t>1</a:t>
            </a:r>
          </a:p>
        </p:txBody>
      </p:sp>
      <mc:AlternateContent xmlns:mc="http://schemas.openxmlformats.org/markup-compatibility/2006">
        <mc:Choice xmlns:a14="http://schemas.microsoft.com/office/drawing/2010/main" Requires="a14">
          <p:sp>
            <p:nvSpPr>
              <p:cNvPr id="11" name="TextBox 10"/>
              <p:cNvSpPr txBox="1"/>
              <p:nvPr/>
            </p:nvSpPr>
            <p:spPr>
              <a:xfrm>
                <a:off x="4027473" y="1207376"/>
                <a:ext cx="367985"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GB" i="1" dirty="0" smtClean="0">
                          <a:solidFill>
                            <a:srgbClr val="000000"/>
                          </a:solidFill>
                          <a:latin typeface="Cambria Math"/>
                        </a:rPr>
                        <m:t>𝑥</m:t>
                      </m:r>
                    </m:oMath>
                  </m:oMathPara>
                </a14:m>
                <a:endParaRPr lang="en-GB" dirty="0">
                  <a:solidFill>
                    <a:srgbClr val="000000"/>
                  </a:solidFill>
                </a:endParaRPr>
              </a:p>
            </p:txBody>
          </p:sp>
        </mc:Choice>
        <mc:Fallback>
          <p:sp>
            <p:nvSpPr>
              <p:cNvPr id="11" name="TextBox 10"/>
              <p:cNvSpPr txBox="1">
                <a:spLocks noRot="1" noChangeAspect="1" noMove="1" noResize="1" noEditPoints="1" noAdjustHandles="1" noChangeArrowheads="1" noChangeShapeType="1" noTextEdit="1"/>
              </p:cNvSpPr>
              <p:nvPr/>
            </p:nvSpPr>
            <p:spPr>
              <a:xfrm>
                <a:off x="4027473" y="1207376"/>
                <a:ext cx="367985" cy="369332"/>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6436263" y="2083020"/>
                <a:ext cx="367985"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GB" i="1" dirty="0" smtClean="0">
                          <a:solidFill>
                            <a:srgbClr val="000000"/>
                          </a:solidFill>
                          <a:latin typeface="Cambria Math"/>
                        </a:rPr>
                        <m:t>𝑥</m:t>
                      </m:r>
                    </m:oMath>
                  </m:oMathPara>
                </a14:m>
                <a:endParaRPr lang="en-GB" dirty="0">
                  <a:solidFill>
                    <a:srgbClr val="000000"/>
                  </a:solidFill>
                </a:endParaRPr>
              </a:p>
            </p:txBody>
          </p:sp>
        </mc:Choice>
        <mc:Fallback>
          <p:sp>
            <p:nvSpPr>
              <p:cNvPr id="12" name="TextBox 11"/>
              <p:cNvSpPr txBox="1">
                <a:spLocks noRot="1" noChangeAspect="1" noMove="1" noResize="1" noEditPoints="1" noAdjustHandles="1" noChangeArrowheads="1" noChangeShapeType="1" noTextEdit="1"/>
              </p:cNvSpPr>
              <p:nvPr/>
            </p:nvSpPr>
            <p:spPr>
              <a:xfrm>
                <a:off x="6436263" y="2083020"/>
                <a:ext cx="367985" cy="369332"/>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3" name="TextBox 12"/>
              <p:cNvSpPr txBox="1"/>
              <p:nvPr/>
            </p:nvSpPr>
            <p:spPr>
              <a:xfrm>
                <a:off x="7316507" y="1207376"/>
                <a:ext cx="367985"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GB" i="1" dirty="0" smtClean="0">
                          <a:solidFill>
                            <a:srgbClr val="000000"/>
                          </a:solidFill>
                          <a:latin typeface="Cambria Math"/>
                        </a:rPr>
                        <m:t>𝑥</m:t>
                      </m:r>
                    </m:oMath>
                  </m:oMathPara>
                </a14:m>
                <a:endParaRPr lang="en-GB" dirty="0">
                  <a:solidFill>
                    <a:srgbClr val="000000"/>
                  </a:solidFill>
                </a:endParaRPr>
              </a:p>
            </p:txBody>
          </p:sp>
        </mc:Choice>
        <mc:Fallback>
          <p:sp>
            <p:nvSpPr>
              <p:cNvPr id="13" name="TextBox 12"/>
              <p:cNvSpPr txBox="1">
                <a:spLocks noRot="1" noChangeAspect="1" noMove="1" noResize="1" noEditPoints="1" noAdjustHandles="1" noChangeArrowheads="1" noChangeShapeType="1" noTextEdit="1"/>
              </p:cNvSpPr>
              <p:nvPr/>
            </p:nvSpPr>
            <p:spPr>
              <a:xfrm>
                <a:off x="7316507" y="1207376"/>
                <a:ext cx="367985" cy="369332"/>
              </a:xfrm>
              <a:prstGeom prst="rect">
                <a:avLst/>
              </a:prstGeom>
              <a:blipFill rotWithShape="1">
                <a:blip r:embed="rId5"/>
                <a:stretch>
                  <a:fillRect/>
                </a:stretch>
              </a:blipFill>
            </p:spPr>
            <p:txBody>
              <a:bodyPr/>
              <a:lstStyle/>
              <a:p>
                <a:r>
                  <a:rPr lang="en-GB">
                    <a:noFill/>
                  </a:rPr>
                  <a:t> </a:t>
                </a:r>
              </a:p>
            </p:txBody>
          </p:sp>
        </mc:Fallback>
      </mc:AlternateContent>
      <p:sp>
        <p:nvSpPr>
          <p:cNvPr id="5" name="Rectangle 4"/>
          <p:cNvSpPr/>
          <p:nvPr/>
        </p:nvSpPr>
        <p:spPr>
          <a:xfrm>
            <a:off x="768151" y="1542837"/>
            <a:ext cx="445702" cy="4599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6" name="Rectangle 15"/>
          <p:cNvSpPr/>
          <p:nvPr/>
        </p:nvSpPr>
        <p:spPr>
          <a:xfrm>
            <a:off x="3559785" y="1588150"/>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7" name="Rectangle 16"/>
          <p:cNvSpPr/>
          <p:nvPr/>
        </p:nvSpPr>
        <p:spPr>
          <a:xfrm>
            <a:off x="6804248" y="1570635"/>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grpSp>
        <p:nvGrpSpPr>
          <p:cNvPr id="6" name="Group 5"/>
          <p:cNvGrpSpPr/>
          <p:nvPr/>
        </p:nvGrpSpPr>
        <p:grpSpPr>
          <a:xfrm>
            <a:off x="521855" y="3332202"/>
            <a:ext cx="1852461" cy="1858876"/>
            <a:chOff x="5292081" y="4014935"/>
            <a:chExt cx="1852461" cy="1858876"/>
          </a:xfrm>
        </p:grpSpPr>
        <p:sp>
          <p:nvSpPr>
            <p:cNvPr id="18" name="Rectangle 17"/>
            <p:cNvSpPr/>
            <p:nvPr/>
          </p:nvSpPr>
          <p:spPr>
            <a:xfrm rot="16200000">
              <a:off x="6218312" y="4481209"/>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9" name="Rectangle 18"/>
            <p:cNvSpPr/>
            <p:nvPr/>
          </p:nvSpPr>
          <p:spPr>
            <a:xfrm>
              <a:off x="5292081" y="5407440"/>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0" name="Rectangle 19"/>
            <p:cNvSpPr/>
            <p:nvPr/>
          </p:nvSpPr>
          <p:spPr>
            <a:xfrm>
              <a:off x="5292081" y="4014935"/>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1" name="Rectangle 20"/>
            <p:cNvSpPr/>
            <p:nvPr/>
          </p:nvSpPr>
          <p:spPr>
            <a:xfrm>
              <a:off x="6684585" y="5413854"/>
              <a:ext cx="445702" cy="4599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grpSp>
      <p:sp>
        <p:nvSpPr>
          <p:cNvPr id="2" name="TextBox 1"/>
          <p:cNvSpPr txBox="1"/>
          <p:nvPr/>
        </p:nvSpPr>
        <p:spPr>
          <a:xfrm>
            <a:off x="2555776" y="3659122"/>
            <a:ext cx="6480720" cy="1938992"/>
          </a:xfrm>
          <a:prstGeom prst="rect">
            <a:avLst/>
          </a:prstGeom>
          <a:noFill/>
        </p:spPr>
        <p:txBody>
          <a:bodyPr wrap="square" rtlCol="0">
            <a:spAutoFit/>
          </a:bodyPr>
          <a:lstStyle/>
          <a:p>
            <a:r>
              <a:rPr lang="en-GB" sz="2400" dirty="0" smtClean="0"/>
              <a:t>Write an expression for the area of this shape</a:t>
            </a:r>
          </a:p>
          <a:p>
            <a:endParaRPr lang="en-GB" sz="2400" dirty="0"/>
          </a:p>
          <a:p>
            <a:r>
              <a:rPr lang="en-GB" sz="2400" dirty="0" smtClean="0"/>
              <a:t>And another… </a:t>
            </a:r>
          </a:p>
          <a:p>
            <a:endParaRPr lang="en-GB" sz="2400" dirty="0"/>
          </a:p>
          <a:p>
            <a:r>
              <a:rPr lang="en-GB" sz="2400" dirty="0" smtClean="0"/>
              <a:t>And another… </a:t>
            </a:r>
            <a:endParaRPr lang="en-GB" sz="2400" dirty="0"/>
          </a:p>
        </p:txBody>
      </p:sp>
      <mc:AlternateContent xmlns:mc="http://schemas.openxmlformats.org/markup-compatibility/2006">
        <mc:Choice xmlns:a14="http://schemas.microsoft.com/office/drawing/2010/main" Requires="a14">
          <p:sp>
            <p:nvSpPr>
              <p:cNvPr id="7" name="TextBox 6"/>
              <p:cNvSpPr txBox="1"/>
              <p:nvPr/>
            </p:nvSpPr>
            <p:spPr>
              <a:xfrm>
                <a:off x="4027473" y="1633462"/>
                <a:ext cx="379206"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GB" b="1" i="1" smtClean="0">
                          <a:latin typeface="Cambria Math"/>
                        </a:rPr>
                        <m:t>𝒙</m:t>
                      </m:r>
                    </m:oMath>
                  </m:oMathPara>
                </a14:m>
                <a:endParaRPr lang="en-GB" b="1" dirty="0"/>
              </a:p>
            </p:txBody>
          </p:sp>
        </mc:Choice>
        <mc:Fallback>
          <p:sp>
            <p:nvSpPr>
              <p:cNvPr id="7" name="TextBox 6"/>
              <p:cNvSpPr txBox="1">
                <a:spLocks noRot="1" noChangeAspect="1" noMove="1" noResize="1" noEditPoints="1" noAdjustHandles="1" noChangeArrowheads="1" noChangeShapeType="1" noTextEdit="1"/>
              </p:cNvSpPr>
              <p:nvPr/>
            </p:nvSpPr>
            <p:spPr>
              <a:xfrm>
                <a:off x="4027473" y="1633462"/>
                <a:ext cx="379206" cy="369332"/>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2" name="TextBox 21"/>
              <p:cNvSpPr txBox="1"/>
              <p:nvPr/>
            </p:nvSpPr>
            <p:spPr>
              <a:xfrm>
                <a:off x="7275926" y="2083020"/>
                <a:ext cx="492378" cy="37555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p>
                        <m:sSupPr>
                          <m:ctrlPr>
                            <a:rPr lang="en-GB" b="1" i="1" dirty="0" smtClean="0">
                              <a:latin typeface="Cambria Math"/>
                            </a:rPr>
                          </m:ctrlPr>
                        </m:sSupPr>
                        <m:e>
                          <m:r>
                            <a:rPr lang="en-GB" b="1" i="1" dirty="0" smtClean="0">
                              <a:latin typeface="Cambria Math"/>
                            </a:rPr>
                            <m:t>𝒙</m:t>
                          </m:r>
                        </m:e>
                        <m:sup>
                          <m:r>
                            <a:rPr lang="en-GB" b="1" i="1" dirty="0" smtClean="0">
                              <a:latin typeface="Cambria Math"/>
                            </a:rPr>
                            <m:t>𝟐</m:t>
                          </m:r>
                        </m:sup>
                      </m:sSup>
                    </m:oMath>
                  </m:oMathPara>
                </a14:m>
                <a:endParaRPr lang="en-GB" b="1" dirty="0"/>
              </a:p>
            </p:txBody>
          </p:sp>
        </mc:Choice>
        <mc:Fallback>
          <p:sp>
            <p:nvSpPr>
              <p:cNvPr id="22" name="TextBox 21"/>
              <p:cNvSpPr txBox="1">
                <a:spLocks noRot="1" noChangeAspect="1" noMove="1" noResize="1" noEditPoints="1" noAdjustHandles="1" noChangeArrowheads="1" noChangeShapeType="1" noTextEdit="1"/>
              </p:cNvSpPr>
              <p:nvPr/>
            </p:nvSpPr>
            <p:spPr>
              <a:xfrm>
                <a:off x="7275926" y="2083020"/>
                <a:ext cx="492378" cy="375552"/>
              </a:xfrm>
              <a:prstGeom prst="rect">
                <a:avLst/>
              </a:prstGeom>
              <a:blipFill rotWithShape="1">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7427099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849" y="492318"/>
            <a:ext cx="8085584" cy="4525963"/>
          </a:xfrm>
        </p:spPr>
        <p:txBody>
          <a:bodyPr/>
          <a:lstStyle/>
          <a:p>
            <a:pPr marL="0" indent="0">
              <a:buNone/>
            </a:pPr>
            <a:r>
              <a:rPr lang="en-GB" dirty="0" smtClean="0"/>
              <a:t>  </a:t>
            </a: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a:p>
        </p:txBody>
      </p:sp>
      <p:grpSp>
        <p:nvGrpSpPr>
          <p:cNvPr id="6" name="Group 5"/>
          <p:cNvGrpSpPr/>
          <p:nvPr/>
        </p:nvGrpSpPr>
        <p:grpSpPr>
          <a:xfrm>
            <a:off x="675377" y="908720"/>
            <a:ext cx="1852461" cy="1858876"/>
            <a:chOff x="5292081" y="4014935"/>
            <a:chExt cx="1852461" cy="1858876"/>
          </a:xfrm>
        </p:grpSpPr>
        <p:sp>
          <p:nvSpPr>
            <p:cNvPr id="18" name="Rectangle 17"/>
            <p:cNvSpPr/>
            <p:nvPr/>
          </p:nvSpPr>
          <p:spPr>
            <a:xfrm rot="16200000">
              <a:off x="6218312" y="4481209"/>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9" name="Rectangle 18"/>
            <p:cNvSpPr/>
            <p:nvPr/>
          </p:nvSpPr>
          <p:spPr>
            <a:xfrm>
              <a:off x="5292081" y="5407440"/>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0" name="Rectangle 19"/>
            <p:cNvSpPr/>
            <p:nvPr/>
          </p:nvSpPr>
          <p:spPr>
            <a:xfrm>
              <a:off x="5292081" y="4014935"/>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1" name="Rectangle 20"/>
            <p:cNvSpPr/>
            <p:nvPr/>
          </p:nvSpPr>
          <p:spPr>
            <a:xfrm>
              <a:off x="6684585" y="5413854"/>
              <a:ext cx="445702" cy="4599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grpSp>
      <mc:AlternateContent xmlns:mc="http://schemas.openxmlformats.org/markup-compatibility/2006">
        <mc:Choice xmlns:a14="http://schemas.microsoft.com/office/drawing/2010/main" Requires="a14">
          <p:sp>
            <p:nvSpPr>
              <p:cNvPr id="8" name="TextBox 7"/>
              <p:cNvSpPr txBox="1"/>
              <p:nvPr/>
            </p:nvSpPr>
            <p:spPr>
              <a:xfrm>
                <a:off x="1182026" y="539388"/>
                <a:ext cx="379206"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GB" b="0" i="1" smtClean="0">
                          <a:latin typeface="Cambria Math"/>
                        </a:rPr>
                        <m:t>𝑥</m:t>
                      </m:r>
                    </m:oMath>
                  </m:oMathPara>
                </a14:m>
                <a:endParaRPr lang="en-GB" dirty="0"/>
              </a:p>
            </p:txBody>
          </p:sp>
        </mc:Choice>
        <mc:Fallback>
          <p:sp>
            <p:nvSpPr>
              <p:cNvPr id="8" name="TextBox 7"/>
              <p:cNvSpPr txBox="1">
                <a:spLocks noRot="1" noChangeAspect="1" noMove="1" noResize="1" noEditPoints="1" noAdjustHandles="1" noChangeArrowheads="1" noChangeShapeType="1" noTextEdit="1"/>
              </p:cNvSpPr>
              <p:nvPr/>
            </p:nvSpPr>
            <p:spPr>
              <a:xfrm>
                <a:off x="1182026" y="539388"/>
                <a:ext cx="379206" cy="369332"/>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4" name="TextBox 13"/>
              <p:cNvSpPr txBox="1"/>
              <p:nvPr/>
            </p:nvSpPr>
            <p:spPr>
              <a:xfrm>
                <a:off x="2082574" y="539388"/>
                <a:ext cx="377026"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GB" b="0" i="1" smtClean="0">
                          <a:latin typeface="Cambria Math"/>
                        </a:rPr>
                        <m:t>1</m:t>
                      </m:r>
                    </m:oMath>
                  </m:oMathPara>
                </a14:m>
                <a:endParaRPr lang="en-GB" dirty="0"/>
              </a:p>
            </p:txBody>
          </p:sp>
        </mc:Choice>
        <mc:Fallback>
          <p:sp>
            <p:nvSpPr>
              <p:cNvPr id="14" name="TextBox 13"/>
              <p:cNvSpPr txBox="1">
                <a:spLocks noRot="1" noChangeAspect="1" noMove="1" noResize="1" noEditPoints="1" noAdjustHandles="1" noChangeArrowheads="1" noChangeShapeType="1" noTextEdit="1"/>
              </p:cNvSpPr>
              <p:nvPr/>
            </p:nvSpPr>
            <p:spPr>
              <a:xfrm>
                <a:off x="2082574" y="539388"/>
                <a:ext cx="377026" cy="369332"/>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3" name="TextBox 22"/>
              <p:cNvSpPr txBox="1"/>
              <p:nvPr/>
            </p:nvSpPr>
            <p:spPr>
              <a:xfrm>
                <a:off x="296171" y="1420306"/>
                <a:ext cx="379206"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GB" b="0" i="1" smtClean="0">
                          <a:latin typeface="Cambria Math"/>
                        </a:rPr>
                        <m:t>𝑥</m:t>
                      </m:r>
                    </m:oMath>
                  </m:oMathPara>
                </a14:m>
                <a:endParaRPr lang="en-GB" dirty="0"/>
              </a:p>
            </p:txBody>
          </p:sp>
        </mc:Choice>
        <mc:Fallback>
          <p:sp>
            <p:nvSpPr>
              <p:cNvPr id="23" name="TextBox 22"/>
              <p:cNvSpPr txBox="1">
                <a:spLocks noRot="1" noChangeAspect="1" noMove="1" noResize="1" noEditPoints="1" noAdjustHandles="1" noChangeArrowheads="1" noChangeShapeType="1" noTextEdit="1"/>
              </p:cNvSpPr>
              <p:nvPr/>
            </p:nvSpPr>
            <p:spPr>
              <a:xfrm>
                <a:off x="296171" y="1420306"/>
                <a:ext cx="379206" cy="369332"/>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4" name="TextBox 23"/>
              <p:cNvSpPr txBox="1"/>
              <p:nvPr/>
            </p:nvSpPr>
            <p:spPr>
              <a:xfrm>
                <a:off x="298351" y="2331529"/>
                <a:ext cx="377026"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GB" b="0" i="1" smtClean="0">
                          <a:latin typeface="Cambria Math"/>
                        </a:rPr>
                        <m:t>1</m:t>
                      </m:r>
                    </m:oMath>
                  </m:oMathPara>
                </a14:m>
                <a:endParaRPr lang="en-GB" dirty="0"/>
              </a:p>
            </p:txBody>
          </p:sp>
        </mc:Choice>
        <mc:Fallback>
          <p:sp>
            <p:nvSpPr>
              <p:cNvPr id="24" name="TextBox 23"/>
              <p:cNvSpPr txBox="1">
                <a:spLocks noRot="1" noChangeAspect="1" noMove="1" noResize="1" noEditPoints="1" noAdjustHandles="1" noChangeArrowheads="1" noChangeShapeType="1" noTextEdit="1"/>
              </p:cNvSpPr>
              <p:nvPr/>
            </p:nvSpPr>
            <p:spPr>
              <a:xfrm>
                <a:off x="298351" y="2331529"/>
                <a:ext cx="377026" cy="369332"/>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5" name="TextBox 14"/>
              <p:cNvSpPr txBox="1"/>
              <p:nvPr/>
            </p:nvSpPr>
            <p:spPr>
              <a:xfrm>
                <a:off x="3635896" y="1017696"/>
                <a:ext cx="4092787" cy="584775"/>
              </a:xfrm>
              <a:prstGeom prst="rect">
                <a:avLst/>
              </a:prstGeom>
              <a:noFill/>
            </p:spPr>
            <p:txBody>
              <a:bodyPr wrap="none" rtlCol="0">
                <a:spAutoFit/>
              </a:bodyPr>
              <a:lstStyle/>
              <a:p>
                <a:r>
                  <a:rPr lang="en-GB" sz="3200" b="0" dirty="0" smtClean="0"/>
                  <a:t>Area = </a:t>
                </a:r>
                <a14:m>
                  <m:oMath xmlns:m="http://schemas.openxmlformats.org/officeDocument/2006/math">
                    <m:d>
                      <m:dPr>
                        <m:ctrlPr>
                          <a:rPr lang="en-GB" sz="3200" b="0" i="1" smtClean="0">
                            <a:latin typeface="Cambria Math"/>
                          </a:rPr>
                        </m:ctrlPr>
                      </m:dPr>
                      <m:e>
                        <m:r>
                          <a:rPr lang="en-GB" sz="3200" b="0" i="1" smtClean="0">
                            <a:latin typeface="Cambria Math"/>
                          </a:rPr>
                          <m:t>𝑥</m:t>
                        </m:r>
                        <m:r>
                          <a:rPr lang="en-GB" sz="3200" b="0" i="1" smtClean="0">
                            <a:latin typeface="Cambria Math"/>
                          </a:rPr>
                          <m:t>+1</m:t>
                        </m:r>
                      </m:e>
                    </m:d>
                    <m:d>
                      <m:dPr>
                        <m:ctrlPr>
                          <a:rPr lang="en-GB" sz="3200" b="0" i="1" smtClean="0">
                            <a:latin typeface="Cambria Math"/>
                          </a:rPr>
                        </m:ctrlPr>
                      </m:dPr>
                      <m:e>
                        <m:r>
                          <a:rPr lang="en-GB" sz="3200" b="0" i="1" smtClean="0">
                            <a:latin typeface="Cambria Math"/>
                          </a:rPr>
                          <m:t>𝑥</m:t>
                        </m:r>
                        <m:r>
                          <a:rPr lang="en-GB" sz="3200" b="0" i="1" smtClean="0">
                            <a:latin typeface="Cambria Math"/>
                          </a:rPr>
                          <m:t>+1</m:t>
                        </m:r>
                      </m:e>
                    </m:d>
                  </m:oMath>
                </a14:m>
                <a:endParaRPr lang="en-GB" sz="3200" dirty="0"/>
              </a:p>
            </p:txBody>
          </p:sp>
        </mc:Choice>
        <mc:Fallback>
          <p:sp>
            <p:nvSpPr>
              <p:cNvPr id="15" name="TextBox 14"/>
              <p:cNvSpPr txBox="1">
                <a:spLocks noRot="1" noChangeAspect="1" noMove="1" noResize="1" noEditPoints="1" noAdjustHandles="1" noChangeArrowheads="1" noChangeShapeType="1" noTextEdit="1"/>
              </p:cNvSpPr>
              <p:nvPr/>
            </p:nvSpPr>
            <p:spPr>
              <a:xfrm>
                <a:off x="3635896" y="1017696"/>
                <a:ext cx="4092787" cy="584775"/>
              </a:xfrm>
              <a:prstGeom prst="rect">
                <a:avLst/>
              </a:prstGeom>
              <a:blipFill rotWithShape="1">
                <a:blip r:embed="rId7"/>
                <a:stretch>
                  <a:fillRect l="-3720" t="-13542" b="-3333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5" name="TextBox 24"/>
              <p:cNvSpPr txBox="1"/>
              <p:nvPr/>
            </p:nvSpPr>
            <p:spPr>
              <a:xfrm>
                <a:off x="3669819" y="2175011"/>
                <a:ext cx="3611758" cy="584775"/>
              </a:xfrm>
              <a:prstGeom prst="rect">
                <a:avLst/>
              </a:prstGeom>
              <a:noFill/>
            </p:spPr>
            <p:txBody>
              <a:bodyPr wrap="none" rtlCol="0">
                <a:spAutoFit/>
              </a:bodyPr>
              <a:lstStyle/>
              <a:p>
                <a:r>
                  <a:rPr lang="en-GB" sz="3200" b="0" dirty="0" smtClean="0"/>
                  <a:t>Area = </a:t>
                </a:r>
                <a14:m>
                  <m:oMath xmlns:m="http://schemas.openxmlformats.org/officeDocument/2006/math">
                    <m:sSup>
                      <m:sSupPr>
                        <m:ctrlPr>
                          <a:rPr lang="en-GB" sz="3200" b="0" i="1" dirty="0" smtClean="0">
                            <a:latin typeface="Cambria Math"/>
                          </a:rPr>
                        </m:ctrlPr>
                      </m:sSupPr>
                      <m:e>
                        <m:r>
                          <a:rPr lang="en-GB" sz="3200" b="0" i="1" dirty="0" smtClean="0">
                            <a:latin typeface="Cambria Math"/>
                          </a:rPr>
                          <m:t>𝑥</m:t>
                        </m:r>
                      </m:e>
                      <m:sup>
                        <m:r>
                          <a:rPr lang="en-GB" sz="3200" b="0" i="1" dirty="0" smtClean="0">
                            <a:latin typeface="Cambria Math"/>
                          </a:rPr>
                          <m:t>2</m:t>
                        </m:r>
                      </m:sup>
                    </m:sSup>
                    <m:r>
                      <a:rPr lang="en-GB" sz="3200" b="0" i="1" dirty="0" smtClean="0">
                        <a:latin typeface="Cambria Math"/>
                      </a:rPr>
                      <m:t>+2</m:t>
                    </m:r>
                    <m:r>
                      <a:rPr lang="en-GB" sz="3200" b="0" i="1" dirty="0" smtClean="0">
                        <a:latin typeface="Cambria Math"/>
                      </a:rPr>
                      <m:t>𝑥</m:t>
                    </m:r>
                    <m:r>
                      <a:rPr lang="en-GB" sz="3200" b="0" i="1" dirty="0" smtClean="0">
                        <a:latin typeface="Cambria Math"/>
                      </a:rPr>
                      <m:t>+1</m:t>
                    </m:r>
                  </m:oMath>
                </a14:m>
                <a:endParaRPr lang="en-GB" sz="3200" dirty="0"/>
              </a:p>
            </p:txBody>
          </p:sp>
        </mc:Choice>
        <mc:Fallback>
          <p:sp>
            <p:nvSpPr>
              <p:cNvPr id="25" name="TextBox 24"/>
              <p:cNvSpPr txBox="1">
                <a:spLocks noRot="1" noChangeAspect="1" noMove="1" noResize="1" noEditPoints="1" noAdjustHandles="1" noChangeArrowheads="1" noChangeShapeType="1" noTextEdit="1"/>
              </p:cNvSpPr>
              <p:nvPr/>
            </p:nvSpPr>
            <p:spPr>
              <a:xfrm>
                <a:off x="3669819" y="2175011"/>
                <a:ext cx="3611758" cy="584775"/>
              </a:xfrm>
              <a:prstGeom prst="rect">
                <a:avLst/>
              </a:prstGeom>
              <a:blipFill rotWithShape="1">
                <a:blip r:embed="rId8"/>
                <a:stretch>
                  <a:fillRect l="-4223" t="-13542" b="-3333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6" name="TextBox 25"/>
              <p:cNvSpPr txBox="1"/>
              <p:nvPr/>
            </p:nvSpPr>
            <p:spPr>
              <a:xfrm>
                <a:off x="3668908" y="3284984"/>
                <a:ext cx="5038623" cy="584775"/>
              </a:xfrm>
              <a:prstGeom prst="rect">
                <a:avLst/>
              </a:prstGeom>
              <a:noFill/>
            </p:spPr>
            <p:txBody>
              <a:bodyPr wrap="none" rtlCol="0">
                <a:spAutoFit/>
              </a:bodyPr>
              <a:lstStyle/>
              <a:p>
                <a:r>
                  <a:rPr lang="en-GB" sz="3200" b="0" dirty="0" smtClean="0"/>
                  <a:t>Area = </a:t>
                </a:r>
                <a14:m>
                  <m:oMath xmlns:m="http://schemas.openxmlformats.org/officeDocument/2006/math">
                    <m:r>
                      <a:rPr lang="en-GB" sz="3200" b="0" i="1" dirty="0" smtClean="0">
                        <a:latin typeface="Cambria Math"/>
                      </a:rPr>
                      <m:t>𝑥</m:t>
                    </m:r>
                    <m:d>
                      <m:dPr>
                        <m:ctrlPr>
                          <a:rPr lang="en-GB" sz="3200" b="0" i="1" dirty="0" smtClean="0">
                            <a:latin typeface="Cambria Math"/>
                          </a:rPr>
                        </m:ctrlPr>
                      </m:dPr>
                      <m:e>
                        <m:r>
                          <a:rPr lang="en-GB" sz="3200" b="0" i="1" dirty="0" smtClean="0">
                            <a:latin typeface="Cambria Math"/>
                          </a:rPr>
                          <m:t>𝑥</m:t>
                        </m:r>
                        <m:r>
                          <a:rPr lang="en-GB" sz="3200" b="0" i="1" dirty="0" smtClean="0">
                            <a:latin typeface="Cambria Math"/>
                          </a:rPr>
                          <m:t>+1</m:t>
                        </m:r>
                      </m:e>
                    </m:d>
                    <m:r>
                      <a:rPr lang="en-GB" sz="3200" b="0" i="1" dirty="0" smtClean="0">
                        <a:latin typeface="Cambria Math"/>
                      </a:rPr>
                      <m:t>+1(</m:t>
                    </m:r>
                    <m:r>
                      <a:rPr lang="en-GB" sz="3200" b="0" i="1" dirty="0" smtClean="0">
                        <a:latin typeface="Cambria Math"/>
                      </a:rPr>
                      <m:t>𝑥</m:t>
                    </m:r>
                    <m:r>
                      <a:rPr lang="en-GB" sz="3200" b="0" i="1" dirty="0" smtClean="0">
                        <a:latin typeface="Cambria Math"/>
                      </a:rPr>
                      <m:t>+1)</m:t>
                    </m:r>
                  </m:oMath>
                </a14:m>
                <a:endParaRPr lang="en-GB" sz="3200" dirty="0"/>
              </a:p>
            </p:txBody>
          </p:sp>
        </mc:Choice>
        <mc:Fallback>
          <p:sp>
            <p:nvSpPr>
              <p:cNvPr id="26" name="TextBox 25"/>
              <p:cNvSpPr txBox="1">
                <a:spLocks noRot="1" noChangeAspect="1" noMove="1" noResize="1" noEditPoints="1" noAdjustHandles="1" noChangeArrowheads="1" noChangeShapeType="1" noTextEdit="1"/>
              </p:cNvSpPr>
              <p:nvPr/>
            </p:nvSpPr>
            <p:spPr>
              <a:xfrm>
                <a:off x="3668908" y="3284984"/>
                <a:ext cx="5038623" cy="584775"/>
              </a:xfrm>
              <a:prstGeom prst="rect">
                <a:avLst/>
              </a:prstGeom>
              <a:blipFill rotWithShape="1">
                <a:blip r:embed="rId9"/>
                <a:stretch>
                  <a:fillRect l="-3148" t="-13542" b="-33333"/>
                </a:stretch>
              </a:blipFill>
            </p:spPr>
            <p:txBody>
              <a:bodyPr/>
              <a:lstStyle/>
              <a:p>
                <a:r>
                  <a:rPr lang="en-GB">
                    <a:noFill/>
                  </a:rPr>
                  <a:t> </a:t>
                </a:r>
              </a:p>
            </p:txBody>
          </p:sp>
        </mc:Fallback>
      </mc:AlternateContent>
    </p:spTree>
    <p:extLst>
      <p:ext uri="{BB962C8B-B14F-4D97-AF65-F5344CB8AC3E}">
        <p14:creationId xmlns:p14="http://schemas.microsoft.com/office/powerpoint/2010/main" val="185650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5"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4000" dirty="0" smtClean="0"/>
              <a:t>Watch this video and think about: </a:t>
            </a:r>
            <a:r>
              <a:rPr lang="en-GB" sz="4000" dirty="0" smtClean="0"/>
              <a:t/>
            </a:r>
            <a:br>
              <a:rPr lang="en-GB" sz="4000" dirty="0" smtClean="0"/>
            </a:br>
            <a:endParaRPr lang="en-GB" sz="4000" dirty="0"/>
          </a:p>
        </p:txBody>
      </p:sp>
      <p:sp>
        <p:nvSpPr>
          <p:cNvPr id="3" name="Content Placeholder 2"/>
          <p:cNvSpPr>
            <a:spLocks noGrp="1"/>
          </p:cNvSpPr>
          <p:nvPr>
            <p:ph idx="1"/>
          </p:nvPr>
        </p:nvSpPr>
        <p:spPr>
          <a:xfrm>
            <a:off x="1115616" y="1484784"/>
            <a:ext cx="7571184" cy="4857403"/>
          </a:xfrm>
        </p:spPr>
        <p:txBody>
          <a:bodyPr vert="horz" lIns="91440" tIns="45720" rIns="91440" bIns="45720" rtlCol="0" anchor="t">
            <a:normAutofit/>
          </a:bodyPr>
          <a:lstStyle/>
          <a:p>
            <a:r>
              <a:rPr lang="en-GB" dirty="0"/>
              <a:t>What is happening to the pieces?</a:t>
            </a:r>
          </a:p>
          <a:p>
            <a:r>
              <a:rPr lang="en-GB" dirty="0"/>
              <a:t>What is being created?</a:t>
            </a:r>
          </a:p>
          <a:p>
            <a:r>
              <a:rPr lang="en-GB" dirty="0"/>
              <a:t>How is the maths written?</a:t>
            </a:r>
            <a:endParaRPr lang="en-GB" dirty="0">
              <a:cs typeface="Calibri"/>
            </a:endParaRPr>
          </a:p>
        </p:txBody>
      </p:sp>
      <p:sp>
        <p:nvSpPr>
          <p:cNvPr id="4" name="Subtitle 2"/>
          <p:cNvSpPr txBox="1">
            <a:spLocks/>
          </p:cNvSpPr>
          <p:nvPr/>
        </p:nvSpPr>
        <p:spPr>
          <a:xfrm>
            <a:off x="467544" y="4221088"/>
            <a:ext cx="8352928"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2800" dirty="0">
                <a:hlinkClick r:id="rId3"/>
              </a:rPr>
              <a:t>https://www.youtube.com/watch?v=bpJyJlCnR3g</a:t>
            </a:r>
            <a:endParaRPr lang="en-GB" sz="2800" dirty="0"/>
          </a:p>
          <a:p>
            <a:endParaRPr lang="en-GB" sz="2800" dirty="0"/>
          </a:p>
        </p:txBody>
      </p:sp>
    </p:spTree>
    <p:extLst>
      <p:ext uri="{BB962C8B-B14F-4D97-AF65-F5344CB8AC3E}">
        <p14:creationId xmlns:p14="http://schemas.microsoft.com/office/powerpoint/2010/main" val="26750816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479867" y="632002"/>
                <a:ext cx="8229600" cy="1143000"/>
              </a:xfrm>
            </p:spPr>
            <p:txBody>
              <a:bodyPr>
                <a:noAutofit/>
              </a:bodyPr>
              <a:lstStyle/>
              <a:p>
                <a:pPr algn="l"/>
                <a:r>
                  <a:rPr lang="en-GB" sz="3600" dirty="0" smtClean="0"/>
                  <a:t>On your whiteboards…</a:t>
                </a:r>
                <a:br>
                  <a:rPr lang="en-GB" sz="3600" dirty="0" smtClean="0"/>
                </a:br>
                <a:r>
                  <a:rPr lang="en-GB" sz="3600" dirty="0" smtClean="0"/>
                  <a:t/>
                </a:r>
                <a:br>
                  <a:rPr lang="en-GB" sz="3600" dirty="0" smtClean="0"/>
                </a:br>
                <a:r>
                  <a:rPr lang="en-GB" sz="3600" dirty="0" smtClean="0"/>
                  <a:t>Complete </a:t>
                </a:r>
                <a:r>
                  <a:rPr lang="en-GB" sz="3600" dirty="0"/>
                  <a:t>the </a:t>
                </a:r>
                <a:r>
                  <a:rPr lang="en-GB" sz="3600" dirty="0" smtClean="0"/>
                  <a:t>square</a:t>
                </a:r>
                <a:r>
                  <a:rPr lang="en-GB" sz="3600" dirty="0"/>
                  <a:t> </a:t>
                </a:r>
                <a14:m>
                  <m:oMath xmlns:m="http://schemas.openxmlformats.org/officeDocument/2006/math">
                    <m:sSup>
                      <m:sSupPr>
                        <m:ctrlPr>
                          <a:rPr lang="en-GB" sz="3600" i="1" smtClean="0">
                            <a:latin typeface="Cambria Math"/>
                          </a:rPr>
                        </m:ctrlPr>
                      </m:sSupPr>
                      <m:e>
                        <m:r>
                          <a:rPr lang="en-GB" sz="3600" b="0" i="1" smtClean="0">
                            <a:latin typeface="Cambria Math"/>
                          </a:rPr>
                          <m:t>𝑥</m:t>
                        </m:r>
                      </m:e>
                      <m:sup>
                        <m:r>
                          <a:rPr lang="en-GB" sz="3600" b="0" i="1" smtClean="0">
                            <a:latin typeface="Cambria Math"/>
                          </a:rPr>
                          <m:t>2</m:t>
                        </m:r>
                      </m:sup>
                    </m:sSup>
                    <m:r>
                      <a:rPr lang="en-GB" sz="3600" b="0" i="1" smtClean="0">
                        <a:latin typeface="Cambria Math"/>
                      </a:rPr>
                      <m:t>+6</m:t>
                    </m:r>
                    <m:r>
                      <a:rPr lang="en-GB" sz="3600" b="0" i="1" smtClean="0">
                        <a:latin typeface="Cambria Math"/>
                      </a:rPr>
                      <m:t>𝑥</m:t>
                    </m:r>
                    <m:r>
                      <a:rPr lang="en-GB" sz="3600" b="0" i="1" smtClean="0">
                        <a:latin typeface="Cambria Math"/>
                      </a:rPr>
                      <m:t>+1</m:t>
                    </m:r>
                  </m:oMath>
                </a14:m>
                <a:r>
                  <a:rPr lang="en-GB" sz="3600" b="0" dirty="0"/>
                  <a:t/>
                </a:r>
                <a:br>
                  <a:rPr lang="en-GB" sz="3600" b="0" dirty="0"/>
                </a:br>
                <a:endParaRPr lang="en-GB" sz="3600"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479867" y="632002"/>
                <a:ext cx="8229600" cy="1143000"/>
              </a:xfrm>
              <a:blipFill rotWithShape="1">
                <a:blip r:embed="rId3"/>
                <a:stretch>
                  <a:fillRect l="-2296" t="-58289" b="-2246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Rectangle 5"/>
              <p:cNvSpPr/>
              <p:nvPr/>
            </p:nvSpPr>
            <p:spPr>
              <a:xfrm>
                <a:off x="2339752" y="4232636"/>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p:sp>
            <p:nvSpPr>
              <p:cNvPr id="6" name="Rectangle 5"/>
              <p:cNvSpPr>
                <a:spLocks noRot="1" noChangeAspect="1" noMove="1" noResize="1" noEditPoints="1" noAdjustHandles="1" noChangeArrowheads="1" noChangeShapeType="1" noTextEdit="1"/>
              </p:cNvSpPr>
              <p:nvPr/>
            </p:nvSpPr>
            <p:spPr>
              <a:xfrm>
                <a:off x="2339752" y="4232636"/>
                <a:ext cx="1392504" cy="459957"/>
              </a:xfrm>
              <a:prstGeom prst="rect">
                <a:avLst/>
              </a:prstGeom>
              <a:blipFill rotWithShape="1">
                <a:blip r:embed="rId4"/>
                <a:stretch>
                  <a:fillRect/>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Rectangle 6"/>
              <p:cNvSpPr/>
              <p:nvPr/>
            </p:nvSpPr>
            <p:spPr>
              <a:xfrm>
                <a:off x="395536" y="3298490"/>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p:sp>
            <p:nvSpPr>
              <p:cNvPr id="7" name="Rectangle 6"/>
              <p:cNvSpPr>
                <a:spLocks noRot="1" noChangeAspect="1" noMove="1" noResize="1" noEditPoints="1" noAdjustHandles="1" noChangeArrowheads="1" noChangeShapeType="1" noTextEdit="1"/>
              </p:cNvSpPr>
              <p:nvPr/>
            </p:nvSpPr>
            <p:spPr>
              <a:xfrm>
                <a:off x="395536" y="3298490"/>
                <a:ext cx="1392504" cy="1394103"/>
              </a:xfrm>
              <a:prstGeom prst="rect">
                <a:avLst/>
              </a:prstGeom>
              <a:blipFill rotWithShape="1">
                <a:blip r:embed="rId5"/>
                <a:stretch>
                  <a:fillRect/>
                </a:stretch>
              </a:blipFill>
              <a:ln>
                <a:noFill/>
              </a:ln>
            </p:spPr>
            <p:txBody>
              <a:bodyPr/>
              <a:lstStyle/>
              <a:p>
                <a:r>
                  <a:rPr lang="en-GB">
                    <a:noFill/>
                  </a:rPr>
                  <a:t> </a:t>
                </a:r>
              </a:p>
            </p:txBody>
          </p:sp>
        </mc:Fallback>
      </mc:AlternateContent>
      <p:sp>
        <p:nvSpPr>
          <p:cNvPr id="8" name="Rectangle 7"/>
          <p:cNvSpPr/>
          <p:nvPr/>
        </p:nvSpPr>
        <p:spPr>
          <a:xfrm>
            <a:off x="6153431" y="3001269"/>
            <a:ext cx="445702" cy="4599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grpSp>
        <p:nvGrpSpPr>
          <p:cNvPr id="11" name="Group 10"/>
          <p:cNvGrpSpPr/>
          <p:nvPr/>
        </p:nvGrpSpPr>
        <p:grpSpPr>
          <a:xfrm>
            <a:off x="5220072" y="2304219"/>
            <a:ext cx="459957" cy="1392504"/>
            <a:chOff x="2410093" y="1628801"/>
            <a:chExt cx="459957" cy="1392504"/>
          </a:xfrm>
        </p:grpSpPr>
        <p:sp>
          <p:nvSpPr>
            <p:cNvPr id="5" name="Rectangle 4"/>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0" name="Rectangle 9"/>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0" name="Rectangle 9"/>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6"/>
                  <a:stretch>
                    <a:fillRect/>
                  </a:stretch>
                </a:blipFill>
              </p:spPr>
              <p:txBody>
                <a:bodyPr/>
                <a:lstStyle/>
                <a:p>
                  <a:r>
                    <a:rPr lang="en-GB">
                      <a:noFill/>
                    </a:rPr>
                    <a:t> </a:t>
                  </a:r>
                </a:p>
              </p:txBody>
            </p:sp>
          </mc:Fallback>
        </mc:AlternateContent>
      </p:grpSp>
      <mc:AlternateContent xmlns:mc="http://schemas.openxmlformats.org/markup-compatibility/2006">
        <mc:Choice xmlns:a14="http://schemas.microsoft.com/office/drawing/2010/main" Requires="a14">
          <p:sp>
            <p:nvSpPr>
              <p:cNvPr id="12" name="Rectangle 11"/>
              <p:cNvSpPr/>
              <p:nvPr/>
            </p:nvSpPr>
            <p:spPr>
              <a:xfrm>
                <a:off x="4983778" y="4226589"/>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p:sp>
            <p:nvSpPr>
              <p:cNvPr id="12" name="Rectangle 11"/>
              <p:cNvSpPr>
                <a:spLocks noRot="1" noChangeAspect="1" noMove="1" noResize="1" noEditPoints="1" noAdjustHandles="1" noChangeArrowheads="1" noChangeShapeType="1" noTextEdit="1"/>
              </p:cNvSpPr>
              <p:nvPr/>
            </p:nvSpPr>
            <p:spPr>
              <a:xfrm>
                <a:off x="4983778" y="4226589"/>
                <a:ext cx="1392504" cy="459957"/>
              </a:xfrm>
              <a:prstGeom prst="rect">
                <a:avLst/>
              </a:prstGeom>
              <a:blipFill rotWithShape="1">
                <a:blip r:embed="rId7"/>
                <a:stretch>
                  <a:fillRect/>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2306223" y="3153507"/>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p:sp>
            <p:nvSpPr>
              <p:cNvPr id="13" name="Rectangle 12"/>
              <p:cNvSpPr>
                <a:spLocks noRot="1" noChangeAspect="1" noMove="1" noResize="1" noEditPoints="1" noAdjustHandles="1" noChangeArrowheads="1" noChangeShapeType="1" noTextEdit="1"/>
              </p:cNvSpPr>
              <p:nvPr/>
            </p:nvSpPr>
            <p:spPr>
              <a:xfrm>
                <a:off x="2306223" y="3153507"/>
                <a:ext cx="1392504" cy="459957"/>
              </a:xfrm>
              <a:prstGeom prst="rect">
                <a:avLst/>
              </a:prstGeom>
              <a:blipFill rotWithShape="1">
                <a:blip r:embed="rId8"/>
                <a:stretch>
                  <a:fillRect/>
                </a:stretch>
              </a:blipFill>
              <a:ln>
                <a:noFill/>
              </a:ln>
            </p:spPr>
            <p:txBody>
              <a:bodyPr/>
              <a:lstStyle/>
              <a:p>
                <a:r>
                  <a:rPr lang="en-GB">
                    <a:noFill/>
                  </a:rPr>
                  <a:t> </a:t>
                </a:r>
              </a:p>
            </p:txBody>
          </p:sp>
        </mc:Fallback>
      </mc:AlternateContent>
      <p:grpSp>
        <p:nvGrpSpPr>
          <p:cNvPr id="14" name="Group 13"/>
          <p:cNvGrpSpPr/>
          <p:nvPr/>
        </p:nvGrpSpPr>
        <p:grpSpPr>
          <a:xfrm>
            <a:off x="4292379" y="1990981"/>
            <a:ext cx="459957" cy="1392504"/>
            <a:chOff x="2410093" y="1628801"/>
            <a:chExt cx="459957" cy="1392504"/>
          </a:xfrm>
        </p:grpSpPr>
        <p:sp>
          <p:nvSpPr>
            <p:cNvPr id="15" name="Rectangle 14"/>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6" name="Rectangle 15"/>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6" name="Rectangle 15"/>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9"/>
                  <a:stretch>
                    <a:fillRect/>
                  </a:stretch>
                </a:blipFill>
              </p:spPr>
              <p:txBody>
                <a:bodyPr/>
                <a:lstStyle/>
                <a:p>
                  <a:r>
                    <a:rPr lang="en-GB">
                      <a:noFill/>
                    </a:rPr>
                    <a:t> </a:t>
                  </a:r>
                </a:p>
              </p:txBody>
            </p:sp>
          </mc:Fallback>
        </mc:AlternateContent>
      </p:grpSp>
      <p:grpSp>
        <p:nvGrpSpPr>
          <p:cNvPr id="17" name="Group 16"/>
          <p:cNvGrpSpPr/>
          <p:nvPr/>
        </p:nvGrpSpPr>
        <p:grpSpPr>
          <a:xfrm>
            <a:off x="4062400" y="3637905"/>
            <a:ext cx="459957" cy="1392504"/>
            <a:chOff x="2410093" y="1628801"/>
            <a:chExt cx="459957" cy="1392504"/>
          </a:xfrm>
        </p:grpSpPr>
        <p:sp>
          <p:nvSpPr>
            <p:cNvPr id="18" name="Rectangle 17"/>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9" name="Rectangle 18"/>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9" name="Rectangle 18"/>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10"/>
                  <a:stretch>
                    <a:fillRect/>
                  </a:stretch>
                </a:blipFill>
              </p:spPr>
              <p:txBody>
                <a:bodyPr/>
                <a:lstStyle/>
                <a:p>
                  <a:r>
                    <a:rPr lang="en-GB">
                      <a:noFill/>
                    </a:rPr>
                    <a:t> </a:t>
                  </a:r>
                </a:p>
              </p:txBody>
            </p:sp>
          </mc:Fallback>
        </mc:AlternateContent>
      </p:grpSp>
    </p:spTree>
    <p:extLst>
      <p:ext uri="{BB962C8B-B14F-4D97-AF65-F5344CB8AC3E}">
        <p14:creationId xmlns:p14="http://schemas.microsoft.com/office/powerpoint/2010/main" val="156405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fontScale="90000"/>
              </a:bodyPr>
              <a:lstStyle/>
              <a:p>
                <a:pPr/>
                <a:r>
                  <a:rPr lang="en-GB" dirty="0"/>
                  <a:t>Complete the square</a:t>
                </a:r>
                <a:r>
                  <a:rPr lang="en-GB" b="0" dirty="0"/>
                  <a:t>:</a:t>
                </a:r>
                <a:br>
                  <a:rPr lang="en-GB" b="0" dirty="0"/>
                </a:br>
                <a14:m>
                  <m:oMathPara xmlns:m="http://schemas.openxmlformats.org/officeDocument/2006/math">
                    <m:oMathParaPr>
                      <m:jc m:val="centerGroup"/>
                    </m:oMathParaPr>
                    <m:oMath xmlns:m="http://schemas.openxmlformats.org/officeDocument/2006/math">
                      <m:sSup>
                        <m:sSupPr>
                          <m:ctrlPr>
                            <a:rPr lang="en-GB" b="0" i="1" smtClean="0">
                              <a:latin typeface="Cambria Math"/>
                            </a:rPr>
                          </m:ctrlPr>
                        </m:sSupPr>
                        <m:e>
                          <m:r>
                            <a:rPr lang="en-GB" b="0" i="1" smtClean="0">
                              <a:latin typeface="Cambria Math"/>
                            </a:rPr>
                            <m:t>𝑥</m:t>
                          </m:r>
                        </m:e>
                        <m:sup>
                          <m:r>
                            <a:rPr lang="en-GB" b="0" i="1" smtClean="0">
                              <a:latin typeface="Cambria Math"/>
                            </a:rPr>
                            <m:t>2</m:t>
                          </m:r>
                        </m:sup>
                      </m:sSup>
                      <m:r>
                        <a:rPr lang="en-GB" b="0" i="1" smtClean="0">
                          <a:latin typeface="Cambria Math"/>
                        </a:rPr>
                        <m:t>+6</m:t>
                      </m:r>
                      <m:r>
                        <a:rPr lang="en-GB" b="0" i="1" smtClean="0">
                          <a:latin typeface="Cambria Math"/>
                        </a:rPr>
                        <m:t>𝑥</m:t>
                      </m:r>
                      <m:r>
                        <a:rPr lang="en-GB" b="0" i="1" smtClean="0">
                          <a:latin typeface="Cambria Math"/>
                        </a:rPr>
                        <m:t>+1</m:t>
                      </m:r>
                    </m:oMath>
                  </m:oMathPara>
                </a14:m>
                <a:endParaRPr lang="en-GB"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3"/>
                <a:stretch>
                  <a:fillRect t="-17021"/>
                </a:stretch>
              </a:blipFill>
            </p:spPr>
            <p:txBody>
              <a:bodyPr/>
              <a:lstStyle/>
              <a:p>
                <a:r>
                  <a:rPr lang="en-GB">
                    <a:noFill/>
                  </a:rPr>
                  <a:t> </a:t>
                </a:r>
              </a:p>
            </p:txBody>
          </p:sp>
        </mc:Fallback>
      </mc:AlternateContent>
      <p:sp>
        <p:nvSpPr>
          <p:cNvPr id="3" name="Content Placeholder 2"/>
          <p:cNvSpPr>
            <a:spLocks noGrp="1"/>
          </p:cNvSpPr>
          <p:nvPr>
            <p:ph idx="1"/>
          </p:nvPr>
        </p:nvSpPr>
        <p:spPr>
          <a:xfrm>
            <a:off x="1591065" y="5157192"/>
            <a:ext cx="5789247" cy="1224136"/>
          </a:xfrm>
          <a:solidFill>
            <a:schemeClr val="accent6">
              <a:lumMod val="20000"/>
              <a:lumOff val="80000"/>
            </a:schemeClr>
          </a:solidFill>
        </p:spPr>
        <p:txBody>
          <a:bodyPr/>
          <a:lstStyle/>
          <a:p>
            <a:pPr marL="0" indent="0" algn="ctr">
              <a:buNone/>
            </a:pPr>
            <a:r>
              <a:rPr lang="en-GB" dirty="0"/>
              <a:t>Create a square with the pieces.</a:t>
            </a:r>
          </a:p>
        </p:txBody>
      </p:sp>
      <mc:AlternateContent xmlns:mc="http://schemas.openxmlformats.org/markup-compatibility/2006" xmlns:a14="http://schemas.microsoft.com/office/drawing/2010/main">
        <mc:Choice Requires="a14">
          <p:sp>
            <p:nvSpPr>
              <p:cNvPr id="6" name="Rectangle 5"/>
              <p:cNvSpPr/>
              <p:nvPr/>
            </p:nvSpPr>
            <p:spPr>
              <a:xfrm>
                <a:off x="3923928" y="224380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3923928" y="2243804"/>
                <a:ext cx="1392504" cy="459957"/>
              </a:xfrm>
              <a:prstGeom prst="rect">
                <a:avLst/>
              </a:prstGeom>
              <a:blipFill rotWithShape="1">
                <a:blip r:embed="rId4"/>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017589" y="1628800"/>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1017589" y="1628800"/>
                <a:ext cx="1392504" cy="1394103"/>
              </a:xfrm>
              <a:prstGeom prst="rect">
                <a:avLst/>
              </a:prstGeom>
              <a:blipFill rotWithShape="1">
                <a:blip r:embed="rId5"/>
                <a:stretch>
                  <a:fillRect/>
                </a:stretch>
              </a:blipFill>
              <a:ln>
                <a:noFill/>
              </a:ln>
            </p:spPr>
            <p:txBody>
              <a:bodyPr/>
              <a:lstStyle/>
              <a:p>
                <a:r>
                  <a:rPr lang="en-GB">
                    <a:noFill/>
                  </a:rPr>
                  <a:t> </a:t>
                </a:r>
              </a:p>
            </p:txBody>
          </p:sp>
        </mc:Fallback>
      </mc:AlternateContent>
      <p:grpSp>
        <p:nvGrpSpPr>
          <p:cNvPr id="11" name="Group 10"/>
          <p:cNvGrpSpPr/>
          <p:nvPr/>
        </p:nvGrpSpPr>
        <p:grpSpPr>
          <a:xfrm>
            <a:off x="7956376" y="1444932"/>
            <a:ext cx="459957" cy="1392504"/>
            <a:chOff x="2410093" y="1628801"/>
            <a:chExt cx="459957" cy="1392504"/>
          </a:xfrm>
        </p:grpSpPr>
        <p:sp>
          <p:nvSpPr>
            <p:cNvPr id="5" name="Rectangle 4"/>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0" name="Rectangle 9"/>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0" name="Rectangle 9"/>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6"/>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2" name="Rectangle 11"/>
              <p:cNvSpPr/>
              <p:nvPr/>
            </p:nvSpPr>
            <p:spPr>
              <a:xfrm>
                <a:off x="5076056" y="3021305"/>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12" name="Rectangle 11"/>
              <p:cNvSpPr>
                <a:spLocks noRot="1" noChangeAspect="1" noMove="1" noResize="1" noEditPoints="1" noAdjustHandles="1" noChangeArrowheads="1" noChangeShapeType="1" noTextEdit="1"/>
              </p:cNvSpPr>
              <p:nvPr/>
            </p:nvSpPr>
            <p:spPr>
              <a:xfrm>
                <a:off x="5076056" y="3021305"/>
                <a:ext cx="1392504" cy="459957"/>
              </a:xfrm>
              <a:prstGeom prst="rect">
                <a:avLst/>
              </a:prstGeom>
              <a:blipFill rotWithShape="1">
                <a:blip r:embed="rId7"/>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4860032" y="1681228"/>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4860032" y="1681228"/>
                <a:ext cx="1392504" cy="459957"/>
              </a:xfrm>
              <a:prstGeom prst="rect">
                <a:avLst/>
              </a:prstGeom>
              <a:blipFill rotWithShape="1">
                <a:blip r:embed="rId8"/>
                <a:stretch>
                  <a:fillRect/>
                </a:stretch>
              </a:blipFill>
              <a:ln>
                <a:noFill/>
              </a:ln>
            </p:spPr>
            <p:txBody>
              <a:bodyPr/>
              <a:lstStyle/>
              <a:p>
                <a:r>
                  <a:rPr lang="en-GB">
                    <a:noFill/>
                  </a:rPr>
                  <a:t> </a:t>
                </a:r>
              </a:p>
            </p:txBody>
          </p:sp>
        </mc:Fallback>
      </mc:AlternateContent>
      <p:grpSp>
        <p:nvGrpSpPr>
          <p:cNvPr id="14" name="Group 13"/>
          <p:cNvGrpSpPr/>
          <p:nvPr/>
        </p:nvGrpSpPr>
        <p:grpSpPr>
          <a:xfrm>
            <a:off x="7380312" y="2141185"/>
            <a:ext cx="459957" cy="1392504"/>
            <a:chOff x="2410093" y="1628801"/>
            <a:chExt cx="459957" cy="1392504"/>
          </a:xfrm>
        </p:grpSpPr>
        <p:sp>
          <p:nvSpPr>
            <p:cNvPr id="15" name="Rectangle 14"/>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6" name="Rectangle 15"/>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6" name="Rectangle 15"/>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9"/>
                  <a:stretch>
                    <a:fillRect/>
                  </a:stretch>
                </a:blipFill>
              </p:spPr>
              <p:txBody>
                <a:bodyPr/>
                <a:lstStyle/>
                <a:p>
                  <a:r>
                    <a:rPr lang="en-GB">
                      <a:noFill/>
                    </a:rPr>
                    <a:t> </a:t>
                  </a:r>
                </a:p>
              </p:txBody>
            </p:sp>
          </mc:Fallback>
        </mc:AlternateContent>
      </p:grpSp>
      <p:grpSp>
        <p:nvGrpSpPr>
          <p:cNvPr id="17" name="Group 16"/>
          <p:cNvGrpSpPr/>
          <p:nvPr/>
        </p:nvGrpSpPr>
        <p:grpSpPr>
          <a:xfrm>
            <a:off x="6660232" y="1547552"/>
            <a:ext cx="459957" cy="1392504"/>
            <a:chOff x="2410093" y="1628801"/>
            <a:chExt cx="459957" cy="1392504"/>
          </a:xfrm>
        </p:grpSpPr>
        <p:sp>
          <p:nvSpPr>
            <p:cNvPr id="18" name="Rectangle 17"/>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9" name="Rectangle 18"/>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9" name="Rectangle 18"/>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10"/>
                  <a:stretch>
                    <a:fillRect/>
                  </a:stretch>
                </a:blipFill>
              </p:spPr>
              <p:txBody>
                <a:bodyPr/>
                <a:lstStyle/>
                <a:p>
                  <a:r>
                    <a:rPr lang="en-GB">
                      <a:noFill/>
                    </a:rPr>
                    <a:t> </a:t>
                  </a:r>
                </a:p>
              </p:txBody>
            </p:sp>
          </mc:Fallback>
        </mc:AlternateContent>
      </p:grpSp>
      <p:sp>
        <p:nvSpPr>
          <p:cNvPr id="8" name="Rectangle 7"/>
          <p:cNvSpPr/>
          <p:nvPr/>
        </p:nvSpPr>
        <p:spPr>
          <a:xfrm>
            <a:off x="7419170" y="3861048"/>
            <a:ext cx="445702" cy="4599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Tree>
    <p:extLst>
      <p:ext uri="{BB962C8B-B14F-4D97-AF65-F5344CB8AC3E}">
        <p14:creationId xmlns:p14="http://schemas.microsoft.com/office/powerpoint/2010/main" val="221045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66667E-6 1.85185E-6 L -0.32014 0.10787 " pathEditMode="relative" rAng="0" ptsTypes="AA">
                                      <p:cBhvr>
                                        <p:cTn id="6" dur="2000" fill="hold"/>
                                        <p:tgtEl>
                                          <p:spTgt spid="6"/>
                                        </p:tgtEl>
                                        <p:attrNameLst>
                                          <p:attrName>ppt_x</p:attrName>
                                          <p:attrName>ppt_y</p:attrName>
                                        </p:attrNameLst>
                                      </p:cBhvr>
                                      <p:rCtr x="-16007" y="5394"/>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2.22222E-6 3.65024E-6 L -0.46614 0.01549 " pathEditMode="relative" rAng="0" ptsTypes="AA">
                                      <p:cBhvr>
                                        <p:cTn id="10" dur="2000" fill="hold"/>
                                        <p:tgtEl>
                                          <p:spTgt spid="17"/>
                                        </p:tgtEl>
                                        <p:attrNameLst>
                                          <p:attrName>ppt_x</p:attrName>
                                          <p:attrName>ppt_y</p:attrName>
                                        </p:attrNameLst>
                                      </p:cBhvr>
                                      <p:rCtr x="-23316" y="763"/>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1.11022E-16 -4.07407E-6 L -0.44618 0.05741 " pathEditMode="relative" rAng="0" ptsTypes="AA">
                                      <p:cBhvr>
                                        <p:cTn id="14" dur="2000" fill="hold"/>
                                        <p:tgtEl>
                                          <p:spTgt spid="12"/>
                                        </p:tgtEl>
                                        <p:attrNameLst>
                                          <p:attrName>ppt_x</p:attrName>
                                          <p:attrName>ppt_y</p:attrName>
                                        </p:attrNameLst>
                                      </p:cBhvr>
                                      <p:rCtr x="-22309" y="2870"/>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1.66667E-6 -3.44668E-7 L -0.49774 -0.07102 " pathEditMode="relative" rAng="0" ptsTypes="AA">
                                      <p:cBhvr>
                                        <p:cTn id="18" dur="2000" fill="hold"/>
                                        <p:tgtEl>
                                          <p:spTgt spid="14"/>
                                        </p:tgtEl>
                                        <p:attrNameLst>
                                          <p:attrName>ppt_x</p:attrName>
                                          <p:attrName>ppt_y</p:attrName>
                                        </p:attrNameLst>
                                      </p:cBhvr>
                                      <p:rCtr x="-24896" y="-3562"/>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1.11111E-6 -3.7037E-6 L -0.42257 0.31574 " pathEditMode="relative" rAng="0" ptsTypes="AA">
                                      <p:cBhvr>
                                        <p:cTn id="22" dur="2000" fill="hold"/>
                                        <p:tgtEl>
                                          <p:spTgt spid="13"/>
                                        </p:tgtEl>
                                        <p:attrNameLst>
                                          <p:attrName>ppt_x</p:attrName>
                                          <p:attrName>ppt_y</p:attrName>
                                        </p:attrNameLst>
                                      </p:cBhvr>
                                      <p:rCtr x="-21128" y="15787"/>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2.5E-6 -4.95027E-7 L -0.52135 0.03053 " pathEditMode="relative" rAng="0" ptsTypes="AA">
                                      <p:cBhvr>
                                        <p:cTn id="26" dur="2000" fill="hold"/>
                                        <p:tgtEl>
                                          <p:spTgt spid="11"/>
                                        </p:tgtEl>
                                        <p:attrNameLst>
                                          <p:attrName>ppt_x</p:attrName>
                                          <p:attrName>ppt_y</p:attrName>
                                        </p:attrNameLst>
                                      </p:cBhvr>
                                      <p:rCtr x="-26076" y="1527"/>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2.77778E-7 -3.80985E-6 L -0.54826 -0.11751 " pathEditMode="relative" rAng="0" ptsTypes="AA">
                                      <p:cBhvr>
                                        <p:cTn id="30" dur="2000" fill="hold"/>
                                        <p:tgtEl>
                                          <p:spTgt spid="8"/>
                                        </p:tgtEl>
                                        <p:attrNameLst>
                                          <p:attrName>ppt_x</p:attrName>
                                          <p:attrName>ppt_y</p:attrName>
                                        </p:attrNameLst>
                                      </p:cBhvr>
                                      <p:rCtr x="-27413" y="-58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fontScale="90000"/>
              </a:bodyPr>
              <a:lstStyle/>
              <a:p>
                <a:pPr/>
                <a:r>
                  <a:rPr lang="en-GB" dirty="0"/>
                  <a:t>Complete the square</a:t>
                </a:r>
                <a:r>
                  <a:rPr lang="en-GB" b="0" dirty="0"/>
                  <a:t>:</a:t>
                </a:r>
                <a:br>
                  <a:rPr lang="en-GB" b="0" dirty="0"/>
                </a:br>
                <a14:m>
                  <m:oMathPara xmlns:m="http://schemas.openxmlformats.org/officeDocument/2006/math">
                    <m:oMathParaPr>
                      <m:jc m:val="centerGroup"/>
                    </m:oMathParaPr>
                    <m:oMath xmlns:m="http://schemas.openxmlformats.org/officeDocument/2006/math">
                      <m:sSup>
                        <m:sSupPr>
                          <m:ctrlPr>
                            <a:rPr lang="en-GB" b="0" i="1" smtClean="0">
                              <a:latin typeface="Cambria Math"/>
                            </a:rPr>
                          </m:ctrlPr>
                        </m:sSupPr>
                        <m:e>
                          <m:r>
                            <a:rPr lang="en-GB" b="0" i="1" smtClean="0">
                              <a:latin typeface="Cambria Math"/>
                            </a:rPr>
                            <m:t>𝑥</m:t>
                          </m:r>
                        </m:e>
                        <m:sup>
                          <m:r>
                            <a:rPr lang="en-GB" b="0" i="1" smtClean="0">
                              <a:latin typeface="Cambria Math"/>
                            </a:rPr>
                            <m:t>2</m:t>
                          </m:r>
                        </m:sup>
                      </m:sSup>
                      <m:r>
                        <a:rPr lang="en-GB" b="0" i="1" smtClean="0">
                          <a:latin typeface="Cambria Math"/>
                        </a:rPr>
                        <m:t>+6</m:t>
                      </m:r>
                      <m:r>
                        <a:rPr lang="en-GB" b="0" i="1" smtClean="0">
                          <a:latin typeface="Cambria Math"/>
                        </a:rPr>
                        <m:t>𝑥</m:t>
                      </m:r>
                      <m:r>
                        <a:rPr lang="en-GB" b="0" i="1" smtClean="0">
                          <a:latin typeface="Cambria Math"/>
                        </a:rPr>
                        <m:t>+1</m:t>
                      </m:r>
                    </m:oMath>
                  </m:oMathPara>
                </a14:m>
                <a:endParaRPr lang="en-GB"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3"/>
                <a:stretch>
                  <a:fillRect t="-17021"/>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499992" y="3144490"/>
                <a:ext cx="3600400" cy="1133500"/>
              </a:xfrm>
              <a:noFill/>
            </p:spPr>
            <p:txBody>
              <a:bodyPr>
                <a:normAutofit fontScale="70000" lnSpcReduction="20000"/>
              </a:bodyPr>
              <a:lstStyle/>
              <a:p>
                <a:pPr marL="0" indent="0" algn="ctr">
                  <a:buNone/>
                </a:pPr>
                <a:r>
                  <a:rPr lang="en-GB" sz="2800" dirty="0" smtClean="0">
                    <a:solidFill>
                      <a:srgbClr val="FF0000"/>
                    </a:solidFill>
                  </a:rPr>
                  <a:t>8 </a:t>
                </a:r>
                <a:r>
                  <a:rPr lang="en-GB" sz="3000" dirty="0" smtClean="0">
                    <a:solidFill>
                      <a:srgbClr val="FF0000"/>
                    </a:solidFill>
                  </a:rPr>
                  <a:t>squares need subtracting</a:t>
                </a:r>
              </a:p>
              <a:p>
                <a:pPr marL="0" indent="0" algn="ctr">
                  <a:buNone/>
                </a:pPr>
                <a:r>
                  <a:rPr lang="en-GB" sz="3000" dirty="0" smtClean="0">
                    <a:solidFill>
                      <a:srgbClr val="FF0000"/>
                    </a:solidFill>
                  </a:rPr>
                  <a:t> from </a:t>
                </a:r>
                <a14:m>
                  <m:oMath xmlns:m="http://schemas.openxmlformats.org/officeDocument/2006/math">
                    <m:r>
                      <a:rPr lang="en-GB" sz="2800" b="0" i="1" smtClean="0">
                        <a:solidFill>
                          <a:srgbClr val="FF0000"/>
                        </a:solidFill>
                        <a:latin typeface="Cambria Math"/>
                      </a:rPr>
                      <m:t>(</m:t>
                    </m:r>
                    <m:r>
                      <a:rPr lang="en-GB" sz="2800" b="0" i="1" smtClean="0">
                        <a:solidFill>
                          <a:srgbClr val="FF0000"/>
                        </a:solidFill>
                        <a:latin typeface="Cambria Math"/>
                      </a:rPr>
                      <m:t>𝑥</m:t>
                    </m:r>
                    <m:r>
                      <a:rPr lang="en-GB" sz="2800" b="0" i="1" smtClean="0">
                        <a:solidFill>
                          <a:srgbClr val="FF0000"/>
                        </a:solidFill>
                        <a:latin typeface="Cambria Math"/>
                      </a:rPr>
                      <m:t>+3</m:t>
                    </m:r>
                    <m:sSup>
                      <m:sSupPr>
                        <m:ctrlPr>
                          <a:rPr lang="en-GB" sz="2800" i="1" smtClean="0">
                            <a:solidFill>
                              <a:srgbClr val="FF0000"/>
                            </a:solidFill>
                            <a:latin typeface="Cambria Math"/>
                          </a:rPr>
                        </m:ctrlPr>
                      </m:sSupPr>
                      <m:e>
                        <m:r>
                          <a:rPr lang="en-GB" sz="2800" b="0" i="1" smtClean="0">
                            <a:solidFill>
                              <a:srgbClr val="FF0000"/>
                            </a:solidFill>
                            <a:latin typeface="Cambria Math"/>
                          </a:rPr>
                          <m:t>)</m:t>
                        </m:r>
                      </m:e>
                      <m:sup>
                        <m:r>
                          <a:rPr lang="en-GB" sz="2800" b="0" i="1" smtClean="0">
                            <a:solidFill>
                              <a:srgbClr val="FF0000"/>
                            </a:solidFill>
                            <a:latin typeface="Cambria Math"/>
                          </a:rPr>
                          <m:t>2</m:t>
                        </m:r>
                      </m:sup>
                    </m:sSup>
                    <m:r>
                      <a:rPr lang="en-GB" sz="2800" b="0" i="1" smtClean="0">
                        <a:solidFill>
                          <a:srgbClr val="FF0000"/>
                        </a:solidFill>
                        <a:latin typeface="Cambria Math"/>
                      </a:rPr>
                      <m:t> </m:t>
                    </m:r>
                  </m:oMath>
                </a14:m>
                <a:r>
                  <a:rPr lang="en-GB" sz="2800" dirty="0" smtClean="0">
                    <a:solidFill>
                      <a:srgbClr val="FF0000"/>
                    </a:solidFill>
                  </a:rPr>
                  <a:t>to give </a:t>
                </a:r>
              </a:p>
              <a:p>
                <a:pPr marL="0" indent="0" algn="ctr">
                  <a:buNone/>
                </a:pPr>
                <a14:m>
                  <m:oMathPara xmlns:m="http://schemas.openxmlformats.org/officeDocument/2006/math">
                    <m:oMathParaPr>
                      <m:jc m:val="centerGroup"/>
                    </m:oMathParaPr>
                    <m:oMath xmlns:m="http://schemas.openxmlformats.org/officeDocument/2006/math">
                      <m:sSup>
                        <m:sSupPr>
                          <m:ctrlPr>
                            <a:rPr lang="en-GB" sz="2800" i="1" smtClean="0">
                              <a:solidFill>
                                <a:srgbClr val="FF0000"/>
                              </a:solidFill>
                              <a:latin typeface="Cambria Math"/>
                            </a:rPr>
                          </m:ctrlPr>
                        </m:sSupPr>
                        <m:e>
                          <m:r>
                            <a:rPr lang="en-GB" sz="2800" b="0" i="1" smtClean="0">
                              <a:solidFill>
                                <a:srgbClr val="FF0000"/>
                              </a:solidFill>
                              <a:latin typeface="Cambria Math"/>
                            </a:rPr>
                            <m:t>𝑥</m:t>
                          </m:r>
                        </m:e>
                        <m:sup>
                          <m:r>
                            <a:rPr lang="en-GB" sz="2800" b="0" i="1" smtClean="0">
                              <a:solidFill>
                                <a:srgbClr val="FF0000"/>
                              </a:solidFill>
                              <a:latin typeface="Cambria Math"/>
                            </a:rPr>
                            <m:t>2</m:t>
                          </m:r>
                        </m:sup>
                      </m:sSup>
                      <m:r>
                        <a:rPr lang="en-GB" sz="2800" b="0" i="1" smtClean="0">
                          <a:solidFill>
                            <a:srgbClr val="FF0000"/>
                          </a:solidFill>
                          <a:latin typeface="Cambria Math"/>
                        </a:rPr>
                        <m:t>+6</m:t>
                      </m:r>
                      <m:r>
                        <a:rPr lang="en-GB" sz="2800" b="0" i="1" smtClean="0">
                          <a:solidFill>
                            <a:srgbClr val="FF0000"/>
                          </a:solidFill>
                          <a:latin typeface="Cambria Math"/>
                        </a:rPr>
                        <m:t>𝑥</m:t>
                      </m:r>
                      <m:r>
                        <a:rPr lang="en-GB" sz="2800" b="0" i="1" smtClean="0">
                          <a:solidFill>
                            <a:srgbClr val="FF0000"/>
                          </a:solidFill>
                          <a:latin typeface="Cambria Math"/>
                        </a:rPr>
                        <m:t>+1</m:t>
                      </m:r>
                    </m:oMath>
                  </m:oMathPara>
                </a14:m>
                <a:endParaRPr lang="en-GB" sz="2800"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499992" y="3144490"/>
                <a:ext cx="3600400" cy="1133500"/>
              </a:xfrm>
              <a:blipFill rotWithShape="1">
                <a:blip r:embed="rId4"/>
                <a:stretch>
                  <a:fillRect t="-914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017589" y="302130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1017589" y="3021304"/>
                <a:ext cx="1392504" cy="459957"/>
              </a:xfrm>
              <a:prstGeom prst="rect">
                <a:avLst/>
              </a:prstGeom>
              <a:blipFill rotWithShape="1">
                <a:blip r:embed="rId5"/>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017589" y="1628800"/>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1017589" y="1628800"/>
                <a:ext cx="1392504" cy="1394103"/>
              </a:xfrm>
              <a:prstGeom prst="rect">
                <a:avLst/>
              </a:prstGeom>
              <a:blipFill rotWithShape="1">
                <a:blip r:embed="rId6"/>
                <a:stretch>
                  <a:fillRect/>
                </a:stretch>
              </a:blipFill>
              <a:ln>
                <a:noFill/>
              </a:ln>
            </p:spPr>
            <p:txBody>
              <a:bodyPr/>
              <a:lstStyle/>
              <a:p>
                <a:r>
                  <a:rPr lang="en-GB">
                    <a:noFill/>
                  </a:rPr>
                  <a:t> </a:t>
                </a:r>
              </a:p>
            </p:txBody>
          </p:sp>
        </mc:Fallback>
      </mc:AlternateContent>
      <p:grpSp>
        <p:nvGrpSpPr>
          <p:cNvPr id="11" name="Group 10"/>
          <p:cNvGrpSpPr/>
          <p:nvPr/>
        </p:nvGrpSpPr>
        <p:grpSpPr>
          <a:xfrm>
            <a:off x="3334313" y="1631197"/>
            <a:ext cx="459957" cy="1392504"/>
            <a:chOff x="2410093" y="1628801"/>
            <a:chExt cx="459957" cy="1392504"/>
          </a:xfrm>
        </p:grpSpPr>
        <p:sp>
          <p:nvSpPr>
            <p:cNvPr id="5" name="Rectangle 4"/>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0" name="Rectangle 9"/>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0" name="Rectangle 9"/>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7"/>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2" name="Rectangle 11"/>
              <p:cNvSpPr/>
              <p:nvPr/>
            </p:nvSpPr>
            <p:spPr>
              <a:xfrm>
                <a:off x="1017589" y="3481262"/>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12" name="Rectangle 11"/>
              <p:cNvSpPr>
                <a:spLocks noRot="1" noChangeAspect="1" noMove="1" noResize="1" noEditPoints="1" noAdjustHandles="1" noChangeArrowheads="1" noChangeShapeType="1" noTextEdit="1"/>
              </p:cNvSpPr>
              <p:nvPr/>
            </p:nvSpPr>
            <p:spPr>
              <a:xfrm>
                <a:off x="1017589" y="3481262"/>
                <a:ext cx="1392504" cy="459957"/>
              </a:xfrm>
              <a:prstGeom prst="rect">
                <a:avLst/>
              </a:prstGeom>
              <a:blipFill rotWithShape="1">
                <a:blip r:embed="rId8"/>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1017589" y="3947718"/>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1017589" y="3947718"/>
                <a:ext cx="1392504" cy="459957"/>
              </a:xfrm>
              <a:prstGeom prst="rect">
                <a:avLst/>
              </a:prstGeom>
              <a:blipFill rotWithShape="1">
                <a:blip r:embed="rId9"/>
                <a:stretch>
                  <a:fillRect/>
                </a:stretch>
              </a:blipFill>
              <a:ln>
                <a:noFill/>
              </a:ln>
            </p:spPr>
            <p:txBody>
              <a:bodyPr/>
              <a:lstStyle/>
              <a:p>
                <a:r>
                  <a:rPr lang="en-GB">
                    <a:noFill/>
                  </a:rPr>
                  <a:t> </a:t>
                </a:r>
              </a:p>
            </p:txBody>
          </p:sp>
        </mc:Fallback>
      </mc:AlternateContent>
      <p:grpSp>
        <p:nvGrpSpPr>
          <p:cNvPr id="14" name="Group 13"/>
          <p:cNvGrpSpPr/>
          <p:nvPr/>
        </p:nvGrpSpPr>
        <p:grpSpPr>
          <a:xfrm>
            <a:off x="2870051" y="1628800"/>
            <a:ext cx="459957" cy="1392504"/>
            <a:chOff x="2410093" y="1628801"/>
            <a:chExt cx="459957" cy="1392504"/>
          </a:xfrm>
        </p:grpSpPr>
        <p:sp>
          <p:nvSpPr>
            <p:cNvPr id="15" name="Rectangle 14"/>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6" name="Rectangle 15"/>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6" name="Rectangle 15"/>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10"/>
                  <a:stretch>
                    <a:fillRect/>
                  </a:stretch>
                </a:blipFill>
              </p:spPr>
              <p:txBody>
                <a:bodyPr/>
                <a:lstStyle/>
                <a:p>
                  <a:r>
                    <a:rPr lang="en-GB">
                      <a:noFill/>
                    </a:rPr>
                    <a:t> </a:t>
                  </a:r>
                </a:p>
              </p:txBody>
            </p:sp>
          </mc:Fallback>
        </mc:AlternateContent>
      </p:grpSp>
      <p:grpSp>
        <p:nvGrpSpPr>
          <p:cNvPr id="17" name="Group 16"/>
          <p:cNvGrpSpPr/>
          <p:nvPr/>
        </p:nvGrpSpPr>
        <p:grpSpPr>
          <a:xfrm>
            <a:off x="2410093" y="1630399"/>
            <a:ext cx="459957" cy="1392504"/>
            <a:chOff x="2410093" y="1628801"/>
            <a:chExt cx="459957" cy="1392504"/>
          </a:xfrm>
        </p:grpSpPr>
        <p:sp>
          <p:nvSpPr>
            <p:cNvPr id="18" name="Rectangle 17"/>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9" name="Rectangle 18"/>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9" name="Rectangle 18"/>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11"/>
                  <a:stretch>
                    <a:fillRect/>
                  </a:stretch>
                </a:blipFill>
              </p:spPr>
              <p:txBody>
                <a:bodyPr/>
                <a:lstStyle/>
                <a:p>
                  <a:r>
                    <a:rPr lang="en-GB">
                      <a:noFill/>
                    </a:rPr>
                    <a:t> </a:t>
                  </a:r>
                </a:p>
              </p:txBody>
            </p:sp>
          </mc:Fallback>
        </mc:AlternateContent>
      </p:grpSp>
      <p:sp>
        <p:nvSpPr>
          <p:cNvPr id="8" name="Rectangle 7"/>
          <p:cNvSpPr/>
          <p:nvPr/>
        </p:nvSpPr>
        <p:spPr>
          <a:xfrm>
            <a:off x="2410092" y="3022903"/>
            <a:ext cx="445702" cy="4599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xmlns:a14="http://schemas.microsoft.com/office/drawing/2010/main">
        <mc:Choice Requires="a14">
          <p:sp>
            <p:nvSpPr>
              <p:cNvPr id="20" name="Rectangle 19"/>
              <p:cNvSpPr/>
              <p:nvPr/>
            </p:nvSpPr>
            <p:spPr>
              <a:xfrm>
                <a:off x="5868144" y="838453"/>
                <a:ext cx="2175211"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3200" i="1" smtClean="0">
                          <a:solidFill>
                            <a:srgbClr val="0070C0"/>
                          </a:solidFill>
                          <a:latin typeface="Cambria Math"/>
                          <a:ea typeface="Cambria Math"/>
                          <a:cs typeface="+mj-cs"/>
                        </a:rPr>
                        <m:t>=</m:t>
                      </m:r>
                      <m:sSup>
                        <m:sSupPr>
                          <m:ctrlPr>
                            <a:rPr lang="en-GB" sz="3200" b="0" i="1" smtClean="0">
                              <a:solidFill>
                                <a:srgbClr val="0070C0"/>
                              </a:solidFill>
                              <a:latin typeface="Cambria Math"/>
                              <a:ea typeface="Cambria Math"/>
                              <a:cs typeface="+mj-cs"/>
                            </a:rPr>
                          </m:ctrlPr>
                        </m:sSupPr>
                        <m:e>
                          <m:d>
                            <m:dPr>
                              <m:ctrlPr>
                                <a:rPr lang="en-GB" sz="3200" b="0" i="1" smtClean="0">
                                  <a:solidFill>
                                    <a:srgbClr val="0070C0"/>
                                  </a:solidFill>
                                  <a:latin typeface="Cambria Math"/>
                                  <a:ea typeface="Cambria Math"/>
                                  <a:cs typeface="+mj-cs"/>
                                </a:rPr>
                              </m:ctrlPr>
                            </m:dPr>
                            <m:e>
                              <m:r>
                                <a:rPr lang="en-GB" sz="3200" b="0" i="1" smtClean="0">
                                  <a:solidFill>
                                    <a:srgbClr val="0070C0"/>
                                  </a:solidFill>
                                  <a:latin typeface="Cambria Math"/>
                                  <a:ea typeface="Cambria Math"/>
                                  <a:cs typeface="+mj-cs"/>
                                </a:rPr>
                                <m:t>𝑥</m:t>
                              </m:r>
                              <m:r>
                                <a:rPr lang="en-GB" sz="3200" b="0" i="1" smtClean="0">
                                  <a:solidFill>
                                    <a:srgbClr val="0070C0"/>
                                  </a:solidFill>
                                  <a:latin typeface="Cambria Math"/>
                                  <a:ea typeface="Cambria Math"/>
                                  <a:cs typeface="+mj-cs"/>
                                </a:rPr>
                                <m:t>+3</m:t>
                              </m:r>
                            </m:e>
                          </m:d>
                        </m:e>
                        <m:sup>
                          <m:r>
                            <a:rPr lang="en-GB" sz="3200" b="0" i="1" smtClean="0">
                              <a:solidFill>
                                <a:srgbClr val="0070C0"/>
                              </a:solidFill>
                              <a:latin typeface="Cambria Math"/>
                              <a:ea typeface="Cambria Math"/>
                              <a:cs typeface="+mj-cs"/>
                            </a:rPr>
                            <m:t>2</m:t>
                          </m:r>
                        </m:sup>
                      </m:sSup>
                    </m:oMath>
                  </m:oMathPara>
                </a14:m>
                <a:endParaRPr lang="en-GB" sz="1200" dirty="0">
                  <a:solidFill>
                    <a:srgbClr val="0070C0"/>
                  </a:solidFill>
                </a:endParaRPr>
              </a:p>
            </p:txBody>
          </p:sp>
        </mc:Choice>
        <mc:Fallback xmlns="">
          <p:sp>
            <p:nvSpPr>
              <p:cNvPr id="20" name="Rectangle 19"/>
              <p:cNvSpPr>
                <a:spLocks noRot="1" noChangeAspect="1" noMove="1" noResize="1" noEditPoints="1" noAdjustHandles="1" noChangeArrowheads="1" noChangeShapeType="1" noTextEdit="1"/>
              </p:cNvSpPr>
              <p:nvPr/>
            </p:nvSpPr>
            <p:spPr>
              <a:xfrm>
                <a:off x="5868144" y="838453"/>
                <a:ext cx="2175211" cy="584775"/>
              </a:xfrm>
              <a:prstGeom prst="rect">
                <a:avLst/>
              </a:prstGeom>
              <a:blipFill rotWithShape="1">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Rectangle 20"/>
              <p:cNvSpPr/>
              <p:nvPr/>
            </p:nvSpPr>
            <p:spPr>
              <a:xfrm>
                <a:off x="1619672" y="1134080"/>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oMath>
                  </m:oMathPara>
                </a14:m>
                <a:endParaRPr lang="en-GB" dirty="0"/>
              </a:p>
            </p:txBody>
          </p:sp>
        </mc:Choice>
        <mc:Fallback xmlns="">
          <p:sp>
            <p:nvSpPr>
              <p:cNvPr id="21" name="Rectangle 20"/>
              <p:cNvSpPr>
                <a:spLocks noRot="1" noChangeAspect="1" noMove="1" noResize="1" noEditPoints="1" noAdjustHandles="1" noChangeArrowheads="1" noChangeShapeType="1" noTextEdit="1"/>
              </p:cNvSpPr>
              <p:nvPr/>
            </p:nvSpPr>
            <p:spPr>
              <a:xfrm>
                <a:off x="1619672" y="1134080"/>
                <a:ext cx="367985" cy="369332"/>
              </a:xfrm>
              <a:prstGeom prst="rect">
                <a:avLst/>
              </a:prstGeom>
              <a:blipFill rotWithShape="1">
                <a:blip r:embed="rId13"/>
                <a:stretch>
                  <a:fillRect/>
                </a:stretch>
              </a:blipFill>
            </p:spPr>
            <p:txBody>
              <a:bodyPr/>
              <a:lstStyle/>
              <a:p>
                <a:r>
                  <a:rPr lang="en-GB">
                    <a:noFill/>
                  </a:rPr>
                  <a:t> </a:t>
                </a:r>
              </a:p>
            </p:txBody>
          </p:sp>
        </mc:Fallback>
      </mc:AlternateContent>
      <p:cxnSp>
        <p:nvCxnSpPr>
          <p:cNvPr id="22" name="Straight Arrow Connector 21"/>
          <p:cNvCxnSpPr/>
          <p:nvPr/>
        </p:nvCxnSpPr>
        <p:spPr>
          <a:xfrm>
            <a:off x="1017589" y="1500172"/>
            <a:ext cx="1388341"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854078" y="1652572"/>
            <a:ext cx="0" cy="136873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Rectangle 23"/>
              <p:cNvSpPr/>
              <p:nvPr/>
            </p:nvSpPr>
            <p:spPr>
              <a:xfrm>
                <a:off x="410256" y="2152272"/>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oMath>
                  </m:oMathPara>
                </a14:m>
                <a:endParaRPr lang="en-GB" dirty="0"/>
              </a:p>
            </p:txBody>
          </p:sp>
        </mc:Choice>
        <mc:Fallback xmlns="">
          <p:sp>
            <p:nvSpPr>
              <p:cNvPr id="24" name="Rectangle 23"/>
              <p:cNvSpPr>
                <a:spLocks noRot="1" noChangeAspect="1" noMove="1" noResize="1" noEditPoints="1" noAdjustHandles="1" noChangeArrowheads="1" noChangeShapeType="1" noTextEdit="1"/>
              </p:cNvSpPr>
              <p:nvPr/>
            </p:nvSpPr>
            <p:spPr>
              <a:xfrm>
                <a:off x="410256" y="2152272"/>
                <a:ext cx="367985" cy="369332"/>
              </a:xfrm>
              <a:prstGeom prst="rect">
                <a:avLst/>
              </a:prstGeom>
              <a:blipFill rotWithShape="1">
                <a:blip r:embed="rId14"/>
                <a:stretch>
                  <a:fillRect/>
                </a:stretch>
              </a:blipFill>
            </p:spPr>
            <p:txBody>
              <a:bodyPr/>
              <a:lstStyle/>
              <a:p>
                <a:r>
                  <a:rPr lang="en-GB">
                    <a:noFill/>
                  </a:rPr>
                  <a:t> </a:t>
                </a:r>
              </a:p>
            </p:txBody>
          </p:sp>
        </mc:Fallback>
      </mc:AlternateContent>
      <p:sp>
        <p:nvSpPr>
          <p:cNvPr id="25" name="Rectangle 24"/>
          <p:cNvSpPr/>
          <p:nvPr/>
        </p:nvSpPr>
        <p:spPr>
          <a:xfrm>
            <a:off x="2870051" y="3030123"/>
            <a:ext cx="459958" cy="459957"/>
          </a:xfrm>
          <a:prstGeom prst="rect">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6" name="Rectangle 25"/>
          <p:cNvSpPr/>
          <p:nvPr/>
        </p:nvSpPr>
        <p:spPr>
          <a:xfrm>
            <a:off x="3330009" y="3030123"/>
            <a:ext cx="464262" cy="459957"/>
          </a:xfrm>
          <a:prstGeom prst="rect">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7" name="Rectangle 26"/>
          <p:cNvSpPr/>
          <p:nvPr/>
        </p:nvSpPr>
        <p:spPr>
          <a:xfrm>
            <a:off x="2870051" y="3487761"/>
            <a:ext cx="459958" cy="459957"/>
          </a:xfrm>
          <a:prstGeom prst="rect">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8" name="Rectangle 27"/>
          <p:cNvSpPr/>
          <p:nvPr/>
        </p:nvSpPr>
        <p:spPr>
          <a:xfrm>
            <a:off x="3330009" y="3487761"/>
            <a:ext cx="464262" cy="459957"/>
          </a:xfrm>
          <a:prstGeom prst="rect">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9" name="Rectangle 28"/>
          <p:cNvSpPr/>
          <p:nvPr/>
        </p:nvSpPr>
        <p:spPr>
          <a:xfrm>
            <a:off x="2870051" y="3947718"/>
            <a:ext cx="459958" cy="459957"/>
          </a:xfrm>
          <a:prstGeom prst="rect">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0" name="Rectangle 29"/>
          <p:cNvSpPr/>
          <p:nvPr/>
        </p:nvSpPr>
        <p:spPr>
          <a:xfrm>
            <a:off x="3330009" y="3947718"/>
            <a:ext cx="464262" cy="459957"/>
          </a:xfrm>
          <a:prstGeom prst="rect">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1" name="Rectangle 30"/>
          <p:cNvSpPr/>
          <p:nvPr/>
        </p:nvSpPr>
        <p:spPr>
          <a:xfrm>
            <a:off x="2410093" y="3490080"/>
            <a:ext cx="459958" cy="459957"/>
          </a:xfrm>
          <a:prstGeom prst="rect">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2" name="Rectangle 31"/>
          <p:cNvSpPr/>
          <p:nvPr/>
        </p:nvSpPr>
        <p:spPr>
          <a:xfrm>
            <a:off x="2410093" y="3950037"/>
            <a:ext cx="459958" cy="459957"/>
          </a:xfrm>
          <a:prstGeom prst="rect">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3" name="Rectangle 32"/>
              <p:cNvSpPr/>
              <p:nvPr/>
            </p:nvSpPr>
            <p:spPr>
              <a:xfrm>
                <a:off x="2632943" y="1128205"/>
                <a:ext cx="53892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m:t>
                      </m:r>
                      <m:r>
                        <a:rPr lang="en-GB" b="0" i="1" smtClean="0">
                          <a:solidFill>
                            <a:prstClr val="black"/>
                          </a:solidFill>
                          <a:latin typeface="Cambria Math"/>
                          <a:ea typeface="Cambria Math"/>
                        </a:rPr>
                        <m:t>3</m:t>
                      </m:r>
                    </m:oMath>
                  </m:oMathPara>
                </a14:m>
                <a:endParaRPr lang="en-GB" dirty="0"/>
              </a:p>
            </p:txBody>
          </p:sp>
        </mc:Choice>
        <mc:Fallback xmlns="">
          <p:sp>
            <p:nvSpPr>
              <p:cNvPr id="33" name="Rectangle 32"/>
              <p:cNvSpPr>
                <a:spLocks noRot="1" noChangeAspect="1" noMove="1" noResize="1" noEditPoints="1" noAdjustHandles="1" noChangeArrowheads="1" noChangeShapeType="1" noTextEdit="1"/>
              </p:cNvSpPr>
              <p:nvPr/>
            </p:nvSpPr>
            <p:spPr>
              <a:xfrm>
                <a:off x="2632943" y="1128205"/>
                <a:ext cx="538929" cy="369332"/>
              </a:xfrm>
              <a:prstGeom prst="rect">
                <a:avLst/>
              </a:prstGeom>
              <a:blipFill rotWithShape="1">
                <a:blip r:embed="rId15"/>
                <a:stretch>
                  <a:fillRect/>
                </a:stretch>
              </a:blipFill>
            </p:spPr>
            <p:txBody>
              <a:bodyPr/>
              <a:lstStyle/>
              <a:p>
                <a:r>
                  <a:rPr lang="en-GB">
                    <a:noFill/>
                  </a:rPr>
                  <a:t> </a:t>
                </a:r>
              </a:p>
            </p:txBody>
          </p:sp>
        </mc:Fallback>
      </mc:AlternateContent>
      <p:cxnSp>
        <p:nvCxnSpPr>
          <p:cNvPr id="35" name="Straight Arrow Connector 34"/>
          <p:cNvCxnSpPr/>
          <p:nvPr/>
        </p:nvCxnSpPr>
        <p:spPr>
          <a:xfrm>
            <a:off x="2398730" y="1497537"/>
            <a:ext cx="1388341"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Rectangle 36"/>
              <p:cNvSpPr/>
              <p:nvPr/>
            </p:nvSpPr>
            <p:spPr>
              <a:xfrm>
                <a:off x="331027" y="3475666"/>
                <a:ext cx="53892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m:t>
                      </m:r>
                      <m:r>
                        <a:rPr lang="en-GB" b="0" i="0" smtClean="0">
                          <a:solidFill>
                            <a:prstClr val="black"/>
                          </a:solidFill>
                          <a:latin typeface="Cambria Math"/>
                          <a:ea typeface="Cambria Math"/>
                        </a:rPr>
                        <m:t>3</m:t>
                      </m:r>
                    </m:oMath>
                  </m:oMathPara>
                </a14:m>
                <a:endParaRPr lang="en-GB" dirty="0"/>
              </a:p>
            </p:txBody>
          </p:sp>
        </mc:Choice>
        <mc:Fallback xmlns="">
          <p:sp>
            <p:nvSpPr>
              <p:cNvPr id="37" name="Rectangle 36"/>
              <p:cNvSpPr>
                <a:spLocks noRot="1" noChangeAspect="1" noMove="1" noResize="1" noEditPoints="1" noAdjustHandles="1" noChangeArrowheads="1" noChangeShapeType="1" noTextEdit="1"/>
              </p:cNvSpPr>
              <p:nvPr/>
            </p:nvSpPr>
            <p:spPr>
              <a:xfrm>
                <a:off x="331027" y="3475666"/>
                <a:ext cx="538929" cy="369332"/>
              </a:xfrm>
              <a:prstGeom prst="rect">
                <a:avLst/>
              </a:prstGeom>
              <a:blipFill rotWithShape="1">
                <a:blip r:embed="rId16"/>
                <a:stretch>
                  <a:fillRect/>
                </a:stretch>
              </a:blipFill>
            </p:spPr>
            <p:txBody>
              <a:bodyPr/>
              <a:lstStyle/>
              <a:p>
                <a:r>
                  <a:rPr lang="en-GB">
                    <a:noFill/>
                  </a:rPr>
                  <a:t> </a:t>
                </a:r>
              </a:p>
            </p:txBody>
          </p:sp>
        </mc:Fallback>
      </mc:AlternateContent>
      <p:cxnSp>
        <p:nvCxnSpPr>
          <p:cNvPr id="38" name="Straight Arrow Connector 37"/>
          <p:cNvCxnSpPr/>
          <p:nvPr/>
        </p:nvCxnSpPr>
        <p:spPr>
          <a:xfrm>
            <a:off x="869956" y="3021304"/>
            <a:ext cx="0" cy="136873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Rectangle 38"/>
              <p:cNvSpPr/>
              <p:nvPr/>
            </p:nvSpPr>
            <p:spPr>
              <a:xfrm>
                <a:off x="7884368" y="841692"/>
                <a:ext cx="811441"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3200" b="0" i="1" smtClean="0">
                          <a:solidFill>
                            <a:srgbClr val="0070C0"/>
                          </a:solidFill>
                          <a:latin typeface="Cambria Math"/>
                          <a:ea typeface="Cambria Math"/>
                          <a:cs typeface="+mj-cs"/>
                        </a:rPr>
                        <m:t>−8</m:t>
                      </m:r>
                    </m:oMath>
                  </m:oMathPara>
                </a14:m>
                <a:endParaRPr lang="en-GB" sz="1200" dirty="0">
                  <a:solidFill>
                    <a:srgbClr val="0070C0"/>
                  </a:solidFill>
                </a:endParaRPr>
              </a:p>
            </p:txBody>
          </p:sp>
        </mc:Choice>
        <mc:Fallback xmlns="">
          <p:sp>
            <p:nvSpPr>
              <p:cNvPr id="39" name="Rectangle 38"/>
              <p:cNvSpPr>
                <a:spLocks noRot="1" noChangeAspect="1" noMove="1" noResize="1" noEditPoints="1" noAdjustHandles="1" noChangeArrowheads="1" noChangeShapeType="1" noTextEdit="1"/>
              </p:cNvSpPr>
              <p:nvPr/>
            </p:nvSpPr>
            <p:spPr>
              <a:xfrm>
                <a:off x="7884368" y="841692"/>
                <a:ext cx="811441" cy="584775"/>
              </a:xfrm>
              <a:prstGeom prst="rect">
                <a:avLst/>
              </a:prstGeom>
              <a:blipFill rotWithShape="1">
                <a:blip r:embed="rId1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010811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
                                            <p:txEl>
                                              <p:pRg st="0" end="0"/>
                                            </p:txEl>
                                          </p:spTgt>
                                        </p:tgtEl>
                                        <p:attrNameLst>
                                          <p:attrName>style.visibility</p:attrName>
                                        </p:attrNameLst>
                                      </p:cBhvr>
                                      <p:to>
                                        <p:strVal val="visible"/>
                                      </p:to>
                                    </p:set>
                                    <p:animEffect transition="in" filter="fade">
                                      <p:cBhvr>
                                        <p:cTn id="53" dur="500"/>
                                        <p:tgtEl>
                                          <p:spTgt spid="3">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
                                            <p:txEl>
                                              <p:pRg st="1" end="1"/>
                                            </p:txEl>
                                          </p:spTgt>
                                        </p:tgtEl>
                                        <p:attrNameLst>
                                          <p:attrName>style.visibility</p:attrName>
                                        </p:attrNameLst>
                                      </p:cBhvr>
                                      <p:to>
                                        <p:strVal val="visible"/>
                                      </p:to>
                                    </p:set>
                                    <p:animEffect transition="in" filter="fade">
                                      <p:cBhvr>
                                        <p:cTn id="58" dur="500"/>
                                        <p:tgtEl>
                                          <p:spTgt spid="3">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
                                            <p:txEl>
                                              <p:pRg st="2" end="2"/>
                                            </p:txEl>
                                          </p:spTgt>
                                        </p:tgtEl>
                                        <p:attrNameLst>
                                          <p:attrName>style.visibility</p:attrName>
                                        </p:attrNameLst>
                                      </p:cBhvr>
                                      <p:to>
                                        <p:strVal val="visible"/>
                                      </p:to>
                                    </p:set>
                                    <p:animEffect transition="in" filter="fade">
                                      <p:cBhvr>
                                        <p:cTn id="63" dur="500"/>
                                        <p:tgtEl>
                                          <p:spTgt spid="3">
                                            <p:txEl>
                                              <p:pRg st="2" end="2"/>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0"/>
      <p:bldP spid="25" grpId="0" animBg="1"/>
      <p:bldP spid="26" grpId="0" animBg="1"/>
      <p:bldP spid="27" grpId="0" animBg="1"/>
      <p:bldP spid="28" grpId="0" animBg="1"/>
      <p:bldP spid="29" grpId="0" animBg="1"/>
      <p:bldP spid="30" grpId="0" animBg="1"/>
      <p:bldP spid="31" grpId="0" animBg="1"/>
      <p:bldP spid="32" grpId="0" animBg="1"/>
      <p:bldP spid="33" grpId="0"/>
      <p:bldP spid="37"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302324" y="255786"/>
                <a:ext cx="8229600" cy="1143000"/>
              </a:xfrm>
            </p:spPr>
            <p:txBody>
              <a:bodyPr>
                <a:normAutofit fontScale="90000"/>
              </a:bodyPr>
              <a:lstStyle/>
              <a:p>
                <a:pPr/>
                <a:r>
                  <a:rPr lang="en-GB" dirty="0"/>
                  <a:t>Complete the square</a:t>
                </a:r>
                <a:r>
                  <a:rPr lang="en-GB" b="0" dirty="0"/>
                  <a:t>:</a:t>
                </a:r>
                <a:br>
                  <a:rPr lang="en-GB" b="0" dirty="0"/>
                </a:br>
                <a14:m>
                  <m:oMathPara xmlns:m="http://schemas.openxmlformats.org/officeDocument/2006/math">
                    <m:oMathParaPr>
                      <m:jc m:val="centerGroup"/>
                    </m:oMathParaPr>
                    <m:oMath xmlns:m="http://schemas.openxmlformats.org/officeDocument/2006/math">
                      <m:sSup>
                        <m:sSupPr>
                          <m:ctrlPr>
                            <a:rPr lang="en-GB" b="0" i="1" smtClean="0">
                              <a:latin typeface="Cambria Math"/>
                            </a:rPr>
                          </m:ctrlPr>
                        </m:sSupPr>
                        <m:e>
                          <m:r>
                            <a:rPr lang="en-GB" b="0" i="1" smtClean="0">
                              <a:latin typeface="Cambria Math"/>
                            </a:rPr>
                            <m:t>𝑥</m:t>
                          </m:r>
                        </m:e>
                        <m:sup>
                          <m:r>
                            <a:rPr lang="en-GB" b="0" i="1" smtClean="0">
                              <a:latin typeface="Cambria Math"/>
                            </a:rPr>
                            <m:t>2</m:t>
                          </m:r>
                        </m:sup>
                      </m:sSup>
                      <m:r>
                        <a:rPr lang="en-GB" b="0" i="1" smtClean="0">
                          <a:latin typeface="Cambria Math"/>
                        </a:rPr>
                        <m:t>+4</m:t>
                      </m:r>
                      <m:r>
                        <a:rPr lang="en-GB" b="0" i="1" smtClean="0">
                          <a:latin typeface="Cambria Math"/>
                        </a:rPr>
                        <m:t>𝑥</m:t>
                      </m:r>
                      <m:r>
                        <a:rPr lang="en-GB" b="0" i="1" smtClean="0">
                          <a:latin typeface="Cambria Math"/>
                        </a:rPr>
                        <m:t>+10</m:t>
                      </m:r>
                    </m:oMath>
                  </m:oMathPara>
                </a14:m>
                <a:endParaRPr lang="en-GB"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302324" y="255786"/>
                <a:ext cx="8229600" cy="1143000"/>
              </a:xfrm>
              <a:blipFill rotWithShape="1">
                <a:blip r:embed="rId3"/>
                <a:stretch>
                  <a:fillRect t="-1711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3" name="Content Placeholder 2"/>
              <p:cNvSpPr>
                <a:spLocks noGrp="1"/>
              </p:cNvSpPr>
              <p:nvPr>
                <p:ph idx="1"/>
              </p:nvPr>
            </p:nvSpPr>
            <p:spPr>
              <a:xfrm>
                <a:off x="4932041" y="4581128"/>
                <a:ext cx="3672407" cy="668609"/>
              </a:xfrm>
              <a:noFill/>
            </p:spPr>
            <p:txBody>
              <a:bodyPr>
                <a:noAutofit/>
              </a:bodyPr>
              <a:lstStyle/>
              <a:p>
                <a:pPr marL="0" indent="0">
                  <a:buNone/>
                </a:pPr>
                <a:r>
                  <a:rPr lang="en-GB" sz="2800" dirty="0" smtClean="0">
                    <a:solidFill>
                      <a:srgbClr val="FF0000"/>
                    </a:solidFill>
                  </a:rPr>
                  <a:t>6 </a:t>
                </a:r>
                <a:r>
                  <a:rPr lang="en-GB" sz="2800" dirty="0">
                    <a:solidFill>
                      <a:srgbClr val="FF0000"/>
                    </a:solidFill>
                  </a:rPr>
                  <a:t>extra </a:t>
                </a:r>
                <a:r>
                  <a:rPr lang="en-GB" sz="2800" dirty="0" smtClean="0">
                    <a:solidFill>
                      <a:srgbClr val="FF0000"/>
                    </a:solidFill>
                  </a:rPr>
                  <a:t>pieces need adding to </a:t>
                </a:r>
                <a14:m>
                  <m:oMath xmlns:m="http://schemas.openxmlformats.org/officeDocument/2006/math">
                    <m:r>
                      <a:rPr lang="en-GB" sz="2800" b="0" i="1" dirty="0" smtClean="0">
                        <a:solidFill>
                          <a:srgbClr val="FF0000"/>
                        </a:solidFill>
                        <a:latin typeface="Cambria Math"/>
                      </a:rPr>
                      <m:t>(</m:t>
                    </m:r>
                    <m:r>
                      <a:rPr lang="en-GB" sz="2800" b="0" i="1" dirty="0" smtClean="0">
                        <a:solidFill>
                          <a:srgbClr val="FF0000"/>
                        </a:solidFill>
                        <a:latin typeface="Cambria Math"/>
                      </a:rPr>
                      <m:t>𝑥</m:t>
                    </m:r>
                    <m:r>
                      <a:rPr lang="en-GB" sz="2800" b="0" i="1" dirty="0" smtClean="0">
                        <a:solidFill>
                          <a:srgbClr val="FF0000"/>
                        </a:solidFill>
                        <a:latin typeface="Cambria Math"/>
                      </a:rPr>
                      <m:t>+2)^2</m:t>
                    </m:r>
                  </m:oMath>
                </a14:m>
                <a:r>
                  <a:rPr lang="en-GB" sz="2800" dirty="0" smtClean="0">
                    <a:solidFill>
                      <a:srgbClr val="FF0000"/>
                    </a:solidFill>
                  </a:rPr>
                  <a:t> to make </a:t>
                </a:r>
                <a14:m>
                  <m:oMath xmlns:m="http://schemas.openxmlformats.org/officeDocument/2006/math">
                    <m:sSup>
                      <m:sSupPr>
                        <m:ctrlPr>
                          <a:rPr lang="en-GB" sz="2800" b="0" i="1" dirty="0" smtClean="0">
                            <a:solidFill>
                              <a:srgbClr val="FF0000"/>
                            </a:solidFill>
                            <a:latin typeface="Cambria Math"/>
                          </a:rPr>
                        </m:ctrlPr>
                      </m:sSupPr>
                      <m:e>
                        <m:r>
                          <a:rPr lang="en-GB" sz="2800" b="0" i="1" dirty="0" smtClean="0">
                            <a:solidFill>
                              <a:srgbClr val="FF0000"/>
                            </a:solidFill>
                            <a:latin typeface="Cambria Math"/>
                          </a:rPr>
                          <m:t>𝑥</m:t>
                        </m:r>
                      </m:e>
                      <m:sup>
                        <m:r>
                          <a:rPr lang="en-GB" sz="2800" b="0" i="1" dirty="0" smtClean="0">
                            <a:solidFill>
                              <a:srgbClr val="FF0000"/>
                            </a:solidFill>
                            <a:latin typeface="Cambria Math"/>
                          </a:rPr>
                          <m:t>2</m:t>
                        </m:r>
                      </m:sup>
                    </m:sSup>
                    <m:r>
                      <a:rPr lang="en-GB" sz="2800" b="0" i="1" dirty="0" smtClean="0">
                        <a:solidFill>
                          <a:srgbClr val="FF0000"/>
                        </a:solidFill>
                        <a:latin typeface="Cambria Math"/>
                      </a:rPr>
                      <m:t>+4</m:t>
                    </m:r>
                    <m:r>
                      <a:rPr lang="en-GB" sz="2800" b="0" i="1" dirty="0" smtClean="0">
                        <a:solidFill>
                          <a:srgbClr val="FF0000"/>
                        </a:solidFill>
                        <a:latin typeface="Cambria Math"/>
                      </a:rPr>
                      <m:t>𝑥</m:t>
                    </m:r>
                    <m:r>
                      <a:rPr lang="en-GB" sz="2800" b="0" i="1" dirty="0" smtClean="0">
                        <a:solidFill>
                          <a:srgbClr val="FF0000"/>
                        </a:solidFill>
                        <a:latin typeface="Cambria Math"/>
                      </a:rPr>
                      <m:t>+10</m:t>
                    </m:r>
                  </m:oMath>
                </a14:m>
                <a:endParaRPr lang="en-GB" sz="2800" dirty="0">
                  <a:solidFill>
                    <a:srgbClr val="FF0000"/>
                  </a:solidFill>
                </a:endParaRPr>
              </a:p>
            </p:txBody>
          </p:sp>
        </mc:Choice>
        <mc:Fallback>
          <p:sp>
            <p:nvSpPr>
              <p:cNvPr id="33" name="Content Placeholder 2"/>
              <p:cNvSpPr>
                <a:spLocks noGrp="1" noRot="1" noChangeAspect="1" noMove="1" noResize="1" noEditPoints="1" noAdjustHandles="1" noChangeArrowheads="1" noChangeShapeType="1" noTextEdit="1"/>
              </p:cNvSpPr>
              <p:nvPr>
                <p:ph idx="1"/>
              </p:nvPr>
            </p:nvSpPr>
            <p:spPr>
              <a:xfrm>
                <a:off x="4932041" y="4581128"/>
                <a:ext cx="3672407" cy="668609"/>
              </a:xfrm>
              <a:blipFill rotWithShape="1">
                <a:blip r:embed="rId4"/>
                <a:stretch>
                  <a:fillRect l="-3322" t="-9091" r="-5648" b="-13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2182149" y="2060054"/>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2182149" y="2060054"/>
                <a:ext cx="1392504" cy="1394103"/>
              </a:xfrm>
              <a:prstGeom prst="rect">
                <a:avLst/>
              </a:prstGeom>
              <a:blipFill rotWithShape="1">
                <a:blip r:embed="rId5"/>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2182149" y="3454157"/>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5" name="Rectangle 4"/>
              <p:cNvSpPr>
                <a:spLocks noRot="1" noChangeAspect="1" noMove="1" noResize="1" noEditPoints="1" noAdjustHandles="1" noChangeArrowheads="1" noChangeShapeType="1" noTextEdit="1"/>
              </p:cNvSpPr>
              <p:nvPr/>
            </p:nvSpPr>
            <p:spPr>
              <a:xfrm>
                <a:off x="2182149" y="3454157"/>
                <a:ext cx="1392504" cy="459957"/>
              </a:xfrm>
              <a:prstGeom prst="rect">
                <a:avLst/>
              </a:prstGeom>
              <a:blipFill rotWithShape="1">
                <a:blip r:embed="rId6"/>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2182149" y="391411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2182149" y="3914114"/>
                <a:ext cx="1392504" cy="459957"/>
              </a:xfrm>
              <a:prstGeom prst="rect">
                <a:avLst/>
              </a:prstGeom>
              <a:blipFill rotWithShape="1">
                <a:blip r:embed="rId7"/>
                <a:stretch>
                  <a:fillRect/>
                </a:stretch>
              </a:blipFill>
              <a:ln>
                <a:noFill/>
              </a:ln>
            </p:spPr>
            <p:txBody>
              <a:bodyPr/>
              <a:lstStyle/>
              <a:p>
                <a:r>
                  <a:rPr lang="en-GB">
                    <a:noFill/>
                  </a:rPr>
                  <a:t> </a:t>
                </a:r>
              </a:p>
            </p:txBody>
          </p:sp>
        </mc:Fallback>
      </mc:AlternateContent>
      <p:grpSp>
        <p:nvGrpSpPr>
          <p:cNvPr id="7" name="Group 6"/>
          <p:cNvGrpSpPr/>
          <p:nvPr/>
        </p:nvGrpSpPr>
        <p:grpSpPr>
          <a:xfrm>
            <a:off x="4010281" y="2060053"/>
            <a:ext cx="459957" cy="1392504"/>
            <a:chOff x="2410093" y="1628801"/>
            <a:chExt cx="459957" cy="1392504"/>
          </a:xfrm>
        </p:grpSpPr>
        <p:sp>
          <p:nvSpPr>
            <p:cNvPr id="8" name="Rectangle 7"/>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9" name="Rectangle 8"/>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9" name="Rectangle 8"/>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8"/>
                  <a:stretch>
                    <a:fillRect/>
                  </a:stretch>
                </a:blipFill>
              </p:spPr>
              <p:txBody>
                <a:bodyPr/>
                <a:lstStyle/>
                <a:p>
                  <a:r>
                    <a:rPr lang="en-GB">
                      <a:noFill/>
                    </a:rPr>
                    <a:t> </a:t>
                  </a:r>
                </a:p>
              </p:txBody>
            </p:sp>
          </mc:Fallback>
        </mc:AlternateContent>
      </p:grpSp>
      <p:grpSp>
        <p:nvGrpSpPr>
          <p:cNvPr id="10" name="Group 9"/>
          <p:cNvGrpSpPr/>
          <p:nvPr/>
        </p:nvGrpSpPr>
        <p:grpSpPr>
          <a:xfrm>
            <a:off x="3578175" y="2061651"/>
            <a:ext cx="459957" cy="1392504"/>
            <a:chOff x="2410093" y="1628801"/>
            <a:chExt cx="459957" cy="1392504"/>
          </a:xfrm>
        </p:grpSpPr>
        <p:sp>
          <p:nvSpPr>
            <p:cNvPr id="11" name="Rectangle 10"/>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2" name="Rectangle 11"/>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2" name="Rectangle 11"/>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9"/>
                  <a:stretch>
                    <a:fillRect/>
                  </a:stretch>
                </a:blipFill>
              </p:spPr>
              <p:txBody>
                <a:bodyPr/>
                <a:lstStyle/>
                <a:p>
                  <a:r>
                    <a:rPr lang="en-GB">
                      <a:noFill/>
                    </a:rPr>
                    <a:t> </a:t>
                  </a:r>
                </a:p>
              </p:txBody>
            </p:sp>
          </mc:Fallback>
        </mc:AlternateContent>
      </p:grpSp>
      <p:sp>
        <p:nvSpPr>
          <p:cNvPr id="13" name="Rectangle 12"/>
          <p:cNvSpPr/>
          <p:nvPr/>
        </p:nvSpPr>
        <p:spPr>
          <a:xfrm>
            <a:off x="3576320" y="3454157"/>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4" name="Rectangle 13"/>
          <p:cNvSpPr/>
          <p:nvPr/>
        </p:nvSpPr>
        <p:spPr>
          <a:xfrm>
            <a:off x="4017409" y="3454157"/>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5" name="Rectangle 14"/>
          <p:cNvSpPr/>
          <p:nvPr/>
        </p:nvSpPr>
        <p:spPr>
          <a:xfrm>
            <a:off x="3574653" y="3914114"/>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6" name="Rectangle 15"/>
          <p:cNvSpPr/>
          <p:nvPr/>
        </p:nvSpPr>
        <p:spPr>
          <a:xfrm>
            <a:off x="4024537" y="3917537"/>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7" name="Rectangle 16"/>
          <p:cNvSpPr/>
          <p:nvPr/>
        </p:nvSpPr>
        <p:spPr>
          <a:xfrm>
            <a:off x="5258859" y="2908594"/>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8" name="Rectangle 17"/>
          <p:cNvSpPr/>
          <p:nvPr/>
        </p:nvSpPr>
        <p:spPr>
          <a:xfrm>
            <a:off x="6122955" y="2912017"/>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9" name="Rectangle 18"/>
          <p:cNvSpPr/>
          <p:nvPr/>
        </p:nvSpPr>
        <p:spPr>
          <a:xfrm>
            <a:off x="6862757" y="3619281"/>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0" name="Rectangle 19"/>
          <p:cNvSpPr/>
          <p:nvPr/>
        </p:nvSpPr>
        <p:spPr>
          <a:xfrm>
            <a:off x="5298789" y="3628673"/>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1" name="Rectangle 20"/>
          <p:cNvSpPr/>
          <p:nvPr/>
        </p:nvSpPr>
        <p:spPr>
          <a:xfrm>
            <a:off x="6164526" y="3619281"/>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2" name="Rectangle 21"/>
          <p:cNvSpPr/>
          <p:nvPr/>
        </p:nvSpPr>
        <p:spPr>
          <a:xfrm>
            <a:off x="6866174" y="2825674"/>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mc:Choice xmlns:a14="http://schemas.microsoft.com/office/drawing/2010/main" Requires="a14">
          <p:sp>
            <p:nvSpPr>
              <p:cNvPr id="24" name="Rectangle 23"/>
              <p:cNvSpPr/>
              <p:nvPr/>
            </p:nvSpPr>
            <p:spPr>
              <a:xfrm>
                <a:off x="5998002" y="862353"/>
                <a:ext cx="2175211"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3200" i="1" smtClean="0">
                          <a:solidFill>
                            <a:srgbClr val="0070C0"/>
                          </a:solidFill>
                          <a:latin typeface="Cambria Math"/>
                          <a:ea typeface="Cambria Math"/>
                          <a:cs typeface="+mj-cs"/>
                        </a:rPr>
                        <m:t>=</m:t>
                      </m:r>
                      <m:sSup>
                        <m:sSupPr>
                          <m:ctrlPr>
                            <a:rPr lang="en-GB" sz="3200" b="0" i="1" smtClean="0">
                              <a:solidFill>
                                <a:srgbClr val="0070C0"/>
                              </a:solidFill>
                              <a:latin typeface="Cambria Math"/>
                              <a:ea typeface="Cambria Math"/>
                              <a:cs typeface="+mj-cs"/>
                            </a:rPr>
                          </m:ctrlPr>
                        </m:sSupPr>
                        <m:e>
                          <m:d>
                            <m:dPr>
                              <m:ctrlPr>
                                <a:rPr lang="en-GB" sz="3200" b="0" i="1" smtClean="0">
                                  <a:solidFill>
                                    <a:srgbClr val="0070C0"/>
                                  </a:solidFill>
                                  <a:latin typeface="Cambria Math"/>
                                  <a:ea typeface="Cambria Math"/>
                                  <a:cs typeface="+mj-cs"/>
                                </a:rPr>
                              </m:ctrlPr>
                            </m:dPr>
                            <m:e>
                              <m:r>
                                <a:rPr lang="en-GB" sz="3200" b="0" i="1" smtClean="0">
                                  <a:solidFill>
                                    <a:srgbClr val="0070C0"/>
                                  </a:solidFill>
                                  <a:latin typeface="Cambria Math"/>
                                  <a:ea typeface="Cambria Math"/>
                                  <a:cs typeface="+mj-cs"/>
                                </a:rPr>
                                <m:t>𝑥</m:t>
                              </m:r>
                              <m:r>
                                <a:rPr lang="en-GB" sz="3200" b="0" i="1" smtClean="0">
                                  <a:solidFill>
                                    <a:srgbClr val="0070C0"/>
                                  </a:solidFill>
                                  <a:latin typeface="Cambria Math"/>
                                  <a:ea typeface="Cambria Math"/>
                                  <a:cs typeface="+mj-cs"/>
                                </a:rPr>
                                <m:t>+2</m:t>
                              </m:r>
                            </m:e>
                          </m:d>
                        </m:e>
                        <m:sup>
                          <m:r>
                            <a:rPr lang="en-GB" sz="3200" b="0" i="1" smtClean="0">
                              <a:solidFill>
                                <a:srgbClr val="0070C0"/>
                              </a:solidFill>
                              <a:latin typeface="Cambria Math"/>
                              <a:ea typeface="Cambria Math"/>
                              <a:cs typeface="+mj-cs"/>
                            </a:rPr>
                            <m:t>2</m:t>
                          </m:r>
                        </m:sup>
                      </m:sSup>
                    </m:oMath>
                  </m:oMathPara>
                </a14:m>
                <a:endParaRPr lang="en-GB" sz="1200" dirty="0">
                  <a:solidFill>
                    <a:srgbClr val="0070C0"/>
                  </a:solidFill>
                </a:endParaRPr>
              </a:p>
            </p:txBody>
          </p:sp>
        </mc:Choice>
        <mc:Fallback>
          <p:sp>
            <p:nvSpPr>
              <p:cNvPr id="24" name="Rectangle 23"/>
              <p:cNvSpPr>
                <a:spLocks noRot="1" noChangeAspect="1" noMove="1" noResize="1" noEditPoints="1" noAdjustHandles="1" noChangeArrowheads="1" noChangeShapeType="1" noTextEdit="1"/>
              </p:cNvSpPr>
              <p:nvPr/>
            </p:nvSpPr>
            <p:spPr>
              <a:xfrm>
                <a:off x="5998002" y="862353"/>
                <a:ext cx="2175211" cy="584775"/>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Rectangle 24"/>
              <p:cNvSpPr/>
              <p:nvPr/>
            </p:nvSpPr>
            <p:spPr>
              <a:xfrm>
                <a:off x="2878401" y="1562094"/>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+2</m:t>
                      </m:r>
                    </m:oMath>
                  </m:oMathPara>
                </a14:m>
                <a:endParaRPr lang="en-GB" dirty="0"/>
              </a:p>
            </p:txBody>
          </p:sp>
        </mc:Choice>
        <mc:Fallback xmlns="">
          <p:sp>
            <p:nvSpPr>
              <p:cNvPr id="25" name="Rectangle 24"/>
              <p:cNvSpPr>
                <a:spLocks noRot="1" noChangeAspect="1" noMove="1" noResize="1" noEditPoints="1" noAdjustHandles="1" noChangeArrowheads="1" noChangeShapeType="1" noTextEdit="1"/>
              </p:cNvSpPr>
              <p:nvPr/>
            </p:nvSpPr>
            <p:spPr>
              <a:xfrm>
                <a:off x="2878401" y="1562094"/>
                <a:ext cx="771943" cy="369332"/>
              </a:xfrm>
              <a:prstGeom prst="rect">
                <a:avLst/>
              </a:prstGeom>
              <a:blipFill rotWithShape="1">
                <a:blip r:embed="rId11"/>
                <a:stretch>
                  <a:fillRect/>
                </a:stretch>
              </a:blipFill>
            </p:spPr>
            <p:txBody>
              <a:bodyPr/>
              <a:lstStyle/>
              <a:p>
                <a:r>
                  <a:rPr lang="en-GB">
                    <a:noFill/>
                  </a:rPr>
                  <a:t> </a:t>
                </a:r>
              </a:p>
            </p:txBody>
          </p:sp>
        </mc:Fallback>
      </mc:AlternateContent>
      <p:cxnSp>
        <p:nvCxnSpPr>
          <p:cNvPr id="27" name="Straight Arrow Connector 26"/>
          <p:cNvCxnSpPr/>
          <p:nvPr/>
        </p:nvCxnSpPr>
        <p:spPr>
          <a:xfrm>
            <a:off x="2182149" y="1931426"/>
            <a:ext cx="2280962"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018638" y="2083826"/>
            <a:ext cx="0" cy="229024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Rectangle 29"/>
              <p:cNvSpPr/>
              <p:nvPr/>
            </p:nvSpPr>
            <p:spPr>
              <a:xfrm>
                <a:off x="1241719" y="2939134"/>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+2</m:t>
                      </m:r>
                    </m:oMath>
                  </m:oMathPara>
                </a14:m>
                <a:endParaRPr lang="en-GB" dirty="0"/>
              </a:p>
            </p:txBody>
          </p:sp>
        </mc:Choice>
        <mc:Fallback xmlns="">
          <p:sp>
            <p:nvSpPr>
              <p:cNvPr id="30" name="Rectangle 29"/>
              <p:cNvSpPr>
                <a:spLocks noRot="1" noChangeAspect="1" noMove="1" noResize="1" noEditPoints="1" noAdjustHandles="1" noChangeArrowheads="1" noChangeShapeType="1" noTextEdit="1"/>
              </p:cNvSpPr>
              <p:nvPr/>
            </p:nvSpPr>
            <p:spPr>
              <a:xfrm>
                <a:off x="1241719" y="2939134"/>
                <a:ext cx="771943" cy="369332"/>
              </a:xfrm>
              <a:prstGeom prst="rect">
                <a:avLst/>
              </a:prstGeom>
              <a:blipFill rotWithShape="1">
                <a:blip r:embed="rId1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2" name="Rectangle 31"/>
              <p:cNvSpPr/>
              <p:nvPr/>
            </p:nvSpPr>
            <p:spPr>
              <a:xfrm>
                <a:off x="7968228" y="862352"/>
                <a:ext cx="811440" cy="58477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3200" i="1">
                          <a:solidFill>
                            <a:srgbClr val="0070C0"/>
                          </a:solidFill>
                          <a:latin typeface="Cambria Math"/>
                          <a:ea typeface="Cambria Math"/>
                        </a:rPr>
                        <m:t>+6</m:t>
                      </m:r>
                    </m:oMath>
                  </m:oMathPara>
                </a14:m>
                <a:endParaRPr lang="en-GB" sz="1200" dirty="0">
                  <a:solidFill>
                    <a:srgbClr val="0070C0"/>
                  </a:solidFill>
                </a:endParaRPr>
              </a:p>
            </p:txBody>
          </p:sp>
        </mc:Choice>
        <mc:Fallback>
          <p:sp>
            <p:nvSpPr>
              <p:cNvPr id="32" name="Rectangle 31"/>
              <p:cNvSpPr>
                <a:spLocks noRot="1" noChangeAspect="1" noMove="1" noResize="1" noEditPoints="1" noAdjustHandles="1" noChangeArrowheads="1" noChangeShapeType="1" noTextEdit="1"/>
              </p:cNvSpPr>
              <p:nvPr/>
            </p:nvSpPr>
            <p:spPr>
              <a:xfrm>
                <a:off x="7968228" y="862352"/>
                <a:ext cx="811440" cy="584775"/>
              </a:xfrm>
              <a:prstGeom prst="rect">
                <a:avLst/>
              </a:prstGeom>
              <a:blipFill rotWithShape="1">
                <a:blip r:embed="rId1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7121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3">
                                            <p:txEl>
                                              <p:pRg st="0" end="0"/>
                                            </p:txEl>
                                          </p:spTgt>
                                        </p:tgtEl>
                                        <p:attrNameLst>
                                          <p:attrName>style.visibility</p:attrName>
                                        </p:attrNameLst>
                                      </p:cBhvr>
                                      <p:to>
                                        <p:strVal val="visible"/>
                                      </p:to>
                                    </p:set>
                                    <p:animEffect transition="in" filter="fade">
                                      <p:cBhvr>
                                        <p:cTn id="59" dur="500"/>
                                        <p:tgtEl>
                                          <p:spTgt spid="33">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4" grpId="0"/>
      <p:bldP spid="25" grpId="0"/>
      <p:bldP spid="30"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fontScale="90000"/>
              </a:bodyPr>
              <a:lstStyle/>
              <a:p>
                <a:pPr/>
                <a:r>
                  <a:rPr lang="en-GB" dirty="0"/>
                  <a:t>Complete the square</a:t>
                </a:r>
                <a:r>
                  <a:rPr lang="en-GB" b="0" dirty="0"/>
                  <a:t>:</a:t>
                </a:r>
                <a:br>
                  <a:rPr lang="en-GB" b="0" dirty="0"/>
                </a:br>
                <a14:m>
                  <m:oMathPara xmlns:m="http://schemas.openxmlformats.org/officeDocument/2006/math">
                    <m:oMathParaPr>
                      <m:jc m:val="centerGroup"/>
                    </m:oMathParaPr>
                    <m:oMath xmlns:m="http://schemas.openxmlformats.org/officeDocument/2006/math">
                      <m:sSup>
                        <m:sSupPr>
                          <m:ctrlPr>
                            <a:rPr lang="en-GB" b="0" i="1" smtClean="0">
                              <a:latin typeface="Cambria Math"/>
                            </a:rPr>
                          </m:ctrlPr>
                        </m:sSupPr>
                        <m:e>
                          <m:r>
                            <a:rPr lang="en-GB" b="0" i="1" smtClean="0">
                              <a:latin typeface="Cambria Math"/>
                            </a:rPr>
                            <m:t>𝑥</m:t>
                          </m:r>
                        </m:e>
                        <m:sup>
                          <m:r>
                            <a:rPr lang="en-GB" b="0" i="1" smtClean="0">
                              <a:latin typeface="Cambria Math"/>
                            </a:rPr>
                            <m:t>2</m:t>
                          </m:r>
                        </m:sup>
                      </m:sSup>
                      <m:r>
                        <a:rPr lang="en-GB" b="0" i="1" smtClean="0">
                          <a:latin typeface="Cambria Math"/>
                        </a:rPr>
                        <m:t>+4</m:t>
                      </m:r>
                      <m:r>
                        <a:rPr lang="en-GB" b="0" i="1" smtClean="0">
                          <a:latin typeface="Cambria Math"/>
                        </a:rPr>
                        <m:t>𝑥</m:t>
                      </m:r>
                      <m:r>
                        <a:rPr lang="en-GB" b="0" i="1" smtClean="0">
                          <a:latin typeface="Cambria Math"/>
                        </a:rPr>
                        <m:t>+10</m:t>
                      </m:r>
                    </m:oMath>
                  </m:oMathPara>
                </a14:m>
                <a:endParaRPr lang="en-GB"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t="-170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Rectangle 23"/>
              <p:cNvSpPr/>
              <p:nvPr/>
            </p:nvSpPr>
            <p:spPr>
              <a:xfrm>
                <a:off x="5868144" y="828001"/>
                <a:ext cx="2175211"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3200" i="1" smtClean="0">
                          <a:solidFill>
                            <a:srgbClr val="0070C0"/>
                          </a:solidFill>
                          <a:latin typeface="Cambria Math"/>
                          <a:ea typeface="Cambria Math"/>
                          <a:cs typeface="+mj-cs"/>
                        </a:rPr>
                        <m:t>=</m:t>
                      </m:r>
                      <m:sSup>
                        <m:sSupPr>
                          <m:ctrlPr>
                            <a:rPr lang="en-GB" sz="3200" b="0" i="1" smtClean="0">
                              <a:solidFill>
                                <a:srgbClr val="0070C0"/>
                              </a:solidFill>
                              <a:latin typeface="Cambria Math"/>
                              <a:ea typeface="Cambria Math"/>
                              <a:cs typeface="+mj-cs"/>
                            </a:rPr>
                          </m:ctrlPr>
                        </m:sSupPr>
                        <m:e>
                          <m:d>
                            <m:dPr>
                              <m:ctrlPr>
                                <a:rPr lang="en-GB" sz="3200" b="0" i="1" smtClean="0">
                                  <a:solidFill>
                                    <a:srgbClr val="0070C0"/>
                                  </a:solidFill>
                                  <a:latin typeface="Cambria Math"/>
                                  <a:ea typeface="Cambria Math"/>
                                  <a:cs typeface="+mj-cs"/>
                                </a:rPr>
                              </m:ctrlPr>
                            </m:dPr>
                            <m:e>
                              <m:r>
                                <a:rPr lang="en-GB" sz="3200" b="0" i="1" smtClean="0">
                                  <a:solidFill>
                                    <a:srgbClr val="0070C0"/>
                                  </a:solidFill>
                                  <a:latin typeface="Cambria Math"/>
                                  <a:ea typeface="Cambria Math"/>
                                  <a:cs typeface="+mj-cs"/>
                                </a:rPr>
                                <m:t>𝑥</m:t>
                              </m:r>
                              <m:r>
                                <a:rPr lang="en-GB" sz="3200" b="0" i="1" smtClean="0">
                                  <a:solidFill>
                                    <a:srgbClr val="0070C0"/>
                                  </a:solidFill>
                                  <a:latin typeface="Cambria Math"/>
                                  <a:ea typeface="Cambria Math"/>
                                  <a:cs typeface="+mj-cs"/>
                                </a:rPr>
                                <m:t>+4</m:t>
                              </m:r>
                            </m:e>
                          </m:d>
                        </m:e>
                        <m:sup>
                          <m:r>
                            <a:rPr lang="en-GB" sz="3200" b="0" i="1" smtClean="0">
                              <a:solidFill>
                                <a:srgbClr val="0070C0"/>
                              </a:solidFill>
                              <a:latin typeface="Cambria Math"/>
                              <a:ea typeface="Cambria Math"/>
                              <a:cs typeface="+mj-cs"/>
                            </a:rPr>
                            <m:t>2</m:t>
                          </m:r>
                        </m:sup>
                      </m:sSup>
                    </m:oMath>
                  </m:oMathPara>
                </a14:m>
                <a:endParaRPr lang="en-GB" sz="1200" dirty="0">
                  <a:solidFill>
                    <a:srgbClr val="0070C0"/>
                  </a:solidFill>
                </a:endParaRPr>
              </a:p>
            </p:txBody>
          </p:sp>
        </mc:Choice>
        <mc:Fallback xmlns="">
          <p:sp>
            <p:nvSpPr>
              <p:cNvPr id="24" name="Rectangle 23"/>
              <p:cNvSpPr>
                <a:spLocks noRot="1" noChangeAspect="1" noMove="1" noResize="1" noEditPoints="1" noAdjustHandles="1" noChangeArrowheads="1" noChangeShapeType="1" noTextEdit="1"/>
              </p:cNvSpPr>
              <p:nvPr/>
            </p:nvSpPr>
            <p:spPr>
              <a:xfrm>
                <a:off x="5868144" y="828001"/>
                <a:ext cx="2175211" cy="584775"/>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Rectangle 31"/>
              <p:cNvSpPr/>
              <p:nvPr/>
            </p:nvSpPr>
            <p:spPr>
              <a:xfrm>
                <a:off x="7793008" y="828001"/>
                <a:ext cx="811441" cy="58477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3200" b="0" i="1" smtClean="0">
                          <a:solidFill>
                            <a:srgbClr val="0070C0"/>
                          </a:solidFill>
                          <a:latin typeface="Cambria Math"/>
                          <a:ea typeface="Cambria Math"/>
                        </a:rPr>
                        <m:t>−</m:t>
                      </m:r>
                      <m:r>
                        <a:rPr lang="en-GB" sz="3200" i="1">
                          <a:solidFill>
                            <a:srgbClr val="0070C0"/>
                          </a:solidFill>
                          <a:latin typeface="Cambria Math"/>
                          <a:ea typeface="Cambria Math"/>
                        </a:rPr>
                        <m:t>6</m:t>
                      </m:r>
                    </m:oMath>
                  </m:oMathPara>
                </a14:m>
                <a:endParaRPr lang="en-GB" sz="1200" dirty="0">
                  <a:solidFill>
                    <a:srgbClr val="0070C0"/>
                  </a:solidFill>
                </a:endParaRPr>
              </a:p>
            </p:txBody>
          </p:sp>
        </mc:Choice>
        <mc:Fallback xmlns="">
          <p:sp>
            <p:nvSpPr>
              <p:cNvPr id="32" name="Rectangle 31"/>
              <p:cNvSpPr>
                <a:spLocks noRot="1" noChangeAspect="1" noMove="1" noResize="1" noEditPoints="1" noAdjustHandles="1" noChangeArrowheads="1" noChangeShapeType="1" noTextEdit="1"/>
              </p:cNvSpPr>
              <p:nvPr/>
            </p:nvSpPr>
            <p:spPr>
              <a:xfrm>
                <a:off x="7793008" y="828001"/>
                <a:ext cx="811441" cy="584775"/>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Rectangle 30"/>
              <p:cNvSpPr/>
              <p:nvPr/>
            </p:nvSpPr>
            <p:spPr>
              <a:xfrm>
                <a:off x="901170" y="2152382"/>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31" name="Rectangle 30"/>
              <p:cNvSpPr>
                <a:spLocks noRot="1" noChangeAspect="1" noMove="1" noResize="1" noEditPoints="1" noAdjustHandles="1" noChangeArrowheads="1" noChangeShapeType="1" noTextEdit="1"/>
              </p:cNvSpPr>
              <p:nvPr/>
            </p:nvSpPr>
            <p:spPr>
              <a:xfrm>
                <a:off x="901170" y="2152382"/>
                <a:ext cx="1392504" cy="1394103"/>
              </a:xfrm>
              <a:prstGeom prst="rect">
                <a:avLst/>
              </a:prstGeom>
              <a:blipFill rotWithShape="1">
                <a:blip r:embed="rId5"/>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Rectangle 33"/>
              <p:cNvSpPr/>
              <p:nvPr/>
            </p:nvSpPr>
            <p:spPr>
              <a:xfrm>
                <a:off x="901170" y="3546485"/>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34" name="Rectangle 33"/>
              <p:cNvSpPr>
                <a:spLocks noRot="1" noChangeAspect="1" noMove="1" noResize="1" noEditPoints="1" noAdjustHandles="1" noChangeArrowheads="1" noChangeShapeType="1" noTextEdit="1"/>
              </p:cNvSpPr>
              <p:nvPr/>
            </p:nvSpPr>
            <p:spPr>
              <a:xfrm>
                <a:off x="901170" y="3546485"/>
                <a:ext cx="1392504" cy="459957"/>
              </a:xfrm>
              <a:prstGeom prst="rect">
                <a:avLst/>
              </a:prstGeom>
              <a:blipFill rotWithShape="1">
                <a:blip r:embed="rId6"/>
                <a:stretch>
                  <a:fillRect/>
                </a:stretch>
              </a:blipFill>
              <a:ln>
                <a:solidFill>
                  <a:srgbClr val="FFC000"/>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Rectangle 34"/>
              <p:cNvSpPr/>
              <p:nvPr/>
            </p:nvSpPr>
            <p:spPr>
              <a:xfrm>
                <a:off x="901170" y="4006442"/>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35" name="Rectangle 34"/>
              <p:cNvSpPr>
                <a:spLocks noRot="1" noChangeAspect="1" noMove="1" noResize="1" noEditPoints="1" noAdjustHandles="1" noChangeArrowheads="1" noChangeShapeType="1" noTextEdit="1"/>
              </p:cNvSpPr>
              <p:nvPr/>
            </p:nvSpPr>
            <p:spPr>
              <a:xfrm>
                <a:off x="901170" y="4006442"/>
                <a:ext cx="1392504" cy="459957"/>
              </a:xfrm>
              <a:prstGeom prst="rect">
                <a:avLst/>
              </a:prstGeom>
              <a:blipFill rotWithShape="1">
                <a:blip r:embed="rId7"/>
                <a:stretch>
                  <a:fillRect/>
                </a:stretch>
              </a:blipFill>
              <a:ln>
                <a:solidFill>
                  <a:srgbClr val="FFC000"/>
                </a:solidFill>
              </a:ln>
            </p:spPr>
            <p:txBody>
              <a:bodyPr/>
              <a:lstStyle/>
              <a:p>
                <a:r>
                  <a:rPr lang="en-GB">
                    <a:noFill/>
                  </a:rPr>
                  <a:t> </a:t>
                </a:r>
              </a:p>
            </p:txBody>
          </p:sp>
        </mc:Fallback>
      </mc:AlternateContent>
      <p:grpSp>
        <p:nvGrpSpPr>
          <p:cNvPr id="36" name="Group 35"/>
          <p:cNvGrpSpPr/>
          <p:nvPr/>
        </p:nvGrpSpPr>
        <p:grpSpPr>
          <a:xfrm>
            <a:off x="2729302" y="2152381"/>
            <a:ext cx="459957" cy="1392504"/>
            <a:chOff x="2410093" y="1628801"/>
            <a:chExt cx="459957" cy="1392504"/>
          </a:xfrm>
        </p:grpSpPr>
        <p:sp>
          <p:nvSpPr>
            <p:cNvPr id="37" name="Rectangle 36"/>
            <p:cNvSpPr/>
            <p:nvPr/>
          </p:nvSpPr>
          <p:spPr>
            <a:xfrm rot="16200000">
              <a:off x="1943820" y="2095074"/>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8" name="Rectangle 37"/>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38" name="Rectangle 37"/>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8"/>
                  <a:stretch>
                    <a:fillRect/>
                  </a:stretch>
                </a:blipFill>
              </p:spPr>
              <p:txBody>
                <a:bodyPr/>
                <a:lstStyle/>
                <a:p>
                  <a:r>
                    <a:rPr lang="en-GB">
                      <a:noFill/>
                    </a:rPr>
                    <a:t> </a:t>
                  </a:r>
                </a:p>
              </p:txBody>
            </p:sp>
          </mc:Fallback>
        </mc:AlternateContent>
      </p:grpSp>
      <p:grpSp>
        <p:nvGrpSpPr>
          <p:cNvPr id="39" name="Group 38"/>
          <p:cNvGrpSpPr/>
          <p:nvPr/>
        </p:nvGrpSpPr>
        <p:grpSpPr>
          <a:xfrm>
            <a:off x="2297196" y="2153979"/>
            <a:ext cx="459957" cy="1392504"/>
            <a:chOff x="2410093" y="1628801"/>
            <a:chExt cx="459957" cy="1392504"/>
          </a:xfrm>
        </p:grpSpPr>
        <p:sp>
          <p:nvSpPr>
            <p:cNvPr id="40" name="Rectangle 39"/>
            <p:cNvSpPr/>
            <p:nvPr/>
          </p:nvSpPr>
          <p:spPr>
            <a:xfrm rot="16200000">
              <a:off x="1943820" y="2095074"/>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41" name="Rectangle 40"/>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41" name="Rectangle 40"/>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9"/>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1" name="Rectangle 50"/>
              <p:cNvSpPr/>
              <p:nvPr/>
            </p:nvSpPr>
            <p:spPr>
              <a:xfrm>
                <a:off x="2003113" y="1652923"/>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+4</m:t>
                      </m:r>
                    </m:oMath>
                  </m:oMathPara>
                </a14:m>
                <a:endParaRPr lang="en-GB" dirty="0"/>
              </a:p>
            </p:txBody>
          </p:sp>
        </mc:Choice>
        <mc:Fallback xmlns="">
          <p:sp>
            <p:nvSpPr>
              <p:cNvPr id="51" name="Rectangle 50"/>
              <p:cNvSpPr>
                <a:spLocks noRot="1" noChangeAspect="1" noMove="1" noResize="1" noEditPoints="1" noAdjustHandles="1" noChangeArrowheads="1" noChangeShapeType="1" noTextEdit="1"/>
              </p:cNvSpPr>
              <p:nvPr/>
            </p:nvSpPr>
            <p:spPr>
              <a:xfrm>
                <a:off x="2003113" y="1652923"/>
                <a:ext cx="771943" cy="369332"/>
              </a:xfrm>
              <a:prstGeom prst="rect">
                <a:avLst/>
              </a:prstGeom>
              <a:blipFill rotWithShape="1">
                <a:blip r:embed="rId10"/>
                <a:stretch>
                  <a:fillRect/>
                </a:stretch>
              </a:blipFill>
            </p:spPr>
            <p:txBody>
              <a:bodyPr/>
              <a:lstStyle/>
              <a:p>
                <a:r>
                  <a:rPr lang="en-GB">
                    <a:noFill/>
                  </a:rPr>
                  <a:t> </a:t>
                </a:r>
              </a:p>
            </p:txBody>
          </p:sp>
        </mc:Fallback>
      </mc:AlternateContent>
      <p:cxnSp>
        <p:nvCxnSpPr>
          <p:cNvPr id="52" name="Straight Arrow Connector 51"/>
          <p:cNvCxnSpPr/>
          <p:nvPr/>
        </p:nvCxnSpPr>
        <p:spPr>
          <a:xfrm>
            <a:off x="901170" y="2023754"/>
            <a:ext cx="3175517"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737659" y="2176154"/>
            <a:ext cx="0" cy="3210159"/>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 name="Rectangle 53"/>
              <p:cNvSpPr/>
              <p:nvPr/>
            </p:nvSpPr>
            <p:spPr>
              <a:xfrm rot="16200000">
                <a:off x="145406" y="3475677"/>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+4</m:t>
                      </m:r>
                    </m:oMath>
                  </m:oMathPara>
                </a14:m>
                <a:endParaRPr lang="en-GB" dirty="0"/>
              </a:p>
            </p:txBody>
          </p:sp>
        </mc:Choice>
        <mc:Fallback xmlns="">
          <p:sp>
            <p:nvSpPr>
              <p:cNvPr id="54" name="Rectangle 53"/>
              <p:cNvSpPr>
                <a:spLocks noRot="1" noChangeAspect="1" noMove="1" noResize="1" noEditPoints="1" noAdjustHandles="1" noChangeArrowheads="1" noChangeShapeType="1" noTextEdit="1"/>
              </p:cNvSpPr>
              <p:nvPr/>
            </p:nvSpPr>
            <p:spPr>
              <a:xfrm rot="16200000">
                <a:off x="145406" y="3475677"/>
                <a:ext cx="771943" cy="369332"/>
              </a:xfrm>
              <a:prstGeom prst="rect">
                <a:avLst/>
              </a:prstGeom>
              <a:blipFill rotWithShape="1">
                <a:blip r:embed="rId11"/>
                <a:stretch>
                  <a:fillRect/>
                </a:stretch>
              </a:blipFill>
            </p:spPr>
            <p:txBody>
              <a:bodyPr/>
              <a:lstStyle/>
              <a:p>
                <a:r>
                  <a:rPr lang="en-GB">
                    <a:noFill/>
                  </a:rPr>
                  <a:t> </a:t>
                </a:r>
              </a:p>
            </p:txBody>
          </p:sp>
        </mc:Fallback>
      </mc:AlternateContent>
      <p:grpSp>
        <p:nvGrpSpPr>
          <p:cNvPr id="55" name="Group 54"/>
          <p:cNvGrpSpPr/>
          <p:nvPr/>
        </p:nvGrpSpPr>
        <p:grpSpPr>
          <a:xfrm>
            <a:off x="3616730" y="2146523"/>
            <a:ext cx="459957" cy="1392504"/>
            <a:chOff x="2410093" y="1628801"/>
            <a:chExt cx="459957" cy="1392504"/>
          </a:xfrm>
        </p:grpSpPr>
        <p:sp>
          <p:nvSpPr>
            <p:cNvPr id="56" name="Rectangle 55"/>
            <p:cNvSpPr/>
            <p:nvPr/>
          </p:nvSpPr>
          <p:spPr>
            <a:xfrm rot="16200000">
              <a:off x="1943820" y="2095074"/>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57" name="Rectangle 56"/>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57" name="Rectangle 56"/>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12"/>
                  <a:stretch>
                    <a:fillRect/>
                  </a:stretch>
                </a:blipFill>
              </p:spPr>
              <p:txBody>
                <a:bodyPr/>
                <a:lstStyle/>
                <a:p>
                  <a:r>
                    <a:rPr lang="en-GB">
                      <a:noFill/>
                    </a:rPr>
                    <a:t> </a:t>
                  </a:r>
                </a:p>
              </p:txBody>
            </p:sp>
          </mc:Fallback>
        </mc:AlternateContent>
      </p:grpSp>
      <p:grpSp>
        <p:nvGrpSpPr>
          <p:cNvPr id="58" name="Group 57"/>
          <p:cNvGrpSpPr/>
          <p:nvPr/>
        </p:nvGrpSpPr>
        <p:grpSpPr>
          <a:xfrm>
            <a:off x="3189260" y="2152380"/>
            <a:ext cx="459957" cy="1392504"/>
            <a:chOff x="2410093" y="1628801"/>
            <a:chExt cx="459957" cy="1392504"/>
          </a:xfrm>
        </p:grpSpPr>
        <p:sp>
          <p:nvSpPr>
            <p:cNvPr id="59" name="Rectangle 58"/>
            <p:cNvSpPr/>
            <p:nvPr/>
          </p:nvSpPr>
          <p:spPr>
            <a:xfrm rot="16200000">
              <a:off x="1943820" y="2095074"/>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60" name="Rectangle 59"/>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60" name="Rectangle 59"/>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13"/>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61" name="Rectangle 60"/>
              <p:cNvSpPr/>
              <p:nvPr/>
            </p:nvSpPr>
            <p:spPr>
              <a:xfrm>
                <a:off x="901170" y="4466399"/>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61" name="Rectangle 60"/>
              <p:cNvSpPr>
                <a:spLocks noRot="1" noChangeAspect="1" noMove="1" noResize="1" noEditPoints="1" noAdjustHandles="1" noChangeArrowheads="1" noChangeShapeType="1" noTextEdit="1"/>
              </p:cNvSpPr>
              <p:nvPr/>
            </p:nvSpPr>
            <p:spPr>
              <a:xfrm>
                <a:off x="901170" y="4466399"/>
                <a:ext cx="1392504" cy="459957"/>
              </a:xfrm>
              <a:prstGeom prst="rect">
                <a:avLst/>
              </a:prstGeom>
              <a:blipFill rotWithShape="1">
                <a:blip r:embed="rId14"/>
                <a:stretch>
                  <a:fillRect/>
                </a:stretch>
              </a:blipFill>
              <a:ln>
                <a:solidFill>
                  <a:srgbClr val="FFC000"/>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Rectangle 61"/>
              <p:cNvSpPr/>
              <p:nvPr/>
            </p:nvSpPr>
            <p:spPr>
              <a:xfrm>
                <a:off x="901170" y="4926356"/>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62" name="Rectangle 61"/>
              <p:cNvSpPr>
                <a:spLocks noRot="1" noChangeAspect="1" noMove="1" noResize="1" noEditPoints="1" noAdjustHandles="1" noChangeArrowheads="1" noChangeShapeType="1" noTextEdit="1"/>
              </p:cNvSpPr>
              <p:nvPr/>
            </p:nvSpPr>
            <p:spPr>
              <a:xfrm>
                <a:off x="901170" y="4926356"/>
                <a:ext cx="1392504" cy="459957"/>
              </a:xfrm>
              <a:prstGeom prst="rect">
                <a:avLst/>
              </a:prstGeom>
              <a:blipFill rotWithShape="1">
                <a:blip r:embed="rId15"/>
                <a:stretch>
                  <a:fillRect/>
                </a:stretch>
              </a:blipFill>
              <a:ln>
                <a:solidFill>
                  <a:srgbClr val="FFC000"/>
                </a:solid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7" name="Content Placeholder 2"/>
              <p:cNvSpPr txBox="1">
                <a:spLocks/>
              </p:cNvSpPr>
              <p:nvPr/>
            </p:nvSpPr>
            <p:spPr>
              <a:xfrm>
                <a:off x="1966058" y="5389736"/>
                <a:ext cx="2448272" cy="668609"/>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sz="2000" dirty="0" smtClean="0">
                    <a:solidFill>
                      <a:srgbClr val="FF0000"/>
                    </a:solidFill>
                  </a:rPr>
                  <a:t>6 pieces need subtracting from </a:t>
                </a:r>
                <a14:m>
                  <m:oMath xmlns:m="http://schemas.openxmlformats.org/officeDocument/2006/math">
                    <m:r>
                      <a:rPr lang="en-GB" sz="2000" b="0" i="1" smtClean="0">
                        <a:solidFill>
                          <a:srgbClr val="FF0000"/>
                        </a:solidFill>
                        <a:latin typeface="Cambria Math"/>
                      </a:rPr>
                      <m:t>(</m:t>
                    </m:r>
                    <m:r>
                      <a:rPr lang="en-GB" sz="2000" b="0" i="1" smtClean="0">
                        <a:solidFill>
                          <a:srgbClr val="FF0000"/>
                        </a:solidFill>
                        <a:latin typeface="Cambria Math"/>
                      </a:rPr>
                      <m:t>𝑥</m:t>
                    </m:r>
                    <m:r>
                      <a:rPr lang="en-GB" sz="2000" b="0" i="1" smtClean="0">
                        <a:solidFill>
                          <a:srgbClr val="FF0000"/>
                        </a:solidFill>
                        <a:latin typeface="Cambria Math"/>
                      </a:rPr>
                      <m:t>+</m:t>
                    </m:r>
                    <m:sSup>
                      <m:sSupPr>
                        <m:ctrlPr>
                          <a:rPr lang="en-GB" sz="2000" b="0" i="1" smtClean="0">
                            <a:solidFill>
                              <a:srgbClr val="FF0000"/>
                            </a:solidFill>
                            <a:latin typeface="Cambria Math"/>
                          </a:rPr>
                        </m:ctrlPr>
                      </m:sSupPr>
                      <m:e>
                        <m:r>
                          <a:rPr lang="en-GB" sz="2000" b="0" i="1" smtClean="0">
                            <a:solidFill>
                              <a:srgbClr val="FF0000"/>
                            </a:solidFill>
                            <a:latin typeface="Cambria Math"/>
                          </a:rPr>
                          <m:t>4)</m:t>
                        </m:r>
                      </m:e>
                      <m:sup>
                        <m:r>
                          <a:rPr lang="en-GB" sz="2000" b="0" i="1" smtClean="0">
                            <a:solidFill>
                              <a:srgbClr val="FF0000"/>
                            </a:solidFill>
                            <a:latin typeface="Cambria Math"/>
                          </a:rPr>
                          <m:t>2</m:t>
                        </m:r>
                      </m:sup>
                    </m:sSup>
                  </m:oMath>
                </a14:m>
                <a:r>
                  <a:rPr lang="en-GB" sz="2000" dirty="0" smtClean="0">
                    <a:solidFill>
                      <a:srgbClr val="FF0000"/>
                    </a:solidFill>
                  </a:rPr>
                  <a:t> to give </a:t>
                </a:r>
                <a14:m>
                  <m:oMath xmlns:m="http://schemas.openxmlformats.org/officeDocument/2006/math">
                    <m:sSup>
                      <m:sSupPr>
                        <m:ctrlPr>
                          <a:rPr lang="en-GB" sz="2000" i="1" smtClean="0">
                            <a:solidFill>
                              <a:srgbClr val="FF0000"/>
                            </a:solidFill>
                            <a:latin typeface="Cambria Math"/>
                          </a:rPr>
                        </m:ctrlPr>
                      </m:sSupPr>
                      <m:e>
                        <m:r>
                          <a:rPr lang="en-GB" sz="2000" b="0" i="1" smtClean="0">
                            <a:solidFill>
                              <a:srgbClr val="FF0000"/>
                            </a:solidFill>
                            <a:latin typeface="Cambria Math"/>
                          </a:rPr>
                          <m:t>𝑥</m:t>
                        </m:r>
                      </m:e>
                      <m:sup>
                        <m:r>
                          <a:rPr lang="en-GB" sz="2000" b="0" i="1" smtClean="0">
                            <a:solidFill>
                              <a:srgbClr val="FF0000"/>
                            </a:solidFill>
                            <a:latin typeface="Cambria Math"/>
                          </a:rPr>
                          <m:t>2</m:t>
                        </m:r>
                      </m:sup>
                    </m:sSup>
                    <m:r>
                      <a:rPr lang="en-GB" sz="2000" b="0" i="1" smtClean="0">
                        <a:solidFill>
                          <a:srgbClr val="FF0000"/>
                        </a:solidFill>
                        <a:latin typeface="Cambria Math"/>
                      </a:rPr>
                      <m:t>+4</m:t>
                    </m:r>
                    <m:r>
                      <a:rPr lang="en-GB" sz="2000" b="0" i="1" smtClean="0">
                        <a:solidFill>
                          <a:srgbClr val="FF0000"/>
                        </a:solidFill>
                        <a:latin typeface="Cambria Math"/>
                      </a:rPr>
                      <m:t>𝑥</m:t>
                    </m:r>
                    <m:r>
                      <a:rPr lang="en-GB" sz="2000" b="0" i="1" smtClean="0">
                        <a:solidFill>
                          <a:srgbClr val="FF0000"/>
                        </a:solidFill>
                        <a:latin typeface="Cambria Math"/>
                      </a:rPr>
                      <m:t>+10</m:t>
                    </m:r>
                  </m:oMath>
                </a14:m>
                <a:endParaRPr lang="en-GB" sz="2000" dirty="0">
                  <a:solidFill>
                    <a:srgbClr val="FF0000"/>
                  </a:solidFill>
                </a:endParaRPr>
              </a:p>
            </p:txBody>
          </p:sp>
        </mc:Choice>
        <mc:Fallback>
          <p:sp>
            <p:nvSpPr>
              <p:cNvPr id="77" name="Content Placeholder 2"/>
              <p:cNvSpPr txBox="1">
                <a:spLocks noRot="1" noChangeAspect="1" noMove="1" noResize="1" noEditPoints="1" noAdjustHandles="1" noChangeArrowheads="1" noChangeShapeType="1" noTextEdit="1"/>
              </p:cNvSpPr>
              <p:nvPr/>
            </p:nvSpPr>
            <p:spPr>
              <a:xfrm>
                <a:off x="1966058" y="5389736"/>
                <a:ext cx="2448272" cy="668609"/>
              </a:xfrm>
              <a:prstGeom prst="rect">
                <a:avLst/>
              </a:prstGeom>
              <a:blipFill rotWithShape="1">
                <a:blip r:embed="rId16"/>
                <a:stretch>
                  <a:fillRect t="-3636" b="-93636"/>
                </a:stretch>
              </a:blipFill>
            </p:spPr>
            <p:txBody>
              <a:bodyPr/>
              <a:lstStyle/>
              <a:p>
                <a:r>
                  <a:rPr lang="en-GB">
                    <a:noFill/>
                  </a:rPr>
                  <a:t> </a:t>
                </a:r>
              </a:p>
            </p:txBody>
          </p:sp>
        </mc:Fallback>
      </mc:AlternateContent>
      <p:pic>
        <p:nvPicPr>
          <p:cNvPr id="78" name="Picture 4" descr="C:\Users\nmiljkovic\AppData\Local\Microsoft\Windows\Temporary Internet Files\Content.IE5\989GK27F\588kkk444lll444ñññ[1].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75217" y="104214"/>
            <a:ext cx="1377900" cy="1635219"/>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2295341" y="3546485"/>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3" name="Rectangle 42"/>
          <p:cNvSpPr/>
          <p:nvPr/>
        </p:nvSpPr>
        <p:spPr>
          <a:xfrm>
            <a:off x="2736430" y="3546485"/>
            <a:ext cx="445702" cy="497472"/>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4" name="Rectangle 43"/>
          <p:cNvSpPr/>
          <p:nvPr/>
        </p:nvSpPr>
        <p:spPr>
          <a:xfrm>
            <a:off x="2293674" y="4006442"/>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5" name="Rectangle 44"/>
          <p:cNvSpPr/>
          <p:nvPr/>
        </p:nvSpPr>
        <p:spPr>
          <a:xfrm>
            <a:off x="2743558" y="4009865"/>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6" name="Rectangle 45"/>
          <p:cNvSpPr/>
          <p:nvPr/>
        </p:nvSpPr>
        <p:spPr>
          <a:xfrm>
            <a:off x="3627834" y="3544884"/>
            <a:ext cx="445702" cy="501431"/>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7" name="Rectangle 46"/>
          <p:cNvSpPr/>
          <p:nvPr/>
        </p:nvSpPr>
        <p:spPr>
          <a:xfrm>
            <a:off x="3630985" y="4009865"/>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8" name="Rectangle 47"/>
          <p:cNvSpPr/>
          <p:nvPr/>
        </p:nvSpPr>
        <p:spPr>
          <a:xfrm>
            <a:off x="3182132" y="3547281"/>
            <a:ext cx="445702" cy="496676"/>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9" name="Rectangle 48"/>
          <p:cNvSpPr/>
          <p:nvPr/>
        </p:nvSpPr>
        <p:spPr>
          <a:xfrm>
            <a:off x="3182132" y="4009865"/>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63" name="Rectangle 62"/>
          <p:cNvSpPr/>
          <p:nvPr/>
        </p:nvSpPr>
        <p:spPr>
          <a:xfrm>
            <a:off x="2297196" y="4466399"/>
            <a:ext cx="470964"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64" name="Rectangle 63"/>
          <p:cNvSpPr/>
          <p:nvPr/>
        </p:nvSpPr>
        <p:spPr>
          <a:xfrm>
            <a:off x="2297196" y="4929779"/>
            <a:ext cx="474604"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71" name="Rectangle 70"/>
          <p:cNvSpPr/>
          <p:nvPr/>
        </p:nvSpPr>
        <p:spPr>
          <a:xfrm>
            <a:off x="2758146" y="4466398"/>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2" name="Rectangle 71"/>
          <p:cNvSpPr/>
          <p:nvPr/>
        </p:nvSpPr>
        <p:spPr>
          <a:xfrm>
            <a:off x="3622242" y="4466398"/>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3" name="Rectangle 72"/>
          <p:cNvSpPr/>
          <p:nvPr/>
        </p:nvSpPr>
        <p:spPr>
          <a:xfrm>
            <a:off x="3190194" y="4466398"/>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4" name="Rectangle 73"/>
          <p:cNvSpPr/>
          <p:nvPr/>
        </p:nvSpPr>
        <p:spPr>
          <a:xfrm>
            <a:off x="2752643" y="4929778"/>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5" name="Rectangle 74"/>
          <p:cNvSpPr/>
          <p:nvPr/>
        </p:nvSpPr>
        <p:spPr>
          <a:xfrm>
            <a:off x="3616739" y="4929778"/>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6" name="Rectangle 75"/>
          <p:cNvSpPr/>
          <p:nvPr/>
        </p:nvSpPr>
        <p:spPr>
          <a:xfrm>
            <a:off x="3184691" y="4929778"/>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9" name="Rounded Rectangle 78"/>
          <p:cNvSpPr/>
          <p:nvPr/>
        </p:nvSpPr>
        <p:spPr>
          <a:xfrm>
            <a:off x="4283968" y="1700808"/>
            <a:ext cx="4464496" cy="403259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TextBox 79"/>
          <p:cNvSpPr txBox="1"/>
          <p:nvPr/>
        </p:nvSpPr>
        <p:spPr>
          <a:xfrm>
            <a:off x="4355976" y="1865223"/>
            <a:ext cx="4464496" cy="1977464"/>
          </a:xfrm>
          <a:prstGeom prst="rect">
            <a:avLst/>
          </a:prstGeom>
          <a:noFill/>
        </p:spPr>
        <p:txBody>
          <a:bodyPr wrap="square" rtlCol="0">
            <a:spAutoFit/>
          </a:bodyPr>
          <a:lstStyle/>
          <a:p>
            <a:pPr algn="ctr"/>
            <a:r>
              <a:rPr lang="en-GB" sz="2800" dirty="0"/>
              <a:t>Here is Adam’s answer.</a:t>
            </a:r>
            <a:br>
              <a:rPr lang="en-GB" sz="2800" dirty="0"/>
            </a:br>
            <a:r>
              <a:rPr lang="en-GB" sz="1050" dirty="0"/>
              <a:t> </a:t>
            </a:r>
            <a:endParaRPr lang="en-GB" sz="2800" dirty="0"/>
          </a:p>
          <a:p>
            <a:pPr algn="ctr"/>
            <a:r>
              <a:rPr lang="en-GB" sz="2800" dirty="0"/>
              <a:t>Discuss: </a:t>
            </a:r>
          </a:p>
          <a:p>
            <a:pPr algn="ctr"/>
            <a:r>
              <a:rPr lang="en-GB" sz="2800" dirty="0"/>
              <a:t>What has Adam done wrong?</a:t>
            </a:r>
          </a:p>
        </p:txBody>
      </p:sp>
      <mc:AlternateContent xmlns:mc="http://schemas.openxmlformats.org/markup-compatibility/2006">
        <mc:Choice xmlns:a14="http://schemas.microsoft.com/office/drawing/2010/main" Requires="a14">
          <p:sp>
            <p:nvSpPr>
              <p:cNvPr id="81" name="Rectangle 80"/>
              <p:cNvSpPr/>
              <p:nvPr/>
            </p:nvSpPr>
            <p:spPr>
              <a:xfrm>
                <a:off x="4388076" y="3799031"/>
                <a:ext cx="4248472" cy="1631216"/>
              </a:xfrm>
              <a:prstGeom prst="rect">
                <a:avLst/>
              </a:prstGeom>
            </p:spPr>
            <p:txBody>
              <a:bodyPr wrap="square">
                <a:spAutoFit/>
              </a:bodyPr>
              <a:lstStyle/>
              <a:p>
                <a:r>
                  <a:rPr lang="en-GB" sz="2400" dirty="0">
                    <a:solidFill>
                      <a:srgbClr val="0070C0"/>
                    </a:solidFill>
                  </a:rPr>
                  <a:t>The question uses 4</a:t>
                </a:r>
                <a:r>
                  <a:rPr lang="en-GB" sz="2400" dirty="0" smtClean="0">
                    <a:solidFill>
                      <a:srgbClr val="0070C0"/>
                    </a:solidFill>
                  </a:rPr>
                  <a:t> </a:t>
                </a:r>
                <a14:m>
                  <m:oMath xmlns:m="http://schemas.openxmlformats.org/officeDocument/2006/math">
                    <m:r>
                      <a:rPr lang="en-GB" sz="2400" i="1" dirty="0" smtClean="0">
                        <a:solidFill>
                          <a:srgbClr val="0070C0"/>
                        </a:solidFill>
                        <a:latin typeface="Cambria Math"/>
                      </a:rPr>
                      <m:t>𝑥</m:t>
                    </m:r>
                  </m:oMath>
                </a14:m>
                <a:r>
                  <a:rPr lang="en-GB" sz="2400" dirty="0">
                    <a:solidFill>
                      <a:srgbClr val="0070C0"/>
                    </a:solidFill>
                  </a:rPr>
                  <a:t> pieces. Adam used 8. </a:t>
                </a:r>
              </a:p>
              <a:p>
                <a:r>
                  <a:rPr lang="en-GB" sz="2400" dirty="0">
                    <a:solidFill>
                      <a:srgbClr val="0070C0"/>
                    </a:solidFill>
                  </a:rPr>
                  <a:t>He should have halved the coefficient of </a:t>
                </a:r>
                <a14:m>
                  <m:oMath xmlns:m="http://schemas.openxmlformats.org/officeDocument/2006/math">
                    <m:r>
                      <a:rPr lang="en-GB" sz="2400" b="0" i="1" smtClean="0">
                        <a:solidFill>
                          <a:srgbClr val="0070C0"/>
                        </a:solidFill>
                        <a:latin typeface="Cambria Math"/>
                      </a:rPr>
                      <m:t>𝑥</m:t>
                    </m:r>
                  </m:oMath>
                </a14:m>
                <a:r>
                  <a:rPr lang="en-GB" sz="2000" b="0" i="1" dirty="0">
                    <a:solidFill>
                      <a:srgbClr val="0070C0"/>
                    </a:solidFill>
                    <a:latin typeface="Cambria Math"/>
                  </a:rPr>
                  <a:t>. </a:t>
                </a:r>
                <a14:m>
                  <m:oMath xmlns:m="http://schemas.openxmlformats.org/officeDocument/2006/math">
                    <m:r>
                      <a:rPr lang="en-GB" sz="2400" b="0" i="1" smtClean="0">
                        <a:solidFill>
                          <a:srgbClr val="0070C0"/>
                        </a:solidFill>
                        <a:latin typeface="Cambria Math"/>
                      </a:rPr>
                      <m:t>  4÷2=2</m:t>
                    </m:r>
                  </m:oMath>
                </a14:m>
                <a:endParaRPr lang="en-GB" sz="2800" dirty="0">
                  <a:solidFill>
                    <a:srgbClr val="0070C0"/>
                  </a:solidFill>
                </a:endParaRPr>
              </a:p>
            </p:txBody>
          </p:sp>
        </mc:Choice>
        <mc:Fallback>
          <p:sp>
            <p:nvSpPr>
              <p:cNvPr id="81" name="Rectangle 80"/>
              <p:cNvSpPr>
                <a:spLocks noRot="1" noChangeAspect="1" noMove="1" noResize="1" noEditPoints="1" noAdjustHandles="1" noChangeArrowheads="1" noChangeShapeType="1" noTextEdit="1"/>
              </p:cNvSpPr>
              <p:nvPr/>
            </p:nvSpPr>
            <p:spPr>
              <a:xfrm>
                <a:off x="4388076" y="3799031"/>
                <a:ext cx="4248472" cy="1631216"/>
              </a:xfrm>
              <a:prstGeom prst="rect">
                <a:avLst/>
              </a:prstGeom>
              <a:blipFill rotWithShape="1">
                <a:blip r:embed="rId18"/>
                <a:stretch>
                  <a:fillRect l="-2296" t="-2612" r="-3443" b="-4104"/>
                </a:stretch>
              </a:blipFill>
            </p:spPr>
            <p:txBody>
              <a:bodyPr/>
              <a:lstStyle/>
              <a:p>
                <a:r>
                  <a:rPr lang="en-GB">
                    <a:noFill/>
                  </a:rPr>
                  <a:t> </a:t>
                </a:r>
              </a:p>
            </p:txBody>
          </p:sp>
        </mc:Fallback>
      </mc:AlternateContent>
    </p:spTree>
    <p:extLst>
      <p:ext uri="{BB962C8B-B14F-4D97-AF65-F5344CB8AC3E}">
        <p14:creationId xmlns:p14="http://schemas.microsoft.com/office/powerpoint/2010/main" val="1131900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fontScale="90000"/>
              </a:bodyPr>
              <a:lstStyle/>
              <a:p>
                <a:pPr/>
                <a:r>
                  <a:rPr lang="en-GB" dirty="0"/>
                  <a:t>Complete the square</a:t>
                </a:r>
                <a:r>
                  <a:rPr lang="en-GB" b="0" dirty="0"/>
                  <a:t>:</a:t>
                </a:r>
                <a:br>
                  <a:rPr lang="en-GB" b="0" dirty="0"/>
                </a:br>
                <a14:m>
                  <m:oMathPara xmlns:m="http://schemas.openxmlformats.org/officeDocument/2006/math">
                    <m:oMathParaPr>
                      <m:jc m:val="centerGroup"/>
                    </m:oMathParaPr>
                    <m:oMath xmlns:m="http://schemas.openxmlformats.org/officeDocument/2006/math">
                      <m:sSup>
                        <m:sSupPr>
                          <m:ctrlPr>
                            <a:rPr lang="en-GB" b="0" i="1" smtClean="0">
                              <a:latin typeface="Cambria Math"/>
                            </a:rPr>
                          </m:ctrlPr>
                        </m:sSupPr>
                        <m:e>
                          <m:r>
                            <a:rPr lang="en-GB" b="0" i="1" smtClean="0">
                              <a:latin typeface="Cambria Math"/>
                            </a:rPr>
                            <m:t>𝑥</m:t>
                          </m:r>
                        </m:e>
                        <m:sup>
                          <m:r>
                            <a:rPr lang="en-GB" b="0" i="1" smtClean="0">
                              <a:latin typeface="Cambria Math"/>
                            </a:rPr>
                            <m:t>2</m:t>
                          </m:r>
                        </m:sup>
                      </m:sSup>
                      <m:r>
                        <a:rPr lang="en-GB" b="0" i="1" smtClean="0">
                          <a:latin typeface="Cambria Math"/>
                        </a:rPr>
                        <m:t>+4</m:t>
                      </m:r>
                      <m:r>
                        <a:rPr lang="en-GB" b="0" i="1" smtClean="0">
                          <a:latin typeface="Cambria Math"/>
                        </a:rPr>
                        <m:t>𝑥</m:t>
                      </m:r>
                      <m:r>
                        <a:rPr lang="en-GB" b="0" i="1" smtClean="0">
                          <a:latin typeface="Cambria Math"/>
                        </a:rPr>
                        <m:t>+10</m:t>
                      </m:r>
                    </m:oMath>
                  </m:oMathPara>
                </a14:m>
                <a:endParaRPr lang="en-GB"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t="-170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Rectangle 23"/>
              <p:cNvSpPr/>
              <p:nvPr/>
            </p:nvSpPr>
            <p:spPr>
              <a:xfrm>
                <a:off x="5868144" y="828001"/>
                <a:ext cx="2175211"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3200" i="1" smtClean="0">
                          <a:solidFill>
                            <a:srgbClr val="0070C0"/>
                          </a:solidFill>
                          <a:latin typeface="Cambria Math"/>
                          <a:ea typeface="Cambria Math"/>
                          <a:cs typeface="+mj-cs"/>
                        </a:rPr>
                        <m:t>=</m:t>
                      </m:r>
                      <m:sSup>
                        <m:sSupPr>
                          <m:ctrlPr>
                            <a:rPr lang="en-GB" sz="3200" b="0" i="1" smtClean="0">
                              <a:solidFill>
                                <a:srgbClr val="0070C0"/>
                              </a:solidFill>
                              <a:latin typeface="Cambria Math"/>
                              <a:ea typeface="Cambria Math"/>
                              <a:cs typeface="+mj-cs"/>
                            </a:rPr>
                          </m:ctrlPr>
                        </m:sSupPr>
                        <m:e>
                          <m:d>
                            <m:dPr>
                              <m:ctrlPr>
                                <a:rPr lang="en-GB" sz="3200" b="0" i="1" smtClean="0">
                                  <a:solidFill>
                                    <a:srgbClr val="0070C0"/>
                                  </a:solidFill>
                                  <a:latin typeface="Cambria Math"/>
                                  <a:ea typeface="Cambria Math"/>
                                  <a:cs typeface="+mj-cs"/>
                                </a:rPr>
                              </m:ctrlPr>
                            </m:dPr>
                            <m:e>
                              <m:r>
                                <a:rPr lang="en-GB" sz="3200" b="0" i="1" smtClean="0">
                                  <a:solidFill>
                                    <a:srgbClr val="0070C0"/>
                                  </a:solidFill>
                                  <a:latin typeface="Cambria Math"/>
                                  <a:ea typeface="Cambria Math"/>
                                  <a:cs typeface="+mj-cs"/>
                                </a:rPr>
                                <m:t>𝑥</m:t>
                              </m:r>
                              <m:r>
                                <a:rPr lang="en-GB" sz="3200" b="0" i="1" smtClean="0">
                                  <a:solidFill>
                                    <a:srgbClr val="0070C0"/>
                                  </a:solidFill>
                                  <a:latin typeface="Cambria Math"/>
                                  <a:ea typeface="Cambria Math"/>
                                  <a:cs typeface="+mj-cs"/>
                                </a:rPr>
                                <m:t>+2</m:t>
                              </m:r>
                            </m:e>
                          </m:d>
                        </m:e>
                        <m:sup>
                          <m:r>
                            <a:rPr lang="en-GB" sz="3200" b="0" i="1" smtClean="0">
                              <a:solidFill>
                                <a:srgbClr val="0070C0"/>
                              </a:solidFill>
                              <a:latin typeface="Cambria Math"/>
                              <a:ea typeface="Cambria Math"/>
                              <a:cs typeface="+mj-cs"/>
                            </a:rPr>
                            <m:t>2</m:t>
                          </m:r>
                        </m:sup>
                      </m:sSup>
                    </m:oMath>
                  </m:oMathPara>
                </a14:m>
                <a:endParaRPr lang="en-GB" sz="1200" dirty="0">
                  <a:solidFill>
                    <a:srgbClr val="0070C0"/>
                  </a:solidFill>
                </a:endParaRPr>
              </a:p>
            </p:txBody>
          </p:sp>
        </mc:Choice>
        <mc:Fallback xmlns="">
          <p:sp>
            <p:nvSpPr>
              <p:cNvPr id="24" name="Rectangle 23"/>
              <p:cNvSpPr>
                <a:spLocks noRot="1" noChangeAspect="1" noMove="1" noResize="1" noEditPoints="1" noAdjustHandles="1" noChangeArrowheads="1" noChangeShapeType="1" noTextEdit="1"/>
              </p:cNvSpPr>
              <p:nvPr/>
            </p:nvSpPr>
            <p:spPr>
              <a:xfrm>
                <a:off x="5868144" y="828001"/>
                <a:ext cx="2175211" cy="584775"/>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Rectangle 31"/>
              <p:cNvSpPr/>
              <p:nvPr/>
            </p:nvSpPr>
            <p:spPr>
              <a:xfrm>
                <a:off x="7793008" y="828001"/>
                <a:ext cx="811440" cy="58477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3200" b="0" i="1" smtClean="0">
                          <a:solidFill>
                            <a:srgbClr val="0070C0"/>
                          </a:solidFill>
                          <a:latin typeface="Cambria Math"/>
                          <a:ea typeface="Cambria Math"/>
                        </a:rPr>
                        <m:t>+1</m:t>
                      </m:r>
                    </m:oMath>
                  </m:oMathPara>
                </a14:m>
                <a:endParaRPr lang="en-GB" sz="1200" dirty="0">
                  <a:solidFill>
                    <a:srgbClr val="0070C0"/>
                  </a:solidFill>
                </a:endParaRPr>
              </a:p>
            </p:txBody>
          </p:sp>
        </mc:Choice>
        <mc:Fallback xmlns="">
          <p:sp>
            <p:nvSpPr>
              <p:cNvPr id="32" name="Rectangle 31"/>
              <p:cNvSpPr>
                <a:spLocks noRot="1" noChangeAspect="1" noMove="1" noResize="1" noEditPoints="1" noAdjustHandles="1" noChangeArrowheads="1" noChangeShapeType="1" noTextEdit="1"/>
              </p:cNvSpPr>
              <p:nvPr/>
            </p:nvSpPr>
            <p:spPr>
              <a:xfrm>
                <a:off x="7793008" y="828001"/>
                <a:ext cx="811440" cy="584775"/>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Rectangle 49"/>
              <p:cNvSpPr/>
              <p:nvPr/>
            </p:nvSpPr>
            <p:spPr>
              <a:xfrm>
                <a:off x="1403560" y="2002069"/>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50" name="Rectangle 49"/>
              <p:cNvSpPr>
                <a:spLocks noRot="1" noChangeAspect="1" noMove="1" noResize="1" noEditPoints="1" noAdjustHandles="1" noChangeArrowheads="1" noChangeShapeType="1" noTextEdit="1"/>
              </p:cNvSpPr>
              <p:nvPr/>
            </p:nvSpPr>
            <p:spPr>
              <a:xfrm>
                <a:off x="1403560" y="2002069"/>
                <a:ext cx="1392504" cy="1394103"/>
              </a:xfrm>
              <a:prstGeom prst="rect">
                <a:avLst/>
              </a:prstGeom>
              <a:blipFill rotWithShape="1">
                <a:blip r:embed="rId5"/>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Rectangle 64"/>
              <p:cNvSpPr/>
              <p:nvPr/>
            </p:nvSpPr>
            <p:spPr>
              <a:xfrm>
                <a:off x="1403560" y="3396172"/>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65" name="Rectangle 64"/>
              <p:cNvSpPr>
                <a:spLocks noRot="1" noChangeAspect="1" noMove="1" noResize="1" noEditPoints="1" noAdjustHandles="1" noChangeArrowheads="1" noChangeShapeType="1" noTextEdit="1"/>
              </p:cNvSpPr>
              <p:nvPr/>
            </p:nvSpPr>
            <p:spPr>
              <a:xfrm>
                <a:off x="1403560" y="3396172"/>
                <a:ext cx="1392504" cy="459957"/>
              </a:xfrm>
              <a:prstGeom prst="rect">
                <a:avLst/>
              </a:prstGeom>
              <a:blipFill rotWithShape="1">
                <a:blip r:embed="rId6"/>
                <a:stretch>
                  <a:fillRect/>
                </a:stretch>
              </a:blipFill>
              <a:ln>
                <a:solidFill>
                  <a:srgbClr val="FFC000"/>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Rectangle 65"/>
              <p:cNvSpPr/>
              <p:nvPr/>
            </p:nvSpPr>
            <p:spPr>
              <a:xfrm>
                <a:off x="1403560" y="3856129"/>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66" name="Rectangle 65"/>
              <p:cNvSpPr>
                <a:spLocks noRot="1" noChangeAspect="1" noMove="1" noResize="1" noEditPoints="1" noAdjustHandles="1" noChangeArrowheads="1" noChangeShapeType="1" noTextEdit="1"/>
              </p:cNvSpPr>
              <p:nvPr/>
            </p:nvSpPr>
            <p:spPr>
              <a:xfrm>
                <a:off x="1403560" y="3856129"/>
                <a:ext cx="1392504" cy="459957"/>
              </a:xfrm>
              <a:prstGeom prst="rect">
                <a:avLst/>
              </a:prstGeom>
              <a:blipFill rotWithShape="1">
                <a:blip r:embed="rId7"/>
                <a:stretch>
                  <a:fillRect/>
                </a:stretch>
              </a:blipFill>
              <a:ln>
                <a:solidFill>
                  <a:srgbClr val="FFC000"/>
                </a:solidFill>
              </a:ln>
            </p:spPr>
            <p:txBody>
              <a:bodyPr/>
              <a:lstStyle/>
              <a:p>
                <a:r>
                  <a:rPr lang="en-GB">
                    <a:noFill/>
                  </a:rPr>
                  <a:t> </a:t>
                </a:r>
              </a:p>
            </p:txBody>
          </p:sp>
        </mc:Fallback>
      </mc:AlternateContent>
      <p:grpSp>
        <p:nvGrpSpPr>
          <p:cNvPr id="67" name="Group 66"/>
          <p:cNvGrpSpPr/>
          <p:nvPr/>
        </p:nvGrpSpPr>
        <p:grpSpPr>
          <a:xfrm>
            <a:off x="3231692" y="2002068"/>
            <a:ext cx="459957" cy="1392504"/>
            <a:chOff x="2410093" y="1628801"/>
            <a:chExt cx="459957" cy="1392504"/>
          </a:xfrm>
        </p:grpSpPr>
        <p:sp>
          <p:nvSpPr>
            <p:cNvPr id="68" name="Rectangle 67"/>
            <p:cNvSpPr/>
            <p:nvPr/>
          </p:nvSpPr>
          <p:spPr>
            <a:xfrm rot="16200000">
              <a:off x="1943820" y="2095074"/>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69" name="Rectangle 68"/>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69" name="Rectangle 68"/>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8"/>
                  <a:stretch>
                    <a:fillRect/>
                  </a:stretch>
                </a:blipFill>
              </p:spPr>
              <p:txBody>
                <a:bodyPr/>
                <a:lstStyle/>
                <a:p>
                  <a:r>
                    <a:rPr lang="en-GB">
                      <a:noFill/>
                    </a:rPr>
                    <a:t> </a:t>
                  </a:r>
                </a:p>
              </p:txBody>
            </p:sp>
          </mc:Fallback>
        </mc:AlternateContent>
      </p:grpSp>
      <p:grpSp>
        <p:nvGrpSpPr>
          <p:cNvPr id="70" name="Group 69"/>
          <p:cNvGrpSpPr/>
          <p:nvPr/>
        </p:nvGrpSpPr>
        <p:grpSpPr>
          <a:xfrm>
            <a:off x="2799586" y="2003666"/>
            <a:ext cx="459957" cy="1392504"/>
            <a:chOff x="2410093" y="1628801"/>
            <a:chExt cx="459957" cy="1392504"/>
          </a:xfrm>
        </p:grpSpPr>
        <p:sp>
          <p:nvSpPr>
            <p:cNvPr id="77" name="Rectangle 76"/>
            <p:cNvSpPr/>
            <p:nvPr/>
          </p:nvSpPr>
          <p:spPr>
            <a:xfrm rot="16200000">
              <a:off x="1943820" y="2095074"/>
              <a:ext cx="1392504" cy="459957"/>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78" name="Rectangle 77"/>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78" name="Rectangle 77"/>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9"/>
                  <a:stretch>
                    <a:fillRect/>
                  </a:stretch>
                </a:blipFill>
              </p:spPr>
              <p:txBody>
                <a:bodyPr/>
                <a:lstStyle/>
                <a:p>
                  <a:r>
                    <a:rPr lang="en-GB">
                      <a:noFill/>
                    </a:rPr>
                    <a:t> </a:t>
                  </a:r>
                </a:p>
              </p:txBody>
            </p:sp>
          </mc:Fallback>
        </mc:AlternateContent>
      </p:grpSp>
      <p:sp>
        <p:nvSpPr>
          <p:cNvPr id="81" name="Rectangle 80"/>
          <p:cNvSpPr/>
          <p:nvPr/>
        </p:nvSpPr>
        <p:spPr>
          <a:xfrm>
            <a:off x="2796064" y="3400290"/>
            <a:ext cx="332254" cy="316742"/>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87" name="Rectangle 86"/>
          <p:cNvSpPr/>
          <p:nvPr/>
        </p:nvSpPr>
        <p:spPr>
          <a:xfrm>
            <a:off x="1407415" y="4649313"/>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xmlns:a14="http://schemas.microsoft.com/office/drawing/2010/main">
        <mc:Choice Requires="a14">
          <p:sp>
            <p:nvSpPr>
              <p:cNvPr id="89" name="Rectangle 88"/>
              <p:cNvSpPr/>
              <p:nvPr/>
            </p:nvSpPr>
            <p:spPr>
              <a:xfrm>
                <a:off x="2099812" y="1504109"/>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+2</m:t>
                      </m:r>
                    </m:oMath>
                  </m:oMathPara>
                </a14:m>
                <a:endParaRPr lang="en-GB" dirty="0"/>
              </a:p>
            </p:txBody>
          </p:sp>
        </mc:Choice>
        <mc:Fallback xmlns="">
          <p:sp>
            <p:nvSpPr>
              <p:cNvPr id="89" name="Rectangle 88"/>
              <p:cNvSpPr>
                <a:spLocks noRot="1" noChangeAspect="1" noMove="1" noResize="1" noEditPoints="1" noAdjustHandles="1" noChangeArrowheads="1" noChangeShapeType="1" noTextEdit="1"/>
              </p:cNvSpPr>
              <p:nvPr/>
            </p:nvSpPr>
            <p:spPr>
              <a:xfrm>
                <a:off x="2099812" y="1504109"/>
                <a:ext cx="771943" cy="369332"/>
              </a:xfrm>
              <a:prstGeom prst="rect">
                <a:avLst/>
              </a:prstGeom>
              <a:blipFill rotWithShape="1">
                <a:blip r:embed="rId10"/>
                <a:stretch>
                  <a:fillRect/>
                </a:stretch>
              </a:blipFill>
            </p:spPr>
            <p:txBody>
              <a:bodyPr/>
              <a:lstStyle/>
              <a:p>
                <a:r>
                  <a:rPr lang="en-GB">
                    <a:noFill/>
                  </a:rPr>
                  <a:t> </a:t>
                </a:r>
              </a:p>
            </p:txBody>
          </p:sp>
        </mc:Fallback>
      </mc:AlternateContent>
      <p:cxnSp>
        <p:nvCxnSpPr>
          <p:cNvPr id="90" name="Straight Arrow Connector 89"/>
          <p:cNvCxnSpPr/>
          <p:nvPr/>
        </p:nvCxnSpPr>
        <p:spPr>
          <a:xfrm>
            <a:off x="1403560" y="1873441"/>
            <a:ext cx="2280962"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a:off x="1240049" y="2025841"/>
            <a:ext cx="0" cy="229024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2" name="Rectangle 91"/>
              <p:cNvSpPr/>
              <p:nvPr/>
            </p:nvSpPr>
            <p:spPr>
              <a:xfrm>
                <a:off x="463130" y="2881149"/>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+2</m:t>
                      </m:r>
                    </m:oMath>
                  </m:oMathPara>
                </a14:m>
                <a:endParaRPr lang="en-GB" dirty="0"/>
              </a:p>
            </p:txBody>
          </p:sp>
        </mc:Choice>
        <mc:Fallback xmlns="">
          <p:sp>
            <p:nvSpPr>
              <p:cNvPr id="92" name="Rectangle 91"/>
              <p:cNvSpPr>
                <a:spLocks noRot="1" noChangeAspect="1" noMove="1" noResize="1" noEditPoints="1" noAdjustHandles="1" noChangeArrowheads="1" noChangeShapeType="1" noTextEdit="1"/>
              </p:cNvSpPr>
              <p:nvPr/>
            </p:nvSpPr>
            <p:spPr>
              <a:xfrm>
                <a:off x="463130" y="2881149"/>
                <a:ext cx="771943" cy="369332"/>
              </a:xfrm>
              <a:prstGeom prst="rect">
                <a:avLst/>
              </a:prstGeom>
              <a:blipFill rotWithShape="1">
                <a:blip r:embed="rId11"/>
                <a:stretch>
                  <a:fillRect/>
                </a:stretch>
              </a:blipFill>
            </p:spPr>
            <p:txBody>
              <a:bodyPr/>
              <a:lstStyle/>
              <a:p>
                <a:r>
                  <a:rPr lang="en-GB">
                    <a:noFill/>
                  </a:rPr>
                  <a:t> </a:t>
                </a:r>
              </a:p>
            </p:txBody>
          </p:sp>
        </mc:Fallback>
      </mc:AlternateContent>
      <p:sp>
        <p:nvSpPr>
          <p:cNvPr id="93" name="Content Placeholder 2"/>
          <p:cNvSpPr txBox="1">
            <a:spLocks/>
          </p:cNvSpPr>
          <p:nvPr/>
        </p:nvSpPr>
        <p:spPr>
          <a:xfrm>
            <a:off x="1982293" y="4664916"/>
            <a:ext cx="2448272" cy="564284"/>
          </a:xfrm>
          <a:prstGeom prst="rect">
            <a:avLst/>
          </a:prstGeom>
          <a:no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rgbClr val="FF0000"/>
                </a:solidFill>
              </a:rPr>
              <a:t>1 </a:t>
            </a:r>
            <a:r>
              <a:rPr lang="en-GB" sz="2800" i="1" dirty="0">
                <a:solidFill>
                  <a:srgbClr val="FF0000"/>
                </a:solidFill>
              </a:rPr>
              <a:t>extra</a:t>
            </a:r>
            <a:r>
              <a:rPr lang="en-GB" sz="2800" dirty="0">
                <a:solidFill>
                  <a:srgbClr val="FF0000"/>
                </a:solidFill>
              </a:rPr>
              <a:t> piece</a:t>
            </a:r>
          </a:p>
        </p:txBody>
      </p:sp>
      <p:pic>
        <p:nvPicPr>
          <p:cNvPr id="94" name="Picture 4" descr="C:\Users\nmiljkovic\AppData\Local\Microsoft\Windows\Temporary Internet Files\Content.IE5\989GK27F\588kkk444lll444ñññ[1].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75217" y="116632"/>
            <a:ext cx="1377900" cy="1635219"/>
          </a:xfrm>
          <a:prstGeom prst="rect">
            <a:avLst/>
          </a:prstGeom>
          <a:noFill/>
          <a:extLst>
            <a:ext uri="{909E8E84-426E-40DD-AFC4-6F175D3DCCD1}">
              <a14:hiddenFill xmlns:a14="http://schemas.microsoft.com/office/drawing/2010/main">
                <a:solidFill>
                  <a:srgbClr val="FFFFFF"/>
                </a:solidFill>
              </a14:hiddenFill>
            </a:ext>
          </a:extLst>
        </p:spPr>
      </p:pic>
      <p:sp>
        <p:nvSpPr>
          <p:cNvPr id="95" name="Rectangle 94"/>
          <p:cNvSpPr/>
          <p:nvPr/>
        </p:nvSpPr>
        <p:spPr>
          <a:xfrm>
            <a:off x="3093417" y="3396172"/>
            <a:ext cx="332254" cy="318801"/>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96" name="Rectangle 95"/>
          <p:cNvSpPr/>
          <p:nvPr/>
        </p:nvSpPr>
        <p:spPr>
          <a:xfrm>
            <a:off x="3352268" y="3394572"/>
            <a:ext cx="332254" cy="318801"/>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97" name="Rectangle 96"/>
          <p:cNvSpPr/>
          <p:nvPr/>
        </p:nvSpPr>
        <p:spPr>
          <a:xfrm>
            <a:off x="2796064" y="3713373"/>
            <a:ext cx="332254" cy="316742"/>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98" name="Rectangle 97"/>
          <p:cNvSpPr/>
          <p:nvPr/>
        </p:nvSpPr>
        <p:spPr>
          <a:xfrm>
            <a:off x="3093417" y="3709255"/>
            <a:ext cx="332254" cy="318801"/>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99" name="Rectangle 98"/>
          <p:cNvSpPr/>
          <p:nvPr/>
        </p:nvSpPr>
        <p:spPr>
          <a:xfrm>
            <a:off x="3352268" y="3707655"/>
            <a:ext cx="332254" cy="318801"/>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00" name="Rectangle 99"/>
          <p:cNvSpPr/>
          <p:nvPr/>
        </p:nvSpPr>
        <p:spPr>
          <a:xfrm>
            <a:off x="2796064" y="3999344"/>
            <a:ext cx="332254" cy="316742"/>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01" name="Rectangle 100"/>
          <p:cNvSpPr/>
          <p:nvPr/>
        </p:nvSpPr>
        <p:spPr>
          <a:xfrm>
            <a:off x="3093417" y="3995226"/>
            <a:ext cx="332254" cy="318801"/>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02" name="Rectangle 101"/>
          <p:cNvSpPr/>
          <p:nvPr/>
        </p:nvSpPr>
        <p:spPr>
          <a:xfrm>
            <a:off x="3352268" y="3993626"/>
            <a:ext cx="332254" cy="318801"/>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03" name="Rounded Rectangle 102"/>
          <p:cNvSpPr/>
          <p:nvPr/>
        </p:nvSpPr>
        <p:spPr>
          <a:xfrm>
            <a:off x="4283968" y="1700808"/>
            <a:ext cx="4464496" cy="403259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TextBox 103"/>
          <p:cNvSpPr txBox="1"/>
          <p:nvPr/>
        </p:nvSpPr>
        <p:spPr>
          <a:xfrm>
            <a:off x="4427984" y="1865223"/>
            <a:ext cx="4320480" cy="1977464"/>
          </a:xfrm>
          <a:prstGeom prst="rect">
            <a:avLst/>
          </a:prstGeom>
          <a:noFill/>
        </p:spPr>
        <p:txBody>
          <a:bodyPr wrap="square" rtlCol="0">
            <a:spAutoFit/>
          </a:bodyPr>
          <a:lstStyle/>
          <a:p>
            <a:pPr algn="ctr"/>
            <a:r>
              <a:rPr lang="en-GB" sz="2800" dirty="0"/>
              <a:t>Here is Ben’s answer.</a:t>
            </a:r>
            <a:br>
              <a:rPr lang="en-GB" sz="2800" dirty="0"/>
            </a:br>
            <a:r>
              <a:rPr lang="en-GB" sz="1050" dirty="0"/>
              <a:t> </a:t>
            </a:r>
            <a:endParaRPr lang="en-GB" sz="2800" dirty="0"/>
          </a:p>
          <a:p>
            <a:pPr algn="ctr"/>
            <a:r>
              <a:rPr lang="en-GB" sz="2800" dirty="0"/>
              <a:t>Discuss: </a:t>
            </a:r>
          </a:p>
          <a:p>
            <a:pPr algn="ctr"/>
            <a:r>
              <a:rPr lang="en-GB" sz="2800" dirty="0"/>
              <a:t>What has Ben done wrong?</a:t>
            </a:r>
          </a:p>
        </p:txBody>
      </p:sp>
      <p:sp>
        <p:nvSpPr>
          <p:cNvPr id="105" name="Rectangle 104"/>
          <p:cNvSpPr/>
          <p:nvPr/>
        </p:nvSpPr>
        <p:spPr>
          <a:xfrm>
            <a:off x="4427984" y="3856129"/>
            <a:ext cx="4248472" cy="1569660"/>
          </a:xfrm>
          <a:prstGeom prst="rect">
            <a:avLst/>
          </a:prstGeom>
        </p:spPr>
        <p:txBody>
          <a:bodyPr wrap="square">
            <a:spAutoFit/>
          </a:bodyPr>
          <a:lstStyle/>
          <a:p>
            <a:r>
              <a:rPr lang="en-GB" sz="2400" dirty="0">
                <a:solidFill>
                  <a:srgbClr val="0070C0"/>
                </a:solidFill>
              </a:rPr>
              <a:t>Ben changed the size of the 1 square pieces. He drew a 3 by 3 array when it should be 2 by 2.</a:t>
            </a:r>
            <a:endParaRPr lang="en-GB" sz="2800" dirty="0">
              <a:solidFill>
                <a:srgbClr val="0070C0"/>
              </a:solidFill>
            </a:endParaRPr>
          </a:p>
        </p:txBody>
      </p:sp>
    </p:spTree>
    <p:extLst>
      <p:ext uri="{BB962C8B-B14F-4D97-AF65-F5344CB8AC3E}">
        <p14:creationId xmlns:p14="http://schemas.microsoft.com/office/powerpoint/2010/main" val="392049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467032" y="188640"/>
                <a:ext cx="3754760" cy="1143000"/>
              </a:xfrm>
            </p:spPr>
            <p:txBody>
              <a:bodyPr>
                <a:noAutofit/>
              </a:bodyPr>
              <a:lstStyle/>
              <a:p>
                <a:pPr/>
                <a:r>
                  <a:rPr lang="en-GB" sz="2800" dirty="0"/>
                  <a:t>Complete the square</a:t>
                </a:r>
                <a:r>
                  <a:rPr lang="en-GB" sz="2800" b="0" dirty="0"/>
                  <a:t>:</a:t>
                </a:r>
                <a:br>
                  <a:rPr lang="en-GB" sz="2800" b="0" dirty="0"/>
                </a:br>
                <a14:m>
                  <m:oMathPara xmlns:m="http://schemas.openxmlformats.org/officeDocument/2006/math">
                    <m:oMathParaPr>
                      <m:jc m:val="centerGroup"/>
                    </m:oMathParaPr>
                    <m:oMath xmlns:m="http://schemas.openxmlformats.org/officeDocument/2006/math">
                      <m:sSup>
                        <m:sSupPr>
                          <m:ctrlPr>
                            <a:rPr lang="en-GB" sz="2800" b="0" i="1" smtClean="0">
                              <a:latin typeface="Cambria Math"/>
                            </a:rPr>
                          </m:ctrlPr>
                        </m:sSupPr>
                        <m:e>
                          <m:r>
                            <a:rPr lang="en-GB" sz="2800" b="0" i="1" smtClean="0">
                              <a:latin typeface="Cambria Math"/>
                            </a:rPr>
                            <m:t>𝑥</m:t>
                          </m:r>
                        </m:e>
                        <m:sup>
                          <m:r>
                            <a:rPr lang="en-GB" sz="2800" b="0" i="1" smtClean="0">
                              <a:latin typeface="Cambria Math"/>
                            </a:rPr>
                            <m:t>2</m:t>
                          </m:r>
                        </m:sup>
                      </m:sSup>
                      <m:r>
                        <a:rPr lang="en-GB" sz="2800" b="0" i="1" smtClean="0">
                          <a:latin typeface="Cambria Math"/>
                        </a:rPr>
                        <m:t>+8</m:t>
                      </m:r>
                      <m:r>
                        <a:rPr lang="en-GB" sz="2800" b="0" i="1" smtClean="0">
                          <a:latin typeface="Cambria Math"/>
                        </a:rPr>
                        <m:t>𝑥</m:t>
                      </m:r>
                      <m:r>
                        <a:rPr lang="en-GB" sz="2800" b="0" i="1" smtClean="0">
                          <a:latin typeface="Cambria Math"/>
                        </a:rPr>
                        <m:t>+20</m:t>
                      </m:r>
                    </m:oMath>
                  </m:oMathPara>
                </a14:m>
                <a:endParaRPr lang="en-GB" sz="28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467032" y="188640"/>
                <a:ext cx="3754760" cy="1143000"/>
              </a:xfr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itle 1"/>
              <p:cNvSpPr txBox="1">
                <a:spLocks/>
              </p:cNvSpPr>
              <p:nvPr/>
            </p:nvSpPr>
            <p:spPr>
              <a:xfrm>
                <a:off x="4695328" y="163389"/>
                <a:ext cx="4485184"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r>
                  <a:rPr lang="en-GB" sz="2800" dirty="0"/>
                  <a:t>Complete the square:</a:t>
                </a:r>
                <a:br>
                  <a:rPr lang="en-GB" sz="2800" dirty="0"/>
                </a:br>
                <a14:m>
                  <m:oMathPara xmlns:m="http://schemas.openxmlformats.org/officeDocument/2006/math">
                    <m:oMathParaPr>
                      <m:jc m:val="centerGroup"/>
                    </m:oMathParaPr>
                    <m:oMath xmlns:m="http://schemas.openxmlformats.org/officeDocument/2006/math">
                      <m:sSup>
                        <m:sSupPr>
                          <m:ctrlPr>
                            <a:rPr lang="en-GB" sz="2800" i="1" smtClean="0">
                              <a:latin typeface="Cambria Math"/>
                            </a:rPr>
                          </m:ctrlPr>
                        </m:sSupPr>
                        <m:e>
                          <m:r>
                            <a:rPr lang="en-GB" sz="2800" i="1" smtClean="0">
                              <a:latin typeface="Cambria Math"/>
                            </a:rPr>
                            <m:t>𝑥</m:t>
                          </m:r>
                        </m:e>
                        <m:sup>
                          <m:r>
                            <a:rPr lang="en-GB" sz="2800" i="1" smtClean="0">
                              <a:latin typeface="Cambria Math"/>
                            </a:rPr>
                            <m:t>2</m:t>
                          </m:r>
                        </m:sup>
                      </m:sSup>
                      <m:r>
                        <a:rPr lang="en-GB" sz="2800" i="1" smtClean="0">
                          <a:latin typeface="Cambria Math"/>
                        </a:rPr>
                        <m:t>+2</m:t>
                      </m:r>
                      <m:r>
                        <a:rPr lang="en-GB" sz="2800" i="1" smtClean="0">
                          <a:latin typeface="Cambria Math"/>
                        </a:rPr>
                        <m:t>𝑥</m:t>
                      </m:r>
                      <m:r>
                        <a:rPr lang="en-GB" sz="2800" i="1" smtClean="0">
                          <a:latin typeface="Cambria Math"/>
                        </a:rPr>
                        <m:t>+100</m:t>
                      </m:r>
                    </m:oMath>
                  </m:oMathPara>
                </a14:m>
                <a:endParaRPr lang="en-GB" sz="2800" dirty="0"/>
              </a:p>
            </p:txBody>
          </p:sp>
        </mc:Choice>
        <mc:Fallback xmlns="">
          <p:sp>
            <p:nvSpPr>
              <p:cNvPr id="4" name="Title 1"/>
              <p:cNvSpPr txBox="1">
                <a:spLocks noRot="1" noChangeAspect="1" noMove="1" noResize="1" noEditPoints="1" noAdjustHandles="1" noChangeArrowheads="1" noChangeShapeType="1" noTextEdit="1"/>
              </p:cNvSpPr>
              <p:nvPr/>
            </p:nvSpPr>
            <p:spPr>
              <a:xfrm>
                <a:off x="4695328" y="163389"/>
                <a:ext cx="4485184" cy="1143000"/>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849173" y="2282731"/>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5" name="Rectangle 4"/>
              <p:cNvSpPr>
                <a:spLocks noRot="1" noChangeAspect="1" noMove="1" noResize="1" noEditPoints="1" noAdjustHandles="1" noChangeArrowheads="1" noChangeShapeType="1" noTextEdit="1"/>
              </p:cNvSpPr>
              <p:nvPr/>
            </p:nvSpPr>
            <p:spPr>
              <a:xfrm>
                <a:off x="849173" y="2282731"/>
                <a:ext cx="1392504" cy="1394103"/>
              </a:xfrm>
              <a:prstGeom prst="rect">
                <a:avLst/>
              </a:prstGeom>
              <a:blipFill rotWithShape="1">
                <a:blip r:embed="rId5"/>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849173" y="367683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849173" y="3676834"/>
                <a:ext cx="1392504" cy="459957"/>
              </a:xfrm>
              <a:prstGeom prst="rect">
                <a:avLst/>
              </a:prstGeom>
              <a:blipFill rotWithShape="1">
                <a:blip r:embed="rId6"/>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849173" y="4136791"/>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849173" y="4136791"/>
                <a:ext cx="1392504" cy="459957"/>
              </a:xfrm>
              <a:prstGeom prst="rect">
                <a:avLst/>
              </a:prstGeom>
              <a:blipFill rotWithShape="1">
                <a:blip r:embed="rId7"/>
                <a:stretch>
                  <a:fillRect/>
                </a:stretch>
              </a:blipFill>
              <a:ln>
                <a:noFill/>
              </a:ln>
            </p:spPr>
            <p:txBody>
              <a:bodyPr/>
              <a:lstStyle/>
              <a:p>
                <a:r>
                  <a:rPr lang="en-GB">
                    <a:noFill/>
                  </a:rPr>
                  <a:t> </a:t>
                </a:r>
              </a:p>
            </p:txBody>
          </p:sp>
        </mc:Fallback>
      </mc:AlternateContent>
      <p:grpSp>
        <p:nvGrpSpPr>
          <p:cNvPr id="8" name="Group 7"/>
          <p:cNvGrpSpPr/>
          <p:nvPr/>
        </p:nvGrpSpPr>
        <p:grpSpPr>
          <a:xfrm>
            <a:off x="2677305" y="2282730"/>
            <a:ext cx="459957" cy="1392504"/>
            <a:chOff x="2410093" y="1628801"/>
            <a:chExt cx="459957" cy="1392504"/>
          </a:xfrm>
        </p:grpSpPr>
        <p:sp>
          <p:nvSpPr>
            <p:cNvPr id="9" name="Rectangle 8"/>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0" name="Rectangle 9"/>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0" name="Rectangle 9"/>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8"/>
                  <a:stretch>
                    <a:fillRect/>
                  </a:stretch>
                </a:blipFill>
              </p:spPr>
              <p:txBody>
                <a:bodyPr/>
                <a:lstStyle/>
                <a:p>
                  <a:r>
                    <a:rPr lang="en-GB">
                      <a:noFill/>
                    </a:rPr>
                    <a:t> </a:t>
                  </a:r>
                </a:p>
              </p:txBody>
            </p:sp>
          </mc:Fallback>
        </mc:AlternateContent>
      </p:grpSp>
      <p:grpSp>
        <p:nvGrpSpPr>
          <p:cNvPr id="11" name="Group 10"/>
          <p:cNvGrpSpPr/>
          <p:nvPr/>
        </p:nvGrpSpPr>
        <p:grpSpPr>
          <a:xfrm>
            <a:off x="2245199" y="2284328"/>
            <a:ext cx="459957" cy="1392504"/>
            <a:chOff x="2410093" y="1628801"/>
            <a:chExt cx="459957" cy="1392504"/>
          </a:xfrm>
        </p:grpSpPr>
        <p:sp>
          <p:nvSpPr>
            <p:cNvPr id="12" name="Rectangle 11"/>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3" name="Rectangle 12"/>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3" name="Rectangle 12"/>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9"/>
                  <a:stretch>
                    <a:fillRect/>
                  </a:stretch>
                </a:blipFill>
              </p:spPr>
              <p:txBody>
                <a:bodyPr/>
                <a:lstStyle/>
                <a:p>
                  <a:r>
                    <a:rPr lang="en-GB">
                      <a:noFill/>
                    </a:rPr>
                    <a:t> </a:t>
                  </a:r>
                </a:p>
              </p:txBody>
            </p:sp>
          </mc:Fallback>
        </mc:AlternateContent>
      </p:grpSp>
      <p:sp>
        <p:nvSpPr>
          <p:cNvPr id="14" name="Rectangle 13"/>
          <p:cNvSpPr/>
          <p:nvPr/>
        </p:nvSpPr>
        <p:spPr>
          <a:xfrm>
            <a:off x="2243344" y="3676834"/>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5" name="Rectangle 14"/>
          <p:cNvSpPr/>
          <p:nvPr/>
        </p:nvSpPr>
        <p:spPr>
          <a:xfrm>
            <a:off x="2684433" y="3676834"/>
            <a:ext cx="445702" cy="497472"/>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6" name="Rectangle 15"/>
          <p:cNvSpPr/>
          <p:nvPr/>
        </p:nvSpPr>
        <p:spPr>
          <a:xfrm>
            <a:off x="2241677" y="4136791"/>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7" name="Rectangle 16"/>
          <p:cNvSpPr/>
          <p:nvPr/>
        </p:nvSpPr>
        <p:spPr>
          <a:xfrm>
            <a:off x="2691561" y="4140214"/>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8" name="Rectangle 17"/>
          <p:cNvSpPr/>
          <p:nvPr/>
        </p:nvSpPr>
        <p:spPr>
          <a:xfrm>
            <a:off x="3575837" y="3675233"/>
            <a:ext cx="445702" cy="501431"/>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9" name="Rectangle 18"/>
          <p:cNvSpPr/>
          <p:nvPr/>
        </p:nvSpPr>
        <p:spPr>
          <a:xfrm>
            <a:off x="4362971" y="3716095"/>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0" name="Rectangle 19"/>
          <p:cNvSpPr/>
          <p:nvPr/>
        </p:nvSpPr>
        <p:spPr>
          <a:xfrm>
            <a:off x="3578988" y="4140214"/>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1" name="Rectangle 20"/>
          <p:cNvSpPr/>
          <p:nvPr/>
        </p:nvSpPr>
        <p:spPr>
          <a:xfrm>
            <a:off x="3130135" y="3677630"/>
            <a:ext cx="445702" cy="496676"/>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2" name="Rectangle 21"/>
          <p:cNvSpPr/>
          <p:nvPr/>
        </p:nvSpPr>
        <p:spPr>
          <a:xfrm>
            <a:off x="3130135" y="4140214"/>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3" name="Rectangle 22"/>
          <p:cNvSpPr/>
          <p:nvPr/>
        </p:nvSpPr>
        <p:spPr>
          <a:xfrm>
            <a:off x="4225280" y="3108424"/>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xmlns:a14="http://schemas.microsoft.com/office/drawing/2010/main">
        <mc:Choice Requires="a14">
          <p:sp>
            <p:nvSpPr>
              <p:cNvPr id="24" name="Rectangle 23"/>
              <p:cNvSpPr/>
              <p:nvPr/>
            </p:nvSpPr>
            <p:spPr>
              <a:xfrm>
                <a:off x="1126759" y="1260274"/>
                <a:ext cx="2552750"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0070C0"/>
                          </a:solidFill>
                          <a:latin typeface="Cambria Math"/>
                          <a:ea typeface="Cambria Math"/>
                          <a:cs typeface="+mj-cs"/>
                        </a:rPr>
                        <m:t>=</m:t>
                      </m:r>
                      <m:sSup>
                        <m:sSupPr>
                          <m:ctrlPr>
                            <a:rPr lang="en-GB" sz="2800" b="0" i="1" smtClean="0">
                              <a:solidFill>
                                <a:srgbClr val="0070C0"/>
                              </a:solidFill>
                              <a:latin typeface="Cambria Math"/>
                              <a:ea typeface="Cambria Math"/>
                              <a:cs typeface="+mj-cs"/>
                            </a:rPr>
                          </m:ctrlPr>
                        </m:sSupPr>
                        <m:e>
                          <m:d>
                            <m:dPr>
                              <m:ctrlPr>
                                <a:rPr lang="en-GB" sz="2800" b="0" i="1" smtClean="0">
                                  <a:solidFill>
                                    <a:srgbClr val="0070C0"/>
                                  </a:solidFill>
                                  <a:latin typeface="Cambria Math"/>
                                  <a:ea typeface="Cambria Math"/>
                                  <a:cs typeface="+mj-cs"/>
                                </a:rPr>
                              </m:ctrlPr>
                            </m:dPr>
                            <m:e>
                              <m:r>
                                <a:rPr lang="en-GB" sz="2800" b="0" i="1" smtClean="0">
                                  <a:solidFill>
                                    <a:srgbClr val="0070C0"/>
                                  </a:solidFill>
                                  <a:latin typeface="Cambria Math"/>
                                  <a:ea typeface="Cambria Math"/>
                                  <a:cs typeface="+mj-cs"/>
                                </a:rPr>
                                <m:t>𝑥</m:t>
                              </m:r>
                              <m:r>
                                <a:rPr lang="en-GB" sz="2800" b="0" i="1" smtClean="0">
                                  <a:solidFill>
                                    <a:srgbClr val="0070C0"/>
                                  </a:solidFill>
                                  <a:latin typeface="Cambria Math"/>
                                  <a:ea typeface="Cambria Math"/>
                                  <a:cs typeface="+mj-cs"/>
                                </a:rPr>
                                <m:t>+4</m:t>
                              </m:r>
                            </m:e>
                          </m:d>
                        </m:e>
                        <m:sup>
                          <m:r>
                            <a:rPr lang="en-GB" sz="2800" b="0" i="1" smtClean="0">
                              <a:solidFill>
                                <a:srgbClr val="0070C0"/>
                              </a:solidFill>
                              <a:latin typeface="Cambria Math"/>
                              <a:ea typeface="Cambria Math"/>
                              <a:cs typeface="+mj-cs"/>
                            </a:rPr>
                            <m:t>2</m:t>
                          </m:r>
                        </m:sup>
                      </m:sSup>
                      <m:r>
                        <a:rPr lang="en-GB" sz="2800" b="0" i="0" smtClean="0">
                          <a:solidFill>
                            <a:srgbClr val="0070C0"/>
                          </a:solidFill>
                          <a:latin typeface="Cambria Math"/>
                          <a:ea typeface="Cambria Math"/>
                          <a:cs typeface="+mj-cs"/>
                        </a:rPr>
                        <m:t>+4</m:t>
                      </m:r>
                    </m:oMath>
                  </m:oMathPara>
                </a14:m>
                <a:endParaRPr lang="en-GB" sz="1100" dirty="0">
                  <a:solidFill>
                    <a:srgbClr val="0070C0"/>
                  </a:solidFill>
                </a:endParaRPr>
              </a:p>
            </p:txBody>
          </p:sp>
        </mc:Choice>
        <mc:Fallback xmlns="">
          <p:sp>
            <p:nvSpPr>
              <p:cNvPr id="24" name="Rectangle 23"/>
              <p:cNvSpPr>
                <a:spLocks noRot="1" noChangeAspect="1" noMove="1" noResize="1" noEditPoints="1" noAdjustHandles="1" noChangeArrowheads="1" noChangeShapeType="1" noTextEdit="1"/>
              </p:cNvSpPr>
              <p:nvPr/>
            </p:nvSpPr>
            <p:spPr>
              <a:xfrm>
                <a:off x="1126759" y="1260274"/>
                <a:ext cx="2552750" cy="523220"/>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Rectangle 24"/>
              <p:cNvSpPr/>
              <p:nvPr/>
            </p:nvSpPr>
            <p:spPr>
              <a:xfrm>
                <a:off x="1951116" y="1783272"/>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+4</m:t>
                      </m:r>
                    </m:oMath>
                  </m:oMathPara>
                </a14:m>
                <a:endParaRPr lang="en-GB" dirty="0"/>
              </a:p>
            </p:txBody>
          </p:sp>
        </mc:Choice>
        <mc:Fallback xmlns="">
          <p:sp>
            <p:nvSpPr>
              <p:cNvPr id="25" name="Rectangle 24"/>
              <p:cNvSpPr>
                <a:spLocks noRot="1" noChangeAspect="1" noMove="1" noResize="1" noEditPoints="1" noAdjustHandles="1" noChangeArrowheads="1" noChangeShapeType="1" noTextEdit="1"/>
              </p:cNvSpPr>
              <p:nvPr/>
            </p:nvSpPr>
            <p:spPr>
              <a:xfrm>
                <a:off x="1951116" y="1783272"/>
                <a:ext cx="771943" cy="369332"/>
              </a:xfrm>
              <a:prstGeom prst="rect">
                <a:avLst/>
              </a:prstGeom>
              <a:blipFill rotWithShape="1">
                <a:blip r:embed="rId11"/>
                <a:stretch>
                  <a:fillRect/>
                </a:stretch>
              </a:blipFill>
            </p:spPr>
            <p:txBody>
              <a:bodyPr/>
              <a:lstStyle/>
              <a:p>
                <a:r>
                  <a:rPr lang="en-GB">
                    <a:noFill/>
                  </a:rPr>
                  <a:t> </a:t>
                </a:r>
              </a:p>
            </p:txBody>
          </p:sp>
        </mc:Fallback>
      </mc:AlternateContent>
      <p:cxnSp>
        <p:nvCxnSpPr>
          <p:cNvPr id="26" name="Straight Arrow Connector 25"/>
          <p:cNvCxnSpPr/>
          <p:nvPr/>
        </p:nvCxnSpPr>
        <p:spPr>
          <a:xfrm>
            <a:off x="849173" y="2154103"/>
            <a:ext cx="3175517"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685662" y="2306503"/>
            <a:ext cx="0" cy="3210159"/>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Rectangle 27"/>
              <p:cNvSpPr/>
              <p:nvPr/>
            </p:nvSpPr>
            <p:spPr>
              <a:xfrm rot="16200000">
                <a:off x="93409" y="3606026"/>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+4</m:t>
                      </m:r>
                    </m:oMath>
                  </m:oMathPara>
                </a14:m>
                <a:endParaRPr lang="en-GB" dirty="0"/>
              </a:p>
            </p:txBody>
          </p:sp>
        </mc:Choice>
        <mc:Fallback xmlns="">
          <p:sp>
            <p:nvSpPr>
              <p:cNvPr id="28" name="Rectangle 27"/>
              <p:cNvSpPr>
                <a:spLocks noRot="1" noChangeAspect="1" noMove="1" noResize="1" noEditPoints="1" noAdjustHandles="1" noChangeArrowheads="1" noChangeShapeType="1" noTextEdit="1"/>
              </p:cNvSpPr>
              <p:nvPr/>
            </p:nvSpPr>
            <p:spPr>
              <a:xfrm rot="16200000">
                <a:off x="93409" y="3606026"/>
                <a:ext cx="771943" cy="369332"/>
              </a:xfrm>
              <a:prstGeom prst="rect">
                <a:avLst/>
              </a:prstGeom>
              <a:blipFill rotWithShape="1">
                <a:blip r:embed="rId12"/>
                <a:stretch>
                  <a:fillRect/>
                </a:stretch>
              </a:blipFill>
            </p:spPr>
            <p:txBody>
              <a:bodyPr/>
              <a:lstStyle/>
              <a:p>
                <a:r>
                  <a:rPr lang="en-GB">
                    <a:noFill/>
                  </a:rPr>
                  <a:t> </a:t>
                </a:r>
              </a:p>
            </p:txBody>
          </p:sp>
        </mc:Fallback>
      </mc:AlternateContent>
      <p:sp>
        <p:nvSpPr>
          <p:cNvPr id="29" name="Content Placeholder 2"/>
          <p:cNvSpPr txBox="1">
            <a:spLocks/>
          </p:cNvSpPr>
          <p:nvPr/>
        </p:nvSpPr>
        <p:spPr>
          <a:xfrm>
            <a:off x="4112784" y="4854899"/>
            <a:ext cx="1224136" cy="668609"/>
          </a:xfrm>
          <a:prstGeom prst="rect">
            <a:avLst/>
          </a:prstGeom>
          <a:noFill/>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rgbClr val="FF0000"/>
                </a:solidFill>
              </a:rPr>
              <a:t>4 </a:t>
            </a:r>
            <a:r>
              <a:rPr lang="en-GB" sz="2800" i="1" dirty="0">
                <a:solidFill>
                  <a:srgbClr val="FF0000"/>
                </a:solidFill>
              </a:rPr>
              <a:t>extra</a:t>
            </a:r>
            <a:r>
              <a:rPr lang="en-GB" sz="2800" dirty="0">
                <a:solidFill>
                  <a:srgbClr val="FF0000"/>
                </a:solidFill>
              </a:rPr>
              <a:t> </a:t>
            </a:r>
          </a:p>
        </p:txBody>
      </p:sp>
      <p:grpSp>
        <p:nvGrpSpPr>
          <p:cNvPr id="30" name="Group 29"/>
          <p:cNvGrpSpPr/>
          <p:nvPr/>
        </p:nvGrpSpPr>
        <p:grpSpPr>
          <a:xfrm>
            <a:off x="3564733" y="2276872"/>
            <a:ext cx="459957" cy="1392504"/>
            <a:chOff x="2410093" y="1628801"/>
            <a:chExt cx="459957" cy="1392504"/>
          </a:xfrm>
        </p:grpSpPr>
        <p:sp>
          <p:nvSpPr>
            <p:cNvPr id="31" name="Rectangle 30"/>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2" name="Rectangle 31"/>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32" name="Rectangle 31"/>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13"/>
                  <a:stretch>
                    <a:fillRect/>
                  </a:stretch>
                </a:blipFill>
              </p:spPr>
              <p:txBody>
                <a:bodyPr/>
                <a:lstStyle/>
                <a:p>
                  <a:r>
                    <a:rPr lang="en-GB">
                      <a:noFill/>
                    </a:rPr>
                    <a:t> </a:t>
                  </a:r>
                </a:p>
              </p:txBody>
            </p:sp>
          </mc:Fallback>
        </mc:AlternateContent>
      </p:grpSp>
      <p:grpSp>
        <p:nvGrpSpPr>
          <p:cNvPr id="33" name="Group 32"/>
          <p:cNvGrpSpPr/>
          <p:nvPr/>
        </p:nvGrpSpPr>
        <p:grpSpPr>
          <a:xfrm>
            <a:off x="3137263" y="2282729"/>
            <a:ext cx="459957" cy="1392504"/>
            <a:chOff x="2410093" y="1628801"/>
            <a:chExt cx="459957" cy="1392504"/>
          </a:xfrm>
        </p:grpSpPr>
        <p:sp>
          <p:nvSpPr>
            <p:cNvPr id="34" name="Rectangle 33"/>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5" name="Rectangle 34"/>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35" name="Rectangle 34"/>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14"/>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6" name="Rectangle 35"/>
              <p:cNvSpPr/>
              <p:nvPr/>
            </p:nvSpPr>
            <p:spPr>
              <a:xfrm>
                <a:off x="849173" y="4596748"/>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36" name="Rectangle 35"/>
              <p:cNvSpPr>
                <a:spLocks noRot="1" noChangeAspect="1" noMove="1" noResize="1" noEditPoints="1" noAdjustHandles="1" noChangeArrowheads="1" noChangeShapeType="1" noTextEdit="1"/>
              </p:cNvSpPr>
              <p:nvPr/>
            </p:nvSpPr>
            <p:spPr>
              <a:xfrm>
                <a:off x="849173" y="4596748"/>
                <a:ext cx="1392504" cy="459957"/>
              </a:xfrm>
              <a:prstGeom prst="rect">
                <a:avLst/>
              </a:prstGeom>
              <a:blipFill rotWithShape="1">
                <a:blip r:embed="rId15"/>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Rectangle 36"/>
              <p:cNvSpPr/>
              <p:nvPr/>
            </p:nvSpPr>
            <p:spPr>
              <a:xfrm>
                <a:off x="849173" y="5056705"/>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37" name="Rectangle 36"/>
              <p:cNvSpPr>
                <a:spLocks noRot="1" noChangeAspect="1" noMove="1" noResize="1" noEditPoints="1" noAdjustHandles="1" noChangeArrowheads="1" noChangeShapeType="1" noTextEdit="1"/>
              </p:cNvSpPr>
              <p:nvPr/>
            </p:nvSpPr>
            <p:spPr>
              <a:xfrm>
                <a:off x="849173" y="5056705"/>
                <a:ext cx="1392504" cy="459957"/>
              </a:xfrm>
              <a:prstGeom prst="rect">
                <a:avLst/>
              </a:prstGeom>
              <a:blipFill rotWithShape="1">
                <a:blip r:embed="rId16"/>
                <a:stretch>
                  <a:fillRect/>
                </a:stretch>
              </a:blipFill>
              <a:ln>
                <a:noFill/>
              </a:ln>
            </p:spPr>
            <p:txBody>
              <a:bodyPr/>
              <a:lstStyle/>
              <a:p>
                <a:r>
                  <a:rPr lang="en-GB">
                    <a:noFill/>
                  </a:rPr>
                  <a:t> </a:t>
                </a:r>
              </a:p>
            </p:txBody>
          </p:sp>
        </mc:Fallback>
      </mc:AlternateContent>
      <p:sp>
        <p:nvSpPr>
          <p:cNvPr id="38" name="Rectangle 37"/>
          <p:cNvSpPr/>
          <p:nvPr/>
        </p:nvSpPr>
        <p:spPr>
          <a:xfrm>
            <a:off x="2245199" y="4596748"/>
            <a:ext cx="470964"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39" name="Rectangle 38"/>
          <p:cNvSpPr/>
          <p:nvPr/>
        </p:nvSpPr>
        <p:spPr>
          <a:xfrm>
            <a:off x="2699341" y="4600171"/>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0" name="Rectangle 39"/>
          <p:cNvSpPr/>
          <p:nvPr/>
        </p:nvSpPr>
        <p:spPr>
          <a:xfrm>
            <a:off x="3563437" y="4600171"/>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1" name="Rectangle 40"/>
          <p:cNvSpPr/>
          <p:nvPr/>
        </p:nvSpPr>
        <p:spPr>
          <a:xfrm>
            <a:off x="3131389" y="4600171"/>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2" name="Rectangle 41"/>
          <p:cNvSpPr/>
          <p:nvPr/>
        </p:nvSpPr>
        <p:spPr>
          <a:xfrm>
            <a:off x="2239696" y="5056706"/>
            <a:ext cx="470964" cy="463380"/>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3" name="Rectangle 42"/>
          <p:cNvSpPr/>
          <p:nvPr/>
        </p:nvSpPr>
        <p:spPr>
          <a:xfrm>
            <a:off x="2693838" y="5063551"/>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4" name="Rectangle 43"/>
          <p:cNvSpPr/>
          <p:nvPr/>
        </p:nvSpPr>
        <p:spPr>
          <a:xfrm>
            <a:off x="3557934" y="5063551"/>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5" name="Rectangle 44"/>
          <p:cNvSpPr/>
          <p:nvPr/>
        </p:nvSpPr>
        <p:spPr>
          <a:xfrm>
            <a:off x="3125886" y="5063551"/>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6" name="Rectangle 45"/>
          <p:cNvSpPr/>
          <p:nvPr/>
        </p:nvSpPr>
        <p:spPr>
          <a:xfrm>
            <a:off x="4140120" y="4326706"/>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7" name="Rectangle 46"/>
          <p:cNvSpPr/>
          <p:nvPr/>
        </p:nvSpPr>
        <p:spPr>
          <a:xfrm>
            <a:off x="4780204" y="4311979"/>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xmlns:a14="http://schemas.microsoft.com/office/drawing/2010/main">
        <mc:Choice Requires="a14">
          <p:sp>
            <p:nvSpPr>
              <p:cNvPr id="50" name="Rectangle 49"/>
              <p:cNvSpPr/>
              <p:nvPr/>
            </p:nvSpPr>
            <p:spPr>
              <a:xfrm>
                <a:off x="5918547" y="2320246"/>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50" name="Rectangle 49"/>
              <p:cNvSpPr>
                <a:spLocks noRot="1" noChangeAspect="1" noMove="1" noResize="1" noEditPoints="1" noAdjustHandles="1" noChangeArrowheads="1" noChangeShapeType="1" noTextEdit="1"/>
              </p:cNvSpPr>
              <p:nvPr/>
            </p:nvSpPr>
            <p:spPr>
              <a:xfrm>
                <a:off x="5918547" y="2320246"/>
                <a:ext cx="1392504" cy="1394103"/>
              </a:xfrm>
              <a:prstGeom prst="rect">
                <a:avLst/>
              </a:prstGeom>
              <a:blipFill rotWithShape="1">
                <a:blip r:embed="rId17"/>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Rectangle 50"/>
              <p:cNvSpPr/>
              <p:nvPr/>
            </p:nvSpPr>
            <p:spPr>
              <a:xfrm>
                <a:off x="5918547" y="3714349"/>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51" name="Rectangle 50"/>
              <p:cNvSpPr>
                <a:spLocks noRot="1" noChangeAspect="1" noMove="1" noResize="1" noEditPoints="1" noAdjustHandles="1" noChangeArrowheads="1" noChangeShapeType="1" noTextEdit="1"/>
              </p:cNvSpPr>
              <p:nvPr/>
            </p:nvSpPr>
            <p:spPr>
              <a:xfrm>
                <a:off x="5918547" y="3714349"/>
                <a:ext cx="1392504" cy="459957"/>
              </a:xfrm>
              <a:prstGeom prst="rect">
                <a:avLst/>
              </a:prstGeom>
              <a:blipFill rotWithShape="1">
                <a:blip r:embed="rId18"/>
                <a:stretch>
                  <a:fillRect/>
                </a:stretch>
              </a:blipFill>
              <a:ln>
                <a:noFill/>
              </a:ln>
            </p:spPr>
            <p:txBody>
              <a:bodyPr/>
              <a:lstStyle/>
              <a:p>
                <a:r>
                  <a:rPr lang="en-GB">
                    <a:noFill/>
                  </a:rPr>
                  <a:t> </a:t>
                </a:r>
              </a:p>
            </p:txBody>
          </p:sp>
        </mc:Fallback>
      </mc:AlternateContent>
      <p:grpSp>
        <p:nvGrpSpPr>
          <p:cNvPr id="56" name="Group 55"/>
          <p:cNvGrpSpPr/>
          <p:nvPr/>
        </p:nvGrpSpPr>
        <p:grpSpPr>
          <a:xfrm>
            <a:off x="7314573" y="2321843"/>
            <a:ext cx="459957" cy="1392504"/>
            <a:chOff x="2410093" y="1628801"/>
            <a:chExt cx="459957" cy="1392504"/>
          </a:xfrm>
        </p:grpSpPr>
        <p:sp>
          <p:nvSpPr>
            <p:cNvPr id="57" name="Rectangle 56"/>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58" name="Rectangle 57"/>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58" name="Rectangle 57"/>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19"/>
                  <a:stretch>
                    <a:fillRect/>
                  </a:stretch>
                </a:blipFill>
              </p:spPr>
              <p:txBody>
                <a:bodyPr/>
                <a:lstStyle/>
                <a:p>
                  <a:r>
                    <a:rPr lang="en-GB">
                      <a:noFill/>
                    </a:rPr>
                    <a:t> </a:t>
                  </a:r>
                </a:p>
              </p:txBody>
            </p:sp>
          </mc:Fallback>
        </mc:AlternateContent>
      </p:grpSp>
      <p:sp>
        <p:nvSpPr>
          <p:cNvPr id="59" name="Rectangle 58"/>
          <p:cNvSpPr/>
          <p:nvPr/>
        </p:nvSpPr>
        <p:spPr>
          <a:xfrm>
            <a:off x="7312718" y="3714349"/>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64" name="Rectangle 63"/>
          <p:cNvSpPr/>
          <p:nvPr/>
        </p:nvSpPr>
        <p:spPr>
          <a:xfrm>
            <a:off x="8061461" y="2963631"/>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99</a:t>
            </a:r>
          </a:p>
        </p:txBody>
      </p:sp>
      <mc:AlternateContent xmlns:mc="http://schemas.openxmlformats.org/markup-compatibility/2006" xmlns:a14="http://schemas.microsoft.com/office/drawing/2010/main">
        <mc:Choice Requires="a14">
          <p:sp>
            <p:nvSpPr>
              <p:cNvPr id="69" name="Rectangle 68"/>
              <p:cNvSpPr/>
              <p:nvPr/>
            </p:nvSpPr>
            <p:spPr>
              <a:xfrm>
                <a:off x="5648220" y="1256256"/>
                <a:ext cx="2751522"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0070C0"/>
                          </a:solidFill>
                          <a:latin typeface="Cambria Math"/>
                          <a:ea typeface="Cambria Math"/>
                          <a:cs typeface="+mj-cs"/>
                        </a:rPr>
                        <m:t>=</m:t>
                      </m:r>
                      <m:sSup>
                        <m:sSupPr>
                          <m:ctrlPr>
                            <a:rPr lang="en-GB" sz="2800" b="0" i="1" smtClean="0">
                              <a:solidFill>
                                <a:srgbClr val="0070C0"/>
                              </a:solidFill>
                              <a:latin typeface="Cambria Math"/>
                              <a:ea typeface="Cambria Math"/>
                              <a:cs typeface="+mj-cs"/>
                            </a:rPr>
                          </m:ctrlPr>
                        </m:sSupPr>
                        <m:e>
                          <m:d>
                            <m:dPr>
                              <m:ctrlPr>
                                <a:rPr lang="en-GB" sz="2800" b="0" i="1" smtClean="0">
                                  <a:solidFill>
                                    <a:srgbClr val="0070C0"/>
                                  </a:solidFill>
                                  <a:latin typeface="Cambria Math"/>
                                  <a:ea typeface="Cambria Math"/>
                                  <a:cs typeface="+mj-cs"/>
                                </a:rPr>
                              </m:ctrlPr>
                            </m:dPr>
                            <m:e>
                              <m:r>
                                <a:rPr lang="en-GB" sz="2800" b="0" i="1" smtClean="0">
                                  <a:solidFill>
                                    <a:srgbClr val="0070C0"/>
                                  </a:solidFill>
                                  <a:latin typeface="Cambria Math"/>
                                  <a:ea typeface="Cambria Math"/>
                                  <a:cs typeface="+mj-cs"/>
                                </a:rPr>
                                <m:t>𝑥</m:t>
                              </m:r>
                              <m:r>
                                <a:rPr lang="en-GB" sz="2800" b="0" i="1" smtClean="0">
                                  <a:solidFill>
                                    <a:srgbClr val="0070C0"/>
                                  </a:solidFill>
                                  <a:latin typeface="Cambria Math"/>
                                  <a:ea typeface="Cambria Math"/>
                                  <a:cs typeface="+mj-cs"/>
                                </a:rPr>
                                <m:t>+1</m:t>
                              </m:r>
                            </m:e>
                          </m:d>
                        </m:e>
                        <m:sup>
                          <m:r>
                            <a:rPr lang="en-GB" sz="2800" b="0" i="1" smtClean="0">
                              <a:solidFill>
                                <a:srgbClr val="0070C0"/>
                              </a:solidFill>
                              <a:latin typeface="Cambria Math"/>
                              <a:ea typeface="Cambria Math"/>
                              <a:cs typeface="+mj-cs"/>
                            </a:rPr>
                            <m:t>2</m:t>
                          </m:r>
                        </m:sup>
                      </m:sSup>
                      <m:r>
                        <a:rPr lang="en-GB" sz="2800" b="0" i="0" smtClean="0">
                          <a:solidFill>
                            <a:srgbClr val="0070C0"/>
                          </a:solidFill>
                          <a:latin typeface="Cambria Math"/>
                          <a:ea typeface="Cambria Math"/>
                          <a:cs typeface="+mj-cs"/>
                        </a:rPr>
                        <m:t>+99</m:t>
                      </m:r>
                    </m:oMath>
                  </m:oMathPara>
                </a14:m>
                <a:endParaRPr lang="en-GB" sz="1100" dirty="0">
                  <a:solidFill>
                    <a:srgbClr val="0070C0"/>
                  </a:solidFill>
                </a:endParaRPr>
              </a:p>
            </p:txBody>
          </p:sp>
        </mc:Choice>
        <mc:Fallback xmlns="">
          <p:sp>
            <p:nvSpPr>
              <p:cNvPr id="69" name="Rectangle 68"/>
              <p:cNvSpPr>
                <a:spLocks noRot="1" noChangeAspect="1" noMove="1" noResize="1" noEditPoints="1" noAdjustHandles="1" noChangeArrowheads="1" noChangeShapeType="1" noTextEdit="1"/>
              </p:cNvSpPr>
              <p:nvPr/>
            </p:nvSpPr>
            <p:spPr>
              <a:xfrm>
                <a:off x="5648220" y="1256256"/>
                <a:ext cx="2751522" cy="523220"/>
              </a:xfrm>
              <a:prstGeom prst="rect">
                <a:avLst/>
              </a:prstGeom>
              <a:blipFill rotWithShape="1">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Rectangle 69"/>
              <p:cNvSpPr/>
              <p:nvPr/>
            </p:nvSpPr>
            <p:spPr>
              <a:xfrm>
                <a:off x="6458452" y="1822286"/>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+1</m:t>
                      </m:r>
                    </m:oMath>
                  </m:oMathPara>
                </a14:m>
                <a:endParaRPr lang="en-GB" dirty="0"/>
              </a:p>
            </p:txBody>
          </p:sp>
        </mc:Choice>
        <mc:Fallback xmlns="">
          <p:sp>
            <p:nvSpPr>
              <p:cNvPr id="70" name="Rectangle 69"/>
              <p:cNvSpPr>
                <a:spLocks noRot="1" noChangeAspect="1" noMove="1" noResize="1" noEditPoints="1" noAdjustHandles="1" noChangeArrowheads="1" noChangeShapeType="1" noTextEdit="1"/>
              </p:cNvSpPr>
              <p:nvPr/>
            </p:nvSpPr>
            <p:spPr>
              <a:xfrm>
                <a:off x="6458452" y="1822286"/>
                <a:ext cx="771943" cy="369332"/>
              </a:xfrm>
              <a:prstGeom prst="rect">
                <a:avLst/>
              </a:prstGeom>
              <a:blipFill rotWithShape="1">
                <a:blip r:embed="rId21"/>
                <a:stretch>
                  <a:fillRect/>
                </a:stretch>
              </a:blipFill>
            </p:spPr>
            <p:txBody>
              <a:bodyPr/>
              <a:lstStyle/>
              <a:p>
                <a:r>
                  <a:rPr lang="en-GB">
                    <a:noFill/>
                  </a:rPr>
                  <a:t> </a:t>
                </a:r>
              </a:p>
            </p:txBody>
          </p:sp>
        </mc:Fallback>
      </mc:AlternateContent>
      <p:cxnSp>
        <p:nvCxnSpPr>
          <p:cNvPr id="71" name="Straight Arrow Connector 70"/>
          <p:cNvCxnSpPr/>
          <p:nvPr/>
        </p:nvCxnSpPr>
        <p:spPr>
          <a:xfrm>
            <a:off x="5918547" y="2191618"/>
            <a:ext cx="1839873"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5755036" y="2344018"/>
            <a:ext cx="0" cy="180561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3" name="Rectangle 72"/>
              <p:cNvSpPr/>
              <p:nvPr/>
            </p:nvSpPr>
            <p:spPr>
              <a:xfrm rot="16200000">
                <a:off x="5162783" y="3153737"/>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+1</m:t>
                      </m:r>
                    </m:oMath>
                  </m:oMathPara>
                </a14:m>
                <a:endParaRPr lang="en-GB" dirty="0"/>
              </a:p>
            </p:txBody>
          </p:sp>
        </mc:Choice>
        <mc:Fallback xmlns="">
          <p:sp>
            <p:nvSpPr>
              <p:cNvPr id="73" name="Rectangle 72"/>
              <p:cNvSpPr>
                <a:spLocks noRot="1" noChangeAspect="1" noMove="1" noResize="1" noEditPoints="1" noAdjustHandles="1" noChangeArrowheads="1" noChangeShapeType="1" noTextEdit="1"/>
              </p:cNvSpPr>
              <p:nvPr/>
            </p:nvSpPr>
            <p:spPr>
              <a:xfrm rot="16200000">
                <a:off x="5162783" y="3153737"/>
                <a:ext cx="771943" cy="369332"/>
              </a:xfrm>
              <a:prstGeom prst="rect">
                <a:avLst/>
              </a:prstGeom>
              <a:blipFill rotWithShape="1">
                <a:blip r:embed="rId22"/>
                <a:stretch>
                  <a:fillRect/>
                </a:stretch>
              </a:blipFill>
            </p:spPr>
            <p:txBody>
              <a:bodyPr/>
              <a:lstStyle/>
              <a:p>
                <a:r>
                  <a:rPr lang="en-GB">
                    <a:noFill/>
                  </a:rPr>
                  <a:t> </a:t>
                </a:r>
              </a:p>
            </p:txBody>
          </p:sp>
        </mc:Fallback>
      </mc:AlternateContent>
      <p:sp>
        <p:nvSpPr>
          <p:cNvPr id="74" name="Content Placeholder 2"/>
          <p:cNvSpPr txBox="1">
            <a:spLocks/>
          </p:cNvSpPr>
          <p:nvPr/>
        </p:nvSpPr>
        <p:spPr>
          <a:xfrm>
            <a:off x="7713354" y="2565065"/>
            <a:ext cx="1224136" cy="668609"/>
          </a:xfrm>
          <a:prstGeom prst="rect">
            <a:avLst/>
          </a:prstGeom>
          <a:noFill/>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rgbClr val="FF0000"/>
                </a:solidFill>
              </a:rPr>
              <a:t>99 </a:t>
            </a:r>
            <a:r>
              <a:rPr lang="en-GB" sz="2800" i="1" dirty="0">
                <a:solidFill>
                  <a:srgbClr val="FF0000"/>
                </a:solidFill>
              </a:rPr>
              <a:t>extra</a:t>
            </a:r>
            <a:r>
              <a:rPr lang="en-GB" sz="2800" dirty="0">
                <a:solidFill>
                  <a:srgbClr val="FF0000"/>
                </a:solidFill>
              </a:rPr>
              <a:t> </a:t>
            </a:r>
          </a:p>
        </p:txBody>
      </p:sp>
      <p:sp>
        <p:nvSpPr>
          <p:cNvPr id="95" name="TextBox 94"/>
          <p:cNvSpPr txBox="1"/>
          <p:nvPr/>
        </p:nvSpPr>
        <p:spPr>
          <a:xfrm>
            <a:off x="685662" y="5848244"/>
            <a:ext cx="8018599" cy="584775"/>
          </a:xfrm>
          <a:prstGeom prst="rect">
            <a:avLst/>
          </a:prstGeom>
          <a:noFill/>
        </p:spPr>
        <p:txBody>
          <a:bodyPr wrap="square" rtlCol="0">
            <a:spAutoFit/>
          </a:bodyPr>
          <a:lstStyle/>
          <a:p>
            <a:pPr algn="ctr"/>
            <a:r>
              <a:rPr lang="en-GB" sz="3200" dirty="0"/>
              <a:t>On your whiteboards</a:t>
            </a:r>
          </a:p>
        </p:txBody>
      </p:sp>
    </p:spTree>
    <p:extLst>
      <p:ext uri="{BB962C8B-B14F-4D97-AF65-F5344CB8AC3E}">
        <p14:creationId xmlns:p14="http://schemas.microsoft.com/office/powerpoint/2010/main" val="194880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4"/>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0"/>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5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5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72"/>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7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73"/>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8" grpId="0"/>
      <p:bldP spid="29" grpId="0"/>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50" grpId="0" animBg="1"/>
      <p:bldP spid="51" grpId="0" animBg="1"/>
      <p:bldP spid="59" grpId="0" animBg="1"/>
      <p:bldP spid="64" grpId="0" animBg="1"/>
      <p:bldP spid="69" grpId="0"/>
      <p:bldP spid="70" grpId="0"/>
      <p:bldP spid="73"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467544" y="111291"/>
                <a:ext cx="4042792" cy="1143000"/>
              </a:xfrm>
            </p:spPr>
            <p:txBody>
              <a:bodyPr>
                <a:normAutofit/>
              </a:bodyPr>
              <a:lstStyle/>
              <a:p>
                <a:pPr/>
                <a:r>
                  <a:rPr lang="en-GB" sz="2800" dirty="0"/>
                  <a:t>Complete the square</a:t>
                </a:r>
                <a:r>
                  <a:rPr lang="en-GB" sz="2800" b="0" dirty="0"/>
                  <a:t>:</a:t>
                </a:r>
                <a:br>
                  <a:rPr lang="en-GB" sz="2800" b="0" dirty="0"/>
                </a:br>
                <a14:m>
                  <m:oMathPara xmlns:m="http://schemas.openxmlformats.org/officeDocument/2006/math">
                    <m:oMathParaPr>
                      <m:jc m:val="centerGroup"/>
                    </m:oMathParaPr>
                    <m:oMath xmlns:m="http://schemas.openxmlformats.org/officeDocument/2006/math">
                      <m:sSup>
                        <m:sSupPr>
                          <m:ctrlPr>
                            <a:rPr lang="en-GB" sz="2800" b="0" i="1" smtClean="0">
                              <a:latin typeface="Cambria Math"/>
                            </a:rPr>
                          </m:ctrlPr>
                        </m:sSupPr>
                        <m:e>
                          <m:r>
                            <a:rPr lang="en-GB" sz="2800" b="0" i="1" smtClean="0">
                              <a:latin typeface="Cambria Math"/>
                            </a:rPr>
                            <m:t>𝑥</m:t>
                          </m:r>
                        </m:e>
                        <m:sup>
                          <m:r>
                            <a:rPr lang="en-GB" sz="2800" b="0" i="1" smtClean="0">
                              <a:latin typeface="Cambria Math"/>
                            </a:rPr>
                            <m:t>2</m:t>
                          </m:r>
                        </m:sup>
                      </m:sSup>
                      <m:r>
                        <a:rPr lang="en-GB" sz="2800" b="0" i="1" smtClean="0">
                          <a:latin typeface="Cambria Math"/>
                        </a:rPr>
                        <m:t>+8</m:t>
                      </m:r>
                      <m:r>
                        <a:rPr lang="en-GB" sz="2800" b="0" i="1" smtClean="0">
                          <a:latin typeface="Cambria Math"/>
                        </a:rPr>
                        <m:t>𝑥</m:t>
                      </m:r>
                      <m:r>
                        <a:rPr lang="en-GB" sz="2800" b="0" i="1" smtClean="0">
                          <a:latin typeface="Cambria Math"/>
                        </a:rPr>
                        <m:t>+4</m:t>
                      </m:r>
                    </m:oMath>
                  </m:oMathPara>
                </a14:m>
                <a:endParaRPr lang="en-GB" sz="28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467544" y="111291"/>
                <a:ext cx="4042792" cy="1143000"/>
              </a:xfr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849173" y="2282731"/>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849173" y="2282731"/>
                <a:ext cx="1392504" cy="1394103"/>
              </a:xfrm>
              <a:prstGeom prst="rect">
                <a:avLst/>
              </a:prstGeom>
              <a:blipFill rotWithShape="1">
                <a:blip r:embed="rId5"/>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849173" y="367683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849173" y="3676834"/>
                <a:ext cx="1392504" cy="459957"/>
              </a:xfrm>
              <a:prstGeom prst="rect">
                <a:avLst/>
              </a:prstGeom>
              <a:blipFill rotWithShape="1">
                <a:blip r:embed="rId6"/>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849173" y="4136791"/>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849173" y="4136791"/>
                <a:ext cx="1392504" cy="459957"/>
              </a:xfrm>
              <a:prstGeom prst="rect">
                <a:avLst/>
              </a:prstGeom>
              <a:blipFill rotWithShape="1">
                <a:blip r:embed="rId7"/>
                <a:stretch>
                  <a:fillRect/>
                </a:stretch>
              </a:blipFill>
              <a:ln>
                <a:noFill/>
              </a:ln>
            </p:spPr>
            <p:txBody>
              <a:bodyPr/>
              <a:lstStyle/>
              <a:p>
                <a:r>
                  <a:rPr lang="en-GB">
                    <a:noFill/>
                  </a:rPr>
                  <a:t> </a:t>
                </a:r>
              </a:p>
            </p:txBody>
          </p:sp>
        </mc:Fallback>
      </mc:AlternateContent>
      <p:grpSp>
        <p:nvGrpSpPr>
          <p:cNvPr id="9" name="Group 8"/>
          <p:cNvGrpSpPr/>
          <p:nvPr/>
        </p:nvGrpSpPr>
        <p:grpSpPr>
          <a:xfrm>
            <a:off x="2677305" y="2282730"/>
            <a:ext cx="459957" cy="1392504"/>
            <a:chOff x="2410093" y="1628801"/>
            <a:chExt cx="459957" cy="1392504"/>
          </a:xfrm>
        </p:grpSpPr>
        <p:sp>
          <p:nvSpPr>
            <p:cNvPr id="10" name="Rectangle 9"/>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1" name="Rectangle 10"/>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1" name="Rectangle 10"/>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8"/>
                  <a:stretch>
                    <a:fillRect/>
                  </a:stretch>
                </a:blipFill>
              </p:spPr>
              <p:txBody>
                <a:bodyPr/>
                <a:lstStyle/>
                <a:p>
                  <a:r>
                    <a:rPr lang="en-GB">
                      <a:noFill/>
                    </a:rPr>
                    <a:t> </a:t>
                  </a:r>
                </a:p>
              </p:txBody>
            </p:sp>
          </mc:Fallback>
        </mc:AlternateContent>
      </p:grpSp>
      <p:grpSp>
        <p:nvGrpSpPr>
          <p:cNvPr id="12" name="Group 11"/>
          <p:cNvGrpSpPr/>
          <p:nvPr/>
        </p:nvGrpSpPr>
        <p:grpSpPr>
          <a:xfrm>
            <a:off x="2245199" y="2284328"/>
            <a:ext cx="459957" cy="1392504"/>
            <a:chOff x="2410093" y="1628801"/>
            <a:chExt cx="459957" cy="1392504"/>
          </a:xfrm>
        </p:grpSpPr>
        <p:sp>
          <p:nvSpPr>
            <p:cNvPr id="13" name="Rectangle 12"/>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4" name="Rectangle 13"/>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4" name="Rectangle 13"/>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9"/>
                  <a:stretch>
                    <a:fillRect/>
                  </a:stretch>
                </a:blipFill>
              </p:spPr>
              <p:txBody>
                <a:bodyPr/>
                <a:lstStyle/>
                <a:p>
                  <a:r>
                    <a:rPr lang="en-GB">
                      <a:noFill/>
                    </a:rPr>
                    <a:t> </a:t>
                  </a:r>
                </a:p>
              </p:txBody>
            </p:sp>
          </mc:Fallback>
        </mc:AlternateContent>
      </p:grpSp>
      <p:sp>
        <p:nvSpPr>
          <p:cNvPr id="15" name="Rectangle 14"/>
          <p:cNvSpPr/>
          <p:nvPr/>
        </p:nvSpPr>
        <p:spPr>
          <a:xfrm>
            <a:off x="2243344" y="3676834"/>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6" name="Rectangle 15"/>
          <p:cNvSpPr/>
          <p:nvPr/>
        </p:nvSpPr>
        <p:spPr>
          <a:xfrm>
            <a:off x="2684433" y="3676834"/>
            <a:ext cx="445702" cy="497472"/>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7" name="Rectangle 16"/>
          <p:cNvSpPr/>
          <p:nvPr/>
        </p:nvSpPr>
        <p:spPr>
          <a:xfrm>
            <a:off x="2241677" y="4136791"/>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8" name="Rectangle 17"/>
          <p:cNvSpPr/>
          <p:nvPr/>
        </p:nvSpPr>
        <p:spPr>
          <a:xfrm>
            <a:off x="2691561" y="4140214"/>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9" name="Rectangle 18"/>
          <p:cNvSpPr/>
          <p:nvPr/>
        </p:nvSpPr>
        <p:spPr>
          <a:xfrm>
            <a:off x="3575837" y="3675233"/>
            <a:ext cx="445702" cy="501431"/>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1" name="Rectangle 20"/>
          <p:cNvSpPr/>
          <p:nvPr/>
        </p:nvSpPr>
        <p:spPr>
          <a:xfrm>
            <a:off x="3578988" y="4140214"/>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2" name="Rectangle 21"/>
          <p:cNvSpPr/>
          <p:nvPr/>
        </p:nvSpPr>
        <p:spPr>
          <a:xfrm>
            <a:off x="3130135" y="3677630"/>
            <a:ext cx="445702" cy="496676"/>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3" name="Rectangle 22"/>
          <p:cNvSpPr/>
          <p:nvPr/>
        </p:nvSpPr>
        <p:spPr>
          <a:xfrm>
            <a:off x="3130135" y="4140214"/>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5" name="Rectangle 24"/>
              <p:cNvSpPr/>
              <p:nvPr/>
            </p:nvSpPr>
            <p:spPr>
              <a:xfrm>
                <a:off x="1126759" y="1260274"/>
                <a:ext cx="2751522"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0070C0"/>
                          </a:solidFill>
                          <a:latin typeface="Cambria Math"/>
                          <a:ea typeface="Cambria Math"/>
                          <a:cs typeface="+mj-cs"/>
                        </a:rPr>
                        <m:t>=</m:t>
                      </m:r>
                      <m:sSup>
                        <m:sSupPr>
                          <m:ctrlPr>
                            <a:rPr lang="en-GB" sz="2800" b="0" i="1" smtClean="0">
                              <a:solidFill>
                                <a:srgbClr val="0070C0"/>
                              </a:solidFill>
                              <a:latin typeface="Cambria Math"/>
                              <a:ea typeface="Cambria Math"/>
                              <a:cs typeface="+mj-cs"/>
                            </a:rPr>
                          </m:ctrlPr>
                        </m:sSupPr>
                        <m:e>
                          <m:d>
                            <m:dPr>
                              <m:ctrlPr>
                                <a:rPr lang="en-GB" sz="2800" b="0" i="1" smtClean="0">
                                  <a:solidFill>
                                    <a:srgbClr val="0070C0"/>
                                  </a:solidFill>
                                  <a:latin typeface="Cambria Math"/>
                                  <a:ea typeface="Cambria Math"/>
                                  <a:cs typeface="+mj-cs"/>
                                </a:rPr>
                              </m:ctrlPr>
                            </m:dPr>
                            <m:e>
                              <m:r>
                                <a:rPr lang="en-GB" sz="2800" b="0" i="1" smtClean="0">
                                  <a:solidFill>
                                    <a:srgbClr val="0070C0"/>
                                  </a:solidFill>
                                  <a:latin typeface="Cambria Math"/>
                                  <a:ea typeface="Cambria Math"/>
                                  <a:cs typeface="+mj-cs"/>
                                </a:rPr>
                                <m:t>𝑥</m:t>
                              </m:r>
                              <m:r>
                                <a:rPr lang="en-GB" sz="2800" b="0" i="1" smtClean="0">
                                  <a:solidFill>
                                    <a:srgbClr val="0070C0"/>
                                  </a:solidFill>
                                  <a:latin typeface="Cambria Math"/>
                                  <a:ea typeface="Cambria Math"/>
                                  <a:cs typeface="+mj-cs"/>
                                </a:rPr>
                                <m:t>+4</m:t>
                              </m:r>
                            </m:e>
                          </m:d>
                        </m:e>
                        <m:sup>
                          <m:r>
                            <a:rPr lang="en-GB" sz="2800" b="0" i="1" smtClean="0">
                              <a:solidFill>
                                <a:srgbClr val="0070C0"/>
                              </a:solidFill>
                              <a:latin typeface="Cambria Math"/>
                              <a:ea typeface="Cambria Math"/>
                              <a:cs typeface="+mj-cs"/>
                            </a:rPr>
                            <m:t>2</m:t>
                          </m:r>
                        </m:sup>
                      </m:sSup>
                      <m:r>
                        <a:rPr lang="en-GB" sz="2800" b="0" i="0" smtClean="0">
                          <a:solidFill>
                            <a:srgbClr val="0070C0"/>
                          </a:solidFill>
                          <a:latin typeface="Cambria Math"/>
                          <a:ea typeface="Cambria Math"/>
                          <a:cs typeface="+mj-cs"/>
                        </a:rPr>
                        <m:t>−12</m:t>
                      </m:r>
                    </m:oMath>
                  </m:oMathPara>
                </a14:m>
                <a:endParaRPr lang="en-GB" sz="1100" dirty="0">
                  <a:solidFill>
                    <a:srgbClr val="0070C0"/>
                  </a:solidFill>
                </a:endParaRPr>
              </a:p>
            </p:txBody>
          </p:sp>
        </mc:Choice>
        <mc:Fallback xmlns="">
          <p:sp>
            <p:nvSpPr>
              <p:cNvPr id="25" name="Rectangle 24"/>
              <p:cNvSpPr>
                <a:spLocks noRot="1" noChangeAspect="1" noMove="1" noResize="1" noEditPoints="1" noAdjustHandles="1" noChangeArrowheads="1" noChangeShapeType="1" noTextEdit="1"/>
              </p:cNvSpPr>
              <p:nvPr/>
            </p:nvSpPr>
            <p:spPr>
              <a:xfrm>
                <a:off x="1126759" y="1260274"/>
                <a:ext cx="2751522" cy="523220"/>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Rectangle 25"/>
              <p:cNvSpPr/>
              <p:nvPr/>
            </p:nvSpPr>
            <p:spPr>
              <a:xfrm>
                <a:off x="1951116" y="1783272"/>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+4</m:t>
                      </m:r>
                    </m:oMath>
                  </m:oMathPara>
                </a14:m>
                <a:endParaRPr lang="en-GB" dirty="0"/>
              </a:p>
            </p:txBody>
          </p:sp>
        </mc:Choice>
        <mc:Fallback xmlns="">
          <p:sp>
            <p:nvSpPr>
              <p:cNvPr id="26" name="Rectangle 25"/>
              <p:cNvSpPr>
                <a:spLocks noRot="1" noChangeAspect="1" noMove="1" noResize="1" noEditPoints="1" noAdjustHandles="1" noChangeArrowheads="1" noChangeShapeType="1" noTextEdit="1"/>
              </p:cNvSpPr>
              <p:nvPr/>
            </p:nvSpPr>
            <p:spPr>
              <a:xfrm>
                <a:off x="1951116" y="1783272"/>
                <a:ext cx="771943" cy="369332"/>
              </a:xfrm>
              <a:prstGeom prst="rect">
                <a:avLst/>
              </a:prstGeom>
              <a:blipFill rotWithShape="1">
                <a:blip r:embed="rId11"/>
                <a:stretch>
                  <a:fillRect/>
                </a:stretch>
              </a:blipFill>
            </p:spPr>
            <p:txBody>
              <a:bodyPr/>
              <a:lstStyle/>
              <a:p>
                <a:r>
                  <a:rPr lang="en-GB">
                    <a:noFill/>
                  </a:rPr>
                  <a:t> </a:t>
                </a:r>
              </a:p>
            </p:txBody>
          </p:sp>
        </mc:Fallback>
      </mc:AlternateContent>
      <p:cxnSp>
        <p:nvCxnSpPr>
          <p:cNvPr id="27" name="Straight Arrow Connector 26"/>
          <p:cNvCxnSpPr/>
          <p:nvPr/>
        </p:nvCxnSpPr>
        <p:spPr>
          <a:xfrm>
            <a:off x="849173" y="2154103"/>
            <a:ext cx="3175517"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685662" y="2306503"/>
            <a:ext cx="0" cy="3210159"/>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Rectangle 28"/>
              <p:cNvSpPr/>
              <p:nvPr/>
            </p:nvSpPr>
            <p:spPr>
              <a:xfrm rot="16200000">
                <a:off x="93409" y="3606026"/>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i="1" smtClean="0">
                          <a:solidFill>
                            <a:prstClr val="black"/>
                          </a:solidFill>
                          <a:latin typeface="Cambria Math"/>
                          <a:ea typeface="Cambria Math"/>
                        </a:rPr>
                        <m:t>+4</m:t>
                      </m:r>
                    </m:oMath>
                  </m:oMathPara>
                </a14:m>
                <a:endParaRPr lang="en-GB" dirty="0"/>
              </a:p>
            </p:txBody>
          </p:sp>
        </mc:Choice>
        <mc:Fallback xmlns="">
          <p:sp>
            <p:nvSpPr>
              <p:cNvPr id="29" name="Rectangle 28"/>
              <p:cNvSpPr>
                <a:spLocks noRot="1" noChangeAspect="1" noMove="1" noResize="1" noEditPoints="1" noAdjustHandles="1" noChangeArrowheads="1" noChangeShapeType="1" noTextEdit="1"/>
              </p:cNvSpPr>
              <p:nvPr/>
            </p:nvSpPr>
            <p:spPr>
              <a:xfrm rot="16200000">
                <a:off x="93409" y="3606026"/>
                <a:ext cx="771943" cy="369332"/>
              </a:xfrm>
              <a:prstGeom prst="rect">
                <a:avLst/>
              </a:prstGeom>
              <a:blipFill rotWithShape="1">
                <a:blip r:embed="rId12"/>
                <a:stretch>
                  <a:fillRect/>
                </a:stretch>
              </a:blipFill>
            </p:spPr>
            <p:txBody>
              <a:bodyPr/>
              <a:lstStyle/>
              <a:p>
                <a:r>
                  <a:rPr lang="en-GB">
                    <a:noFill/>
                  </a:rPr>
                  <a:t> </a:t>
                </a:r>
              </a:p>
            </p:txBody>
          </p:sp>
        </mc:Fallback>
      </mc:AlternateContent>
      <p:grpSp>
        <p:nvGrpSpPr>
          <p:cNvPr id="31" name="Group 30"/>
          <p:cNvGrpSpPr/>
          <p:nvPr/>
        </p:nvGrpSpPr>
        <p:grpSpPr>
          <a:xfrm>
            <a:off x="3564733" y="2276872"/>
            <a:ext cx="459957" cy="1392504"/>
            <a:chOff x="2410093" y="1628801"/>
            <a:chExt cx="459957" cy="1392504"/>
          </a:xfrm>
        </p:grpSpPr>
        <p:sp>
          <p:nvSpPr>
            <p:cNvPr id="32" name="Rectangle 31"/>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3" name="Rectangle 32"/>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33" name="Rectangle 32"/>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13"/>
                  <a:stretch>
                    <a:fillRect/>
                  </a:stretch>
                </a:blipFill>
              </p:spPr>
              <p:txBody>
                <a:bodyPr/>
                <a:lstStyle/>
                <a:p>
                  <a:r>
                    <a:rPr lang="en-GB">
                      <a:noFill/>
                    </a:rPr>
                    <a:t> </a:t>
                  </a:r>
                </a:p>
              </p:txBody>
            </p:sp>
          </mc:Fallback>
        </mc:AlternateContent>
      </p:grpSp>
      <p:grpSp>
        <p:nvGrpSpPr>
          <p:cNvPr id="34" name="Group 33"/>
          <p:cNvGrpSpPr/>
          <p:nvPr/>
        </p:nvGrpSpPr>
        <p:grpSpPr>
          <a:xfrm>
            <a:off x="3137263" y="2282729"/>
            <a:ext cx="459957" cy="1392504"/>
            <a:chOff x="2410093" y="1628801"/>
            <a:chExt cx="459957" cy="1392504"/>
          </a:xfrm>
        </p:grpSpPr>
        <p:sp>
          <p:nvSpPr>
            <p:cNvPr id="35" name="Rectangle 34"/>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6" name="Rectangle 35"/>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36" name="Rectangle 35"/>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14"/>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7" name="Rectangle 36"/>
              <p:cNvSpPr/>
              <p:nvPr/>
            </p:nvSpPr>
            <p:spPr>
              <a:xfrm>
                <a:off x="849173" y="4596748"/>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37" name="Rectangle 36"/>
              <p:cNvSpPr>
                <a:spLocks noRot="1" noChangeAspect="1" noMove="1" noResize="1" noEditPoints="1" noAdjustHandles="1" noChangeArrowheads="1" noChangeShapeType="1" noTextEdit="1"/>
              </p:cNvSpPr>
              <p:nvPr/>
            </p:nvSpPr>
            <p:spPr>
              <a:xfrm>
                <a:off x="849173" y="4596748"/>
                <a:ext cx="1392504" cy="459957"/>
              </a:xfrm>
              <a:prstGeom prst="rect">
                <a:avLst/>
              </a:prstGeom>
              <a:blipFill rotWithShape="1">
                <a:blip r:embed="rId15"/>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Rectangle 37"/>
              <p:cNvSpPr/>
              <p:nvPr/>
            </p:nvSpPr>
            <p:spPr>
              <a:xfrm>
                <a:off x="849173" y="5056705"/>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38" name="Rectangle 37"/>
              <p:cNvSpPr>
                <a:spLocks noRot="1" noChangeAspect="1" noMove="1" noResize="1" noEditPoints="1" noAdjustHandles="1" noChangeArrowheads="1" noChangeShapeType="1" noTextEdit="1"/>
              </p:cNvSpPr>
              <p:nvPr/>
            </p:nvSpPr>
            <p:spPr>
              <a:xfrm>
                <a:off x="849173" y="5056705"/>
                <a:ext cx="1392504" cy="459957"/>
              </a:xfrm>
              <a:prstGeom prst="rect">
                <a:avLst/>
              </a:prstGeom>
              <a:blipFill rotWithShape="1">
                <a:blip r:embed="rId16"/>
                <a:stretch>
                  <a:fillRect/>
                </a:stretch>
              </a:blipFill>
              <a:ln>
                <a:noFill/>
              </a:ln>
            </p:spPr>
            <p:txBody>
              <a:bodyPr/>
              <a:lstStyle/>
              <a:p>
                <a:r>
                  <a:rPr lang="en-GB">
                    <a:noFill/>
                  </a:rPr>
                  <a:t> </a:t>
                </a:r>
              </a:p>
            </p:txBody>
          </p:sp>
        </mc:Fallback>
      </mc:AlternateContent>
      <p:sp>
        <p:nvSpPr>
          <p:cNvPr id="39" name="Rectangle 38"/>
          <p:cNvSpPr/>
          <p:nvPr/>
        </p:nvSpPr>
        <p:spPr>
          <a:xfrm>
            <a:off x="2245199" y="4596748"/>
            <a:ext cx="470964"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0" name="Rectangle 39"/>
          <p:cNvSpPr/>
          <p:nvPr/>
        </p:nvSpPr>
        <p:spPr>
          <a:xfrm>
            <a:off x="2699341" y="4600171"/>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1" name="Rectangle 40"/>
          <p:cNvSpPr/>
          <p:nvPr/>
        </p:nvSpPr>
        <p:spPr>
          <a:xfrm>
            <a:off x="3563437" y="4600171"/>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2" name="Rectangle 41"/>
          <p:cNvSpPr/>
          <p:nvPr/>
        </p:nvSpPr>
        <p:spPr>
          <a:xfrm>
            <a:off x="3131389" y="4600171"/>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3" name="Rectangle 42"/>
          <p:cNvSpPr/>
          <p:nvPr/>
        </p:nvSpPr>
        <p:spPr>
          <a:xfrm>
            <a:off x="2239696" y="5056706"/>
            <a:ext cx="470964" cy="463380"/>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4" name="Rectangle 43"/>
          <p:cNvSpPr/>
          <p:nvPr/>
        </p:nvSpPr>
        <p:spPr>
          <a:xfrm>
            <a:off x="2693838" y="5063551"/>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5" name="Rectangle 44"/>
          <p:cNvSpPr/>
          <p:nvPr/>
        </p:nvSpPr>
        <p:spPr>
          <a:xfrm>
            <a:off x="3557934" y="5063551"/>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6" name="Rectangle 45"/>
          <p:cNvSpPr/>
          <p:nvPr/>
        </p:nvSpPr>
        <p:spPr>
          <a:xfrm>
            <a:off x="3125886" y="5063551"/>
            <a:ext cx="445702" cy="459957"/>
          </a:xfrm>
          <a:prstGeom prst="rect">
            <a:avLst/>
          </a:prstGeom>
          <a:solidFill>
            <a:schemeClr val="accent6">
              <a:lumMod val="20000"/>
              <a:lumOff val="80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8" name="TextBox 107"/>
          <p:cNvSpPr txBox="1"/>
          <p:nvPr/>
        </p:nvSpPr>
        <p:spPr>
          <a:xfrm>
            <a:off x="685662" y="5848244"/>
            <a:ext cx="8018599" cy="584775"/>
          </a:xfrm>
          <a:prstGeom prst="rect">
            <a:avLst/>
          </a:prstGeom>
          <a:noFill/>
        </p:spPr>
        <p:txBody>
          <a:bodyPr wrap="square" rtlCol="0">
            <a:spAutoFit/>
          </a:bodyPr>
          <a:lstStyle/>
          <a:p>
            <a:pPr algn="ctr"/>
            <a:r>
              <a:rPr lang="en-GB" sz="3200" dirty="0"/>
              <a:t>On your whiteboards</a:t>
            </a:r>
          </a:p>
        </p:txBody>
      </p:sp>
    </p:spTree>
    <p:extLst>
      <p:ext uri="{BB962C8B-B14F-4D97-AF65-F5344CB8AC3E}">
        <p14:creationId xmlns:p14="http://schemas.microsoft.com/office/powerpoint/2010/main" val="379314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5" grpId="0" animBg="1"/>
      <p:bldP spid="16" grpId="0" animBg="1"/>
      <p:bldP spid="17" grpId="0" animBg="1"/>
      <p:bldP spid="18" grpId="0" animBg="1"/>
      <p:bldP spid="19" grpId="0" animBg="1"/>
      <p:bldP spid="21" grpId="0" animBg="1"/>
      <p:bldP spid="22" grpId="0" animBg="1"/>
      <p:bldP spid="23" grpId="0" animBg="1"/>
      <p:bldP spid="25" grpId="0"/>
      <p:bldP spid="26" grpId="0"/>
      <p:bldP spid="29"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Title: Completing the Square </a:t>
            </a:r>
            <a:endParaRPr lang="en-GB"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indent="0">
                  <a:buNone/>
                </a:pPr>
                <a:r>
                  <a:rPr lang="en-GB" sz="2400" dirty="0" smtClean="0"/>
                  <a:t>Writing expressions in the form </a:t>
                </a:r>
                <a14:m>
                  <m:oMath xmlns:m="http://schemas.openxmlformats.org/officeDocument/2006/math">
                    <m:r>
                      <a:rPr lang="en-GB" sz="2400" b="0" i="1" smtClean="0">
                        <a:latin typeface="Cambria Math"/>
                      </a:rPr>
                      <m:t>(</m:t>
                    </m:r>
                    <m:r>
                      <a:rPr lang="en-GB" sz="2400" b="0" i="1" smtClean="0">
                        <a:latin typeface="Cambria Math"/>
                      </a:rPr>
                      <m:t>𝑥</m:t>
                    </m:r>
                    <m:r>
                      <a:rPr lang="en-GB" sz="2400" b="0" i="1" smtClean="0">
                        <a:latin typeface="Cambria Math"/>
                      </a:rPr>
                      <m:t>+</m:t>
                    </m:r>
                    <m:r>
                      <a:rPr lang="en-GB" sz="2400" b="0" i="1" smtClean="0">
                        <a:latin typeface="Cambria Math"/>
                      </a:rPr>
                      <m:t>𝑝</m:t>
                    </m:r>
                    <m:sSup>
                      <m:sSupPr>
                        <m:ctrlPr>
                          <a:rPr lang="en-GB" sz="2400" b="0" i="1" smtClean="0">
                            <a:latin typeface="Cambria Math"/>
                          </a:rPr>
                        </m:ctrlPr>
                      </m:sSupPr>
                      <m:e>
                        <m:r>
                          <a:rPr lang="en-GB" sz="2400" b="0" i="1" smtClean="0">
                            <a:latin typeface="Cambria Math"/>
                          </a:rPr>
                          <m:t>)</m:t>
                        </m:r>
                      </m:e>
                      <m:sup>
                        <m:r>
                          <a:rPr lang="en-GB" sz="2400" b="0" i="1" smtClean="0">
                            <a:latin typeface="Cambria Math"/>
                          </a:rPr>
                          <m:t>2</m:t>
                        </m:r>
                      </m:sup>
                    </m:sSup>
                    <m:r>
                      <a:rPr lang="en-GB" sz="2400" b="0" i="1" smtClean="0">
                        <a:latin typeface="Cambria Math"/>
                      </a:rPr>
                      <m:t>+</m:t>
                    </m:r>
                    <m:r>
                      <a:rPr lang="en-GB" sz="2400" b="0" i="1" smtClean="0">
                        <a:latin typeface="Cambria Math"/>
                      </a:rPr>
                      <m:t>𝑞</m:t>
                    </m:r>
                    <m:r>
                      <a:rPr lang="en-GB" sz="2400" b="0" i="1" smtClean="0">
                        <a:latin typeface="Cambria Math"/>
                      </a:rPr>
                      <m:t>  </m:t>
                    </m:r>
                  </m:oMath>
                </a14:m>
                <a:r>
                  <a:rPr lang="en-GB" sz="2400" dirty="0" smtClean="0"/>
                  <a:t> is referred to as “completing the square”</a:t>
                </a:r>
              </a:p>
              <a:p>
                <a:pPr marL="0" indent="0">
                  <a:buNone/>
                </a:pPr>
                <a:endParaRPr lang="en-GB" sz="2400" dirty="0" smtClean="0"/>
              </a:p>
              <a:p>
                <a:pPr marL="0" indent="0">
                  <a:buNone/>
                </a:pPr>
                <a:r>
                  <a:rPr lang="en-GB" sz="2400" b="1" dirty="0" smtClean="0"/>
                  <a:t>Example</a:t>
                </a:r>
              </a:p>
              <a:p>
                <a:pPr marL="0" indent="0">
                  <a:buNone/>
                </a:pPr>
                <a:r>
                  <a:rPr lang="en-GB" sz="2400" dirty="0" smtClean="0"/>
                  <a:t>Write </a:t>
                </a:r>
                <a14:m>
                  <m:oMath xmlns:m="http://schemas.openxmlformats.org/officeDocument/2006/math">
                    <m:sSup>
                      <m:sSupPr>
                        <m:ctrlPr>
                          <a:rPr lang="en-GB" sz="2400" i="1" smtClean="0">
                            <a:latin typeface="Cambria Math"/>
                          </a:rPr>
                        </m:ctrlPr>
                      </m:sSupPr>
                      <m:e>
                        <m:r>
                          <a:rPr lang="en-GB" sz="2400" b="0" i="1" smtClean="0">
                            <a:latin typeface="Cambria Math"/>
                          </a:rPr>
                          <m:t>𝑥</m:t>
                        </m:r>
                      </m:e>
                      <m:sup>
                        <m:r>
                          <a:rPr lang="en-GB" sz="2400" b="0" i="1" smtClean="0">
                            <a:latin typeface="Cambria Math"/>
                          </a:rPr>
                          <m:t>2</m:t>
                        </m:r>
                      </m:sup>
                    </m:sSup>
                    <m:r>
                      <a:rPr lang="en-GB" sz="2400" b="0" i="1" smtClean="0">
                        <a:latin typeface="Cambria Math"/>
                      </a:rPr>
                      <m:t>+</m:t>
                    </m:r>
                    <m:r>
                      <a:rPr lang="en-GB" sz="2400" b="0" i="1" smtClean="0">
                        <a:solidFill>
                          <a:srgbClr val="FF0000"/>
                        </a:solidFill>
                        <a:latin typeface="Cambria Math"/>
                      </a:rPr>
                      <m:t>2</m:t>
                    </m:r>
                    <m:r>
                      <a:rPr lang="en-GB" sz="2400" b="0" i="1" smtClean="0">
                        <a:latin typeface="Cambria Math"/>
                      </a:rPr>
                      <m:t>𝑥</m:t>
                    </m:r>
                    <m:r>
                      <a:rPr lang="en-GB" sz="2400" b="0" i="1" smtClean="0">
                        <a:latin typeface="Cambria Math"/>
                      </a:rPr>
                      <m:t>+9</m:t>
                    </m:r>
                  </m:oMath>
                </a14:m>
                <a:r>
                  <a:rPr lang="en-GB" sz="2400" dirty="0" smtClean="0"/>
                  <a:t> in the form </a:t>
                </a:r>
                <a14:m>
                  <m:oMath xmlns:m="http://schemas.openxmlformats.org/officeDocument/2006/math">
                    <m:r>
                      <a:rPr lang="en-GB" sz="2400" i="1">
                        <a:latin typeface="Cambria Math"/>
                      </a:rPr>
                      <m:t>(</m:t>
                    </m:r>
                    <m:r>
                      <a:rPr lang="en-GB" sz="2400" i="1">
                        <a:latin typeface="Cambria Math"/>
                      </a:rPr>
                      <m:t>𝑥</m:t>
                    </m:r>
                    <m:r>
                      <a:rPr lang="en-GB" sz="2400" i="1">
                        <a:latin typeface="Cambria Math"/>
                      </a:rPr>
                      <m:t>+</m:t>
                    </m:r>
                    <m:r>
                      <a:rPr lang="en-GB" sz="2400" i="1">
                        <a:latin typeface="Cambria Math"/>
                      </a:rPr>
                      <m:t>𝑝</m:t>
                    </m:r>
                    <m:sSup>
                      <m:sSupPr>
                        <m:ctrlPr>
                          <a:rPr lang="en-GB" sz="2400" i="1">
                            <a:latin typeface="Cambria Math"/>
                          </a:rPr>
                        </m:ctrlPr>
                      </m:sSupPr>
                      <m:e>
                        <m:r>
                          <a:rPr lang="en-GB" sz="2400" i="1">
                            <a:latin typeface="Cambria Math"/>
                          </a:rPr>
                          <m:t>)</m:t>
                        </m:r>
                      </m:e>
                      <m:sup>
                        <m:r>
                          <a:rPr lang="en-GB" sz="2400" i="1">
                            <a:latin typeface="Cambria Math"/>
                          </a:rPr>
                          <m:t>2</m:t>
                        </m:r>
                      </m:sup>
                    </m:sSup>
                    <m:r>
                      <a:rPr lang="en-GB" sz="2400" i="1">
                        <a:latin typeface="Cambria Math"/>
                      </a:rPr>
                      <m:t>+</m:t>
                    </m:r>
                    <m:r>
                      <a:rPr lang="en-GB" sz="2400" i="1">
                        <a:latin typeface="Cambria Math"/>
                      </a:rPr>
                      <m:t>𝑞</m:t>
                    </m:r>
                    <m:r>
                      <a:rPr lang="en-GB" sz="2400" i="1">
                        <a:latin typeface="Cambria Math"/>
                      </a:rPr>
                      <m:t> </m:t>
                    </m:r>
                  </m:oMath>
                </a14:m>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111" t="-94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 name="Rectangle 3"/>
              <p:cNvSpPr/>
              <p:nvPr/>
            </p:nvSpPr>
            <p:spPr>
              <a:xfrm>
                <a:off x="611560" y="4156799"/>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p:sp>
            <p:nvSpPr>
              <p:cNvPr id="4" name="Rectangle 3"/>
              <p:cNvSpPr>
                <a:spLocks noRot="1" noChangeAspect="1" noMove="1" noResize="1" noEditPoints="1" noAdjustHandles="1" noChangeArrowheads="1" noChangeShapeType="1" noTextEdit="1"/>
              </p:cNvSpPr>
              <p:nvPr/>
            </p:nvSpPr>
            <p:spPr>
              <a:xfrm>
                <a:off x="611560" y="4156799"/>
                <a:ext cx="1392504" cy="1394103"/>
              </a:xfrm>
              <a:prstGeom prst="rect">
                <a:avLst/>
              </a:prstGeom>
              <a:blipFill rotWithShape="1">
                <a:blip r:embed="rId3"/>
                <a:stretch>
                  <a:fillRect/>
                </a:stretch>
              </a:blipFill>
              <a:ln>
                <a:noFill/>
              </a:ln>
            </p:spPr>
            <p:txBody>
              <a:bodyPr/>
              <a:lstStyle/>
              <a:p>
                <a:r>
                  <a:rPr lang="en-GB">
                    <a:noFill/>
                  </a:rPr>
                  <a:t> </a:t>
                </a:r>
              </a:p>
            </p:txBody>
          </p:sp>
        </mc:Fallback>
      </mc:AlternateContent>
      <p:grpSp>
        <p:nvGrpSpPr>
          <p:cNvPr id="5" name="Group 4"/>
          <p:cNvGrpSpPr/>
          <p:nvPr/>
        </p:nvGrpSpPr>
        <p:grpSpPr>
          <a:xfrm>
            <a:off x="2004064" y="4156798"/>
            <a:ext cx="459957" cy="1392504"/>
            <a:chOff x="2410093" y="1628801"/>
            <a:chExt cx="459957" cy="1392504"/>
          </a:xfrm>
        </p:grpSpPr>
        <p:sp>
          <p:nvSpPr>
            <p:cNvPr id="6" name="Rectangle 5"/>
            <p:cNvSpPr/>
            <p:nvPr/>
          </p:nvSpPr>
          <p:spPr>
            <a:xfrm rot="16200000">
              <a:off x="1943820" y="209507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7" name="Rectangle 6"/>
                <p:cNvSpPr/>
                <p:nvPr/>
              </p:nvSpPr>
              <p:spPr>
                <a:xfrm>
                  <a:off x="2448951" y="2141185"/>
                  <a:ext cx="36798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4" name="Rectangle 13"/>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9"/>
                  <a:stretch>
                    <a:fillRect/>
                  </a:stretch>
                </a:blipFill>
              </p:spPr>
              <p:txBody>
                <a:bodyPr/>
                <a:lstStyle/>
                <a:p>
                  <a:r>
                    <a:rPr lang="en-GB">
                      <a:noFill/>
                    </a:rPr>
                    <a:t> </a:t>
                  </a:r>
                </a:p>
              </p:txBody>
            </p:sp>
          </mc:Fallback>
        </mc:AlternateContent>
      </p:grpSp>
      <mc:AlternateContent xmlns:mc="http://schemas.openxmlformats.org/markup-compatibility/2006">
        <mc:Choice xmlns:a14="http://schemas.microsoft.com/office/drawing/2010/main" Requires="a14">
          <p:sp>
            <p:nvSpPr>
              <p:cNvPr id="8" name="Rectangle 7"/>
              <p:cNvSpPr/>
              <p:nvPr/>
            </p:nvSpPr>
            <p:spPr>
              <a:xfrm>
                <a:off x="611560" y="5550902"/>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p:sp>
            <p:nvSpPr>
              <p:cNvPr id="8" name="Rectangle 7"/>
              <p:cNvSpPr>
                <a:spLocks noRot="1" noChangeAspect="1" noMove="1" noResize="1" noEditPoints="1" noAdjustHandles="1" noChangeArrowheads="1" noChangeShapeType="1" noTextEdit="1"/>
              </p:cNvSpPr>
              <p:nvPr/>
            </p:nvSpPr>
            <p:spPr>
              <a:xfrm>
                <a:off x="611560" y="5550902"/>
                <a:ext cx="1392504" cy="459957"/>
              </a:xfrm>
              <a:prstGeom prst="rect">
                <a:avLst/>
              </a:prstGeom>
              <a:blipFill rotWithShape="1">
                <a:blip r:embed="rId10"/>
                <a:stretch>
                  <a:fillRect/>
                </a:stretch>
              </a:blipFill>
              <a:ln>
                <a:noFill/>
              </a:ln>
            </p:spPr>
            <p:txBody>
              <a:bodyPr/>
              <a:lstStyle/>
              <a:p>
                <a:r>
                  <a:rPr lang="en-GB">
                    <a:noFill/>
                  </a:rPr>
                  <a:t> </a:t>
                </a:r>
              </a:p>
            </p:txBody>
          </p:sp>
        </mc:Fallback>
      </mc:AlternateContent>
      <p:sp>
        <p:nvSpPr>
          <p:cNvPr id="9" name="Rectangle 8"/>
          <p:cNvSpPr/>
          <p:nvPr/>
        </p:nvSpPr>
        <p:spPr>
          <a:xfrm>
            <a:off x="2015219" y="5549303"/>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mc:Choice xmlns:a14="http://schemas.microsoft.com/office/drawing/2010/main" Requires="a14">
          <p:sp>
            <p:nvSpPr>
              <p:cNvPr id="10" name="TextBox 9"/>
              <p:cNvSpPr txBox="1"/>
              <p:nvPr/>
            </p:nvSpPr>
            <p:spPr>
              <a:xfrm>
                <a:off x="4932040" y="4294922"/>
                <a:ext cx="1179490" cy="400110"/>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GB" sz="2000" b="0" i="1" smtClean="0">
                          <a:latin typeface="Cambria Math"/>
                        </a:rPr>
                        <m:t>(</m:t>
                      </m:r>
                      <m:r>
                        <a:rPr lang="en-GB" sz="2000" b="0" i="1" smtClean="0">
                          <a:latin typeface="Cambria Math"/>
                        </a:rPr>
                        <m:t>𝑥</m:t>
                      </m:r>
                      <m:r>
                        <a:rPr lang="en-GB" sz="2000" b="0" i="1" smtClean="0">
                          <a:latin typeface="Cambria Math"/>
                        </a:rPr>
                        <m:t>+1</m:t>
                      </m:r>
                      <m:sSup>
                        <m:sSupPr>
                          <m:ctrlPr>
                            <a:rPr lang="en-GB" sz="2000" b="0" i="1" smtClean="0">
                              <a:latin typeface="Cambria Math"/>
                            </a:rPr>
                          </m:ctrlPr>
                        </m:sSupPr>
                        <m:e>
                          <m:r>
                            <a:rPr lang="en-GB" sz="2000" b="0" i="1" smtClean="0">
                              <a:latin typeface="Cambria Math"/>
                            </a:rPr>
                            <m:t>)</m:t>
                          </m:r>
                        </m:e>
                        <m:sup>
                          <m:r>
                            <a:rPr lang="en-GB" sz="2000" b="0" i="1" smtClean="0">
                              <a:latin typeface="Cambria Math"/>
                            </a:rPr>
                            <m:t>2</m:t>
                          </m:r>
                        </m:sup>
                      </m:sSup>
                    </m:oMath>
                  </m:oMathPara>
                </a14:m>
                <a:endParaRPr lang="en-GB" dirty="0"/>
              </a:p>
            </p:txBody>
          </p:sp>
        </mc:Choice>
        <mc:Fallback>
          <p:sp>
            <p:nvSpPr>
              <p:cNvPr id="10" name="TextBox 9"/>
              <p:cNvSpPr txBox="1">
                <a:spLocks noRot="1" noChangeAspect="1" noMove="1" noResize="1" noEditPoints="1" noAdjustHandles="1" noChangeArrowheads="1" noChangeShapeType="1" noTextEdit="1"/>
              </p:cNvSpPr>
              <p:nvPr/>
            </p:nvSpPr>
            <p:spPr>
              <a:xfrm>
                <a:off x="4932040" y="4294922"/>
                <a:ext cx="1179490" cy="400110"/>
              </a:xfrm>
              <a:prstGeom prst="rect">
                <a:avLst/>
              </a:prstGeom>
              <a:blipFill rotWithShape="1">
                <a:blip r:embed="rId11"/>
                <a:stretch>
                  <a:fillRect b="-18462"/>
                </a:stretch>
              </a:blipFill>
            </p:spPr>
            <p:txBody>
              <a:bodyPr/>
              <a:lstStyle/>
              <a:p>
                <a:r>
                  <a:rPr lang="en-GB">
                    <a:noFill/>
                  </a:rPr>
                  <a:t> </a:t>
                </a:r>
              </a:p>
            </p:txBody>
          </p:sp>
        </mc:Fallback>
      </mc:AlternateContent>
      <p:sp>
        <p:nvSpPr>
          <p:cNvPr id="11" name="Rectangle 10"/>
          <p:cNvSpPr/>
          <p:nvPr/>
        </p:nvSpPr>
        <p:spPr>
          <a:xfrm>
            <a:off x="2771800" y="4161065"/>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2" name="Rectangle 11"/>
          <p:cNvSpPr/>
          <p:nvPr/>
        </p:nvSpPr>
        <p:spPr>
          <a:xfrm>
            <a:off x="2771800" y="5779280"/>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3" name="Rectangle 12"/>
          <p:cNvSpPr/>
          <p:nvPr/>
        </p:nvSpPr>
        <p:spPr>
          <a:xfrm>
            <a:off x="3304870" y="5779281"/>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4" name="Rectangle 13"/>
          <p:cNvSpPr/>
          <p:nvPr/>
        </p:nvSpPr>
        <p:spPr>
          <a:xfrm>
            <a:off x="2779331" y="5241746"/>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5" name="Rectangle 14"/>
          <p:cNvSpPr/>
          <p:nvPr/>
        </p:nvSpPr>
        <p:spPr>
          <a:xfrm>
            <a:off x="3304870" y="5241746"/>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6" name="Rectangle 15"/>
          <p:cNvSpPr/>
          <p:nvPr/>
        </p:nvSpPr>
        <p:spPr>
          <a:xfrm>
            <a:off x="3304870" y="4695032"/>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7" name="Rectangle 16"/>
          <p:cNvSpPr/>
          <p:nvPr/>
        </p:nvSpPr>
        <p:spPr>
          <a:xfrm>
            <a:off x="2779331" y="4710650"/>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8" name="Rectangle 17"/>
          <p:cNvSpPr/>
          <p:nvPr/>
        </p:nvSpPr>
        <p:spPr>
          <a:xfrm>
            <a:off x="3304870" y="4161065"/>
            <a:ext cx="445702" cy="459957"/>
          </a:xfrm>
          <a:prstGeom prst="rect">
            <a:avLst/>
          </a:prstGeom>
          <a:solidFill>
            <a:schemeClr val="accent6"/>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mc:Choice xmlns:a14="http://schemas.microsoft.com/office/drawing/2010/main" Requires="a14">
          <p:sp>
            <p:nvSpPr>
              <p:cNvPr id="19" name="TextBox 18"/>
              <p:cNvSpPr txBox="1"/>
              <p:nvPr/>
            </p:nvSpPr>
            <p:spPr>
              <a:xfrm>
                <a:off x="6012160" y="4310742"/>
                <a:ext cx="590226" cy="400110"/>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GB" sz="2000" b="0" i="1" smtClean="0">
                          <a:latin typeface="Cambria Math"/>
                        </a:rPr>
                        <m:t>+8</m:t>
                      </m:r>
                    </m:oMath>
                  </m:oMathPara>
                </a14:m>
                <a:endParaRPr lang="en-GB" dirty="0"/>
              </a:p>
            </p:txBody>
          </p:sp>
        </mc:Choice>
        <mc:Fallback>
          <p:sp>
            <p:nvSpPr>
              <p:cNvPr id="19" name="TextBox 18"/>
              <p:cNvSpPr txBox="1">
                <a:spLocks noRot="1" noChangeAspect="1" noMove="1" noResize="1" noEditPoints="1" noAdjustHandles="1" noChangeArrowheads="1" noChangeShapeType="1" noTextEdit="1"/>
              </p:cNvSpPr>
              <p:nvPr/>
            </p:nvSpPr>
            <p:spPr>
              <a:xfrm>
                <a:off x="6012160" y="4310742"/>
                <a:ext cx="590226" cy="400110"/>
              </a:xfrm>
              <a:prstGeom prst="rect">
                <a:avLst/>
              </a:prstGeom>
              <a:blipFill rotWithShape="1">
                <a:blip r:embed="rId12"/>
                <a:stretch>
                  <a:fillRect/>
                </a:stretch>
              </a:blipFill>
            </p:spPr>
            <p:txBody>
              <a:bodyPr/>
              <a:lstStyle/>
              <a:p>
                <a:r>
                  <a:rPr lang="en-GB">
                    <a:noFill/>
                  </a:rPr>
                  <a:t> </a:t>
                </a:r>
              </a:p>
            </p:txBody>
          </p:sp>
        </mc:Fallback>
      </mc:AlternateContent>
      <p:sp>
        <p:nvSpPr>
          <p:cNvPr id="20" name="TextBox 19"/>
          <p:cNvSpPr txBox="1"/>
          <p:nvPr/>
        </p:nvSpPr>
        <p:spPr>
          <a:xfrm>
            <a:off x="5198230" y="5471724"/>
            <a:ext cx="2808312" cy="646331"/>
          </a:xfrm>
          <a:prstGeom prst="rect">
            <a:avLst/>
          </a:prstGeom>
          <a:noFill/>
        </p:spPr>
        <p:txBody>
          <a:bodyPr wrap="square" rtlCol="0">
            <a:spAutoFit/>
          </a:bodyPr>
          <a:lstStyle/>
          <a:p>
            <a:r>
              <a:rPr lang="en-GB" dirty="0" smtClean="0"/>
              <a:t>Notice how the value of p is half the coefficient of x</a:t>
            </a:r>
            <a:endParaRPr lang="en-GB" dirty="0"/>
          </a:p>
        </p:txBody>
      </p:sp>
    </p:spTree>
    <p:extLst>
      <p:ext uri="{BB962C8B-B14F-4D97-AF65-F5344CB8AC3E}">
        <p14:creationId xmlns:p14="http://schemas.microsoft.com/office/powerpoint/2010/main" val="301480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p:bldP spid="11" grpId="0" animBg="1"/>
      <p:bldP spid="12" grpId="0" animBg="1"/>
      <p:bldP spid="13" grpId="0" animBg="1"/>
      <p:bldP spid="14" grpId="0" animBg="1"/>
      <p:bldP spid="15" grpId="0" animBg="1"/>
      <p:bldP spid="16" grpId="0" animBg="1"/>
      <p:bldP spid="17" grpId="0" animBg="1"/>
      <p:bldP spid="18" grpId="0" animBg="1"/>
      <p:bldP spid="19"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p:txBody>
              <a:bodyPr/>
              <a:lstStyle/>
              <a:p>
                <a:r>
                  <a:rPr lang="en-GB" sz="3200" dirty="0" smtClean="0"/>
                  <a:t>In your books: Write the following expressions in the form </a:t>
                </a:r>
                <a14:m>
                  <m:oMath xmlns:m="http://schemas.openxmlformats.org/officeDocument/2006/math">
                    <m:r>
                      <a:rPr lang="en-GB" sz="3200" b="0" i="1" smtClean="0">
                        <a:latin typeface="Cambria Math"/>
                      </a:rPr>
                      <m:t>(</m:t>
                    </m:r>
                    <m:r>
                      <a:rPr lang="en-GB" sz="3200" b="0" i="1" smtClean="0">
                        <a:latin typeface="Cambria Math"/>
                      </a:rPr>
                      <m:t>𝑥</m:t>
                    </m:r>
                    <m:r>
                      <a:rPr lang="en-GB" sz="3200" b="0" i="1" smtClean="0">
                        <a:latin typeface="Cambria Math"/>
                      </a:rPr>
                      <m:t>+</m:t>
                    </m:r>
                    <m:r>
                      <a:rPr lang="en-GB" sz="3200" b="0" i="1" smtClean="0">
                        <a:latin typeface="Cambria Math"/>
                      </a:rPr>
                      <m:t>𝑝</m:t>
                    </m:r>
                    <m:sSup>
                      <m:sSupPr>
                        <m:ctrlPr>
                          <a:rPr lang="en-GB" sz="3200" b="0" i="1" smtClean="0">
                            <a:latin typeface="Cambria Math"/>
                          </a:rPr>
                        </m:ctrlPr>
                      </m:sSupPr>
                      <m:e>
                        <m:r>
                          <a:rPr lang="en-GB" sz="3200" b="0" i="1" smtClean="0">
                            <a:latin typeface="Cambria Math"/>
                          </a:rPr>
                          <m:t>)</m:t>
                        </m:r>
                      </m:e>
                      <m:sup>
                        <m:r>
                          <a:rPr lang="en-GB" sz="3200" b="0" i="1" smtClean="0">
                            <a:latin typeface="Cambria Math"/>
                          </a:rPr>
                          <m:t>2</m:t>
                        </m:r>
                      </m:sup>
                    </m:sSup>
                    <m:r>
                      <a:rPr lang="en-GB" sz="3200" b="0" i="1" smtClean="0">
                        <a:latin typeface="Cambria Math"/>
                      </a:rPr>
                      <m:t>+</m:t>
                    </m:r>
                    <m:r>
                      <a:rPr lang="en-GB" sz="3200" b="0" i="1" smtClean="0">
                        <a:latin typeface="Cambria Math"/>
                      </a:rPr>
                      <m:t>𝑞</m:t>
                    </m:r>
                  </m:oMath>
                </a14:m>
                <a:endParaRPr lang="en-GB" sz="3200" dirty="0"/>
              </a:p>
            </p:txBody>
          </p:sp>
        </mc:Choice>
        <mc:Fallback>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t="-3723" b="-1383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683568" y="1916831"/>
                <a:ext cx="4114800" cy="4525963"/>
              </a:xfrm>
            </p:spPr>
            <p:txBody>
              <a:bodyPr/>
              <a:lstStyle/>
              <a:p>
                <a:pPr marL="514350" indent="-514350">
                  <a:buFont typeface="+mj-lt"/>
                  <a:buAutoNum type="alphaLcParenR"/>
                </a:pPr>
                <a14:m>
                  <m:oMath xmlns:m="http://schemas.openxmlformats.org/officeDocument/2006/math">
                    <m:sSup>
                      <m:sSupPr>
                        <m:ctrlPr>
                          <a:rPr lang="en-GB" i="1" smtClean="0">
                            <a:latin typeface="Cambria Math"/>
                          </a:rPr>
                        </m:ctrlPr>
                      </m:sSupPr>
                      <m:e>
                        <m:r>
                          <a:rPr lang="en-GB" b="0" i="1" smtClean="0">
                            <a:latin typeface="Cambria Math"/>
                          </a:rPr>
                          <m:t>𝑥</m:t>
                        </m:r>
                      </m:e>
                      <m:sup>
                        <m:r>
                          <a:rPr lang="en-GB" b="0" i="1" smtClean="0">
                            <a:latin typeface="Cambria Math"/>
                          </a:rPr>
                          <m:t>2</m:t>
                        </m:r>
                      </m:sup>
                    </m:sSup>
                    <m:r>
                      <a:rPr lang="en-GB" b="0" i="1" smtClean="0">
                        <a:latin typeface="Cambria Math"/>
                      </a:rPr>
                      <m:t>+4</m:t>
                    </m:r>
                    <m:r>
                      <a:rPr lang="en-GB" b="0" i="1" smtClean="0">
                        <a:latin typeface="Cambria Math"/>
                      </a:rPr>
                      <m:t>𝑥</m:t>
                    </m:r>
                    <m:r>
                      <a:rPr lang="en-GB" b="0" i="1" smtClean="0">
                        <a:latin typeface="Cambria Math"/>
                      </a:rPr>
                      <m:t>+8</m:t>
                    </m:r>
                  </m:oMath>
                </a14:m>
                <a:endParaRPr lang="en-GB" b="0" i="1" dirty="0" smtClean="0">
                  <a:latin typeface="Cambria Math"/>
                </a:endParaRPr>
              </a:p>
              <a:p>
                <a:pPr marL="514350" indent="-514350">
                  <a:buFont typeface="+mj-lt"/>
                  <a:buAutoNum type="alphaLcParenR"/>
                </a:pPr>
                <a14:m>
                  <m:oMath xmlns:m="http://schemas.openxmlformats.org/officeDocument/2006/math">
                    <m:sSup>
                      <m:sSupPr>
                        <m:ctrlPr>
                          <a:rPr lang="en-GB" i="1">
                            <a:latin typeface="Cambria Math"/>
                          </a:rPr>
                        </m:ctrlPr>
                      </m:sSupPr>
                      <m:e>
                        <m:r>
                          <a:rPr lang="en-GB" i="1">
                            <a:latin typeface="Cambria Math"/>
                          </a:rPr>
                          <m:t>𝑥</m:t>
                        </m:r>
                      </m:e>
                      <m:sup>
                        <m:r>
                          <a:rPr lang="en-GB" i="1">
                            <a:latin typeface="Cambria Math"/>
                          </a:rPr>
                          <m:t>2</m:t>
                        </m:r>
                      </m:sup>
                    </m:sSup>
                    <m:r>
                      <a:rPr lang="en-GB" i="1">
                        <a:latin typeface="Cambria Math"/>
                      </a:rPr>
                      <m:t>+4</m:t>
                    </m:r>
                    <m:r>
                      <a:rPr lang="en-GB" i="1">
                        <a:latin typeface="Cambria Math"/>
                      </a:rPr>
                      <m:t>𝑥</m:t>
                    </m:r>
                    <m:r>
                      <a:rPr lang="en-GB" i="1">
                        <a:latin typeface="Cambria Math"/>
                      </a:rPr>
                      <m:t>+7</m:t>
                    </m:r>
                  </m:oMath>
                </a14:m>
                <a:endParaRPr lang="en-GB" i="1" dirty="0" smtClean="0">
                  <a:latin typeface="Cambria Math"/>
                </a:endParaRPr>
              </a:p>
              <a:p>
                <a:pPr marL="514350" indent="-514350">
                  <a:buFont typeface="+mj-lt"/>
                  <a:buAutoNum type="alphaLcParenR"/>
                </a:pPr>
                <a14:m>
                  <m:oMath xmlns:m="http://schemas.openxmlformats.org/officeDocument/2006/math">
                    <m:sSup>
                      <m:sSupPr>
                        <m:ctrlPr>
                          <a:rPr lang="en-GB" i="1">
                            <a:latin typeface="Cambria Math"/>
                          </a:rPr>
                        </m:ctrlPr>
                      </m:sSupPr>
                      <m:e>
                        <m:r>
                          <a:rPr lang="en-GB" i="1">
                            <a:latin typeface="Cambria Math"/>
                          </a:rPr>
                          <m:t>𝑥</m:t>
                        </m:r>
                      </m:e>
                      <m:sup>
                        <m:r>
                          <a:rPr lang="en-GB" i="1">
                            <a:latin typeface="Cambria Math"/>
                          </a:rPr>
                          <m:t>2</m:t>
                        </m:r>
                      </m:sup>
                    </m:sSup>
                    <m:r>
                      <a:rPr lang="en-GB" i="1">
                        <a:latin typeface="Cambria Math"/>
                      </a:rPr>
                      <m:t>+4</m:t>
                    </m:r>
                    <m:r>
                      <a:rPr lang="en-GB" i="1">
                        <a:latin typeface="Cambria Math"/>
                      </a:rPr>
                      <m:t>𝑥</m:t>
                    </m:r>
                    <m:r>
                      <a:rPr lang="en-GB" i="1">
                        <a:latin typeface="Cambria Math"/>
                      </a:rPr>
                      <m:t>+4</m:t>
                    </m:r>
                  </m:oMath>
                </a14:m>
                <a:endParaRPr lang="en-GB" b="0" i="1" dirty="0" smtClean="0">
                  <a:latin typeface="Cambria Math"/>
                </a:endParaRPr>
              </a:p>
              <a:p>
                <a:pPr marL="514350" indent="-514350">
                  <a:buFont typeface="+mj-lt"/>
                  <a:buAutoNum type="alphaLcParenR"/>
                </a:pPr>
                <a14:m>
                  <m:oMath xmlns:m="http://schemas.openxmlformats.org/officeDocument/2006/math">
                    <m:sSup>
                      <m:sSupPr>
                        <m:ctrlPr>
                          <a:rPr lang="en-GB" i="1">
                            <a:latin typeface="Cambria Math"/>
                          </a:rPr>
                        </m:ctrlPr>
                      </m:sSupPr>
                      <m:e>
                        <m:r>
                          <a:rPr lang="en-GB" i="1">
                            <a:latin typeface="Cambria Math"/>
                          </a:rPr>
                          <m:t>𝑥</m:t>
                        </m:r>
                      </m:e>
                      <m:sup>
                        <m:r>
                          <a:rPr lang="en-GB" i="1">
                            <a:latin typeface="Cambria Math"/>
                          </a:rPr>
                          <m:t>2</m:t>
                        </m:r>
                      </m:sup>
                    </m:sSup>
                    <m:r>
                      <a:rPr lang="en-GB" i="1">
                        <a:latin typeface="Cambria Math"/>
                      </a:rPr>
                      <m:t>+4</m:t>
                    </m:r>
                    <m:r>
                      <a:rPr lang="en-GB" i="1">
                        <a:latin typeface="Cambria Math"/>
                      </a:rPr>
                      <m:t>𝑥</m:t>
                    </m:r>
                    <m:r>
                      <a:rPr lang="en-GB" i="1">
                        <a:latin typeface="Cambria Math"/>
                      </a:rPr>
                      <m:t>+2</m:t>
                    </m:r>
                  </m:oMath>
                </a14:m>
                <a:endParaRPr lang="en-GB" i="1" dirty="0" smtClean="0">
                  <a:latin typeface="Cambria Math"/>
                </a:endParaRPr>
              </a:p>
              <a:p>
                <a:pPr marL="514350" indent="-514350">
                  <a:buFont typeface="+mj-lt"/>
                  <a:buAutoNum type="alphaLcParenR"/>
                </a:pPr>
                <a14:m>
                  <m:oMath xmlns:m="http://schemas.openxmlformats.org/officeDocument/2006/math">
                    <m:sSup>
                      <m:sSupPr>
                        <m:ctrlPr>
                          <a:rPr lang="en-GB" i="1">
                            <a:latin typeface="Cambria Math"/>
                          </a:rPr>
                        </m:ctrlPr>
                      </m:sSupPr>
                      <m:e>
                        <m:r>
                          <a:rPr lang="en-GB" i="1">
                            <a:latin typeface="Cambria Math"/>
                          </a:rPr>
                          <m:t>𝑥</m:t>
                        </m:r>
                      </m:e>
                      <m:sup>
                        <m:r>
                          <a:rPr lang="en-GB" i="1">
                            <a:latin typeface="Cambria Math"/>
                          </a:rPr>
                          <m:t>2</m:t>
                        </m:r>
                      </m:sup>
                    </m:sSup>
                    <m:r>
                      <a:rPr lang="en-GB" i="1">
                        <a:latin typeface="Cambria Math"/>
                      </a:rPr>
                      <m:t>+4</m:t>
                    </m:r>
                    <m:r>
                      <a:rPr lang="en-GB" i="1">
                        <a:latin typeface="Cambria Math"/>
                      </a:rPr>
                      <m:t>𝑥</m:t>
                    </m:r>
                  </m:oMath>
                </a14:m>
                <a:endParaRPr lang="en-GB" dirty="0" smtClean="0"/>
              </a:p>
              <a:p>
                <a:pPr marL="0" indent="0">
                  <a:buNone/>
                </a:pPr>
                <a:endParaRPr lang="en-GB" dirty="0" smtClean="0"/>
              </a:p>
              <a:p>
                <a:pPr marL="514350" indent="-514350">
                  <a:buFont typeface="+mj-lt"/>
                  <a:buAutoNum type="alphaLcParenR"/>
                </a:pPr>
                <a:endParaRPr lang="en-GB" dirty="0"/>
              </a:p>
              <a:p>
                <a:pPr marL="514350" indent="-514350">
                  <a:buFont typeface="+mj-lt"/>
                  <a:buAutoNum type="alphaLcParenR"/>
                </a:pPr>
                <a:endParaRPr lang="en-GB" dirty="0"/>
              </a:p>
              <a:p>
                <a:pPr marL="0" indent="0">
                  <a:buNone/>
                </a:pPr>
                <a:endParaRPr lang="en-GB" b="0" dirty="0" smtClean="0"/>
              </a:p>
              <a:p>
                <a:pPr marL="514350" indent="-514350">
                  <a:buFont typeface="+mj-lt"/>
                  <a:buAutoNum type="arabicPeriod"/>
                </a:pPr>
                <a:endParaRPr lang="en-GB" b="0" dirty="0" smtClean="0"/>
              </a:p>
              <a:p>
                <a:pPr marL="514350" indent="-514350">
                  <a:buFont typeface="+mj-lt"/>
                  <a:buAutoNum type="arabicPeriod"/>
                </a:pPr>
                <a:endParaRPr lang="en-GB" b="0" dirty="0" smtClean="0"/>
              </a:p>
              <a:p>
                <a:pPr marL="514350" indent="-514350">
                  <a:buFont typeface="+mj-lt"/>
                  <a:buAutoNum type="arabicPeriod"/>
                </a:pPr>
                <a:endParaRPr lang="en-GB"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683568" y="1916831"/>
                <a:ext cx="4114800" cy="4525963"/>
              </a:xfrm>
              <a:blipFill rotWithShape="1">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 name="Content Placeholder 2"/>
              <p:cNvSpPr txBox="1">
                <a:spLocks/>
              </p:cNvSpPr>
              <p:nvPr/>
            </p:nvSpPr>
            <p:spPr bwMode="auto">
              <a:xfrm>
                <a:off x="4599813" y="1916831"/>
                <a:ext cx="4114800" cy="452596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r>
                  <a:rPr lang="en-GB" i="1" kern="0" dirty="0" smtClean="0"/>
                  <a:t>f) </a:t>
                </a:r>
                <a14:m>
                  <m:oMath xmlns:m="http://schemas.openxmlformats.org/officeDocument/2006/math">
                    <m:sSup>
                      <m:sSupPr>
                        <m:ctrlPr>
                          <a:rPr lang="en-GB" i="1" kern="0" smtClean="0">
                            <a:latin typeface="Cambria Math"/>
                          </a:rPr>
                        </m:ctrlPr>
                      </m:sSupPr>
                      <m:e>
                        <m:r>
                          <a:rPr lang="en-GB" b="0" i="1" kern="0" smtClean="0">
                            <a:latin typeface="Cambria Math"/>
                          </a:rPr>
                          <m:t>   </m:t>
                        </m:r>
                        <m:r>
                          <a:rPr lang="en-GB" b="0" i="1" kern="0" smtClean="0">
                            <a:latin typeface="Cambria Math"/>
                          </a:rPr>
                          <m:t>𝑥</m:t>
                        </m:r>
                      </m:e>
                      <m:sup>
                        <m:r>
                          <a:rPr lang="en-GB" b="0" i="1" kern="0" smtClean="0">
                            <a:latin typeface="Cambria Math"/>
                          </a:rPr>
                          <m:t>2</m:t>
                        </m:r>
                      </m:sup>
                    </m:sSup>
                    <m:r>
                      <a:rPr lang="en-GB" b="0" i="1" kern="0" smtClean="0">
                        <a:latin typeface="Cambria Math"/>
                      </a:rPr>
                      <m:t>+3</m:t>
                    </m:r>
                    <m:r>
                      <a:rPr lang="en-GB" b="0" i="1" kern="0" smtClean="0">
                        <a:latin typeface="Cambria Math"/>
                      </a:rPr>
                      <m:t>𝑥</m:t>
                    </m:r>
                    <m:r>
                      <a:rPr lang="en-GB" b="0" i="1" kern="0" smtClean="0">
                        <a:latin typeface="Cambria Math"/>
                      </a:rPr>
                      <m:t>+10</m:t>
                    </m:r>
                  </m:oMath>
                </a14:m>
                <a:endParaRPr lang="en-GB" i="1" kern="0" dirty="0" smtClean="0"/>
              </a:p>
              <a:p>
                <a:pPr marL="0" indent="0">
                  <a:buNone/>
                </a:pPr>
                <a:r>
                  <a:rPr lang="en-GB" i="1" kern="0" dirty="0" smtClean="0"/>
                  <a:t>g</a:t>
                </a:r>
                <a14:m>
                  <m:oMath xmlns:m="http://schemas.openxmlformats.org/officeDocument/2006/math">
                    <m:r>
                      <a:rPr lang="en-GB" b="0" i="1" kern="0" smtClean="0">
                        <a:latin typeface="Cambria Math"/>
                      </a:rPr>
                      <m:t>) </m:t>
                    </m:r>
                    <m:sSup>
                      <m:sSupPr>
                        <m:ctrlPr>
                          <a:rPr lang="en-GB" i="1" kern="0" smtClean="0">
                            <a:latin typeface="Cambria Math"/>
                          </a:rPr>
                        </m:ctrlPr>
                      </m:sSupPr>
                      <m:e>
                        <m:r>
                          <a:rPr lang="en-GB" b="0" i="1" kern="0" smtClean="0">
                            <a:latin typeface="Cambria Math"/>
                          </a:rPr>
                          <m:t> </m:t>
                        </m:r>
                        <m:r>
                          <a:rPr lang="en-GB" b="0" i="1" kern="0" smtClean="0">
                            <a:latin typeface="Cambria Math"/>
                          </a:rPr>
                          <m:t>𝑥</m:t>
                        </m:r>
                      </m:e>
                      <m:sup>
                        <m:r>
                          <a:rPr lang="en-GB" b="0" i="1" kern="0" smtClean="0">
                            <a:latin typeface="Cambria Math"/>
                          </a:rPr>
                          <m:t>2</m:t>
                        </m:r>
                      </m:sup>
                    </m:sSup>
                    <m:r>
                      <a:rPr lang="en-GB" b="0" i="1" kern="0" smtClean="0">
                        <a:latin typeface="Cambria Math"/>
                      </a:rPr>
                      <m:t>+3</m:t>
                    </m:r>
                    <m:r>
                      <a:rPr lang="en-GB" b="0" i="1" kern="0" smtClean="0">
                        <a:latin typeface="Cambria Math"/>
                      </a:rPr>
                      <m:t>𝑥</m:t>
                    </m:r>
                    <m:r>
                      <a:rPr lang="en-GB" b="0" i="1" kern="0" smtClean="0">
                        <a:latin typeface="Cambria Math"/>
                      </a:rPr>
                      <m:t>+5</m:t>
                    </m:r>
                  </m:oMath>
                </a14:m>
                <a:endParaRPr lang="en-GB" i="1" kern="0" dirty="0" smtClean="0"/>
              </a:p>
              <a:p>
                <a:pPr marL="0" indent="0">
                  <a:buNone/>
                </a:pPr>
                <a:r>
                  <a:rPr lang="en-GB" i="1" kern="0" dirty="0" smtClean="0"/>
                  <a:t>h) </a:t>
                </a:r>
                <a14:m>
                  <m:oMath xmlns:m="http://schemas.openxmlformats.org/officeDocument/2006/math">
                    <m:sSup>
                      <m:sSupPr>
                        <m:ctrlPr>
                          <a:rPr lang="en-GB" i="1" kern="0">
                            <a:latin typeface="Cambria Math"/>
                          </a:rPr>
                        </m:ctrlPr>
                      </m:sSupPr>
                      <m:e>
                        <m:r>
                          <a:rPr lang="en-GB" b="0" i="1" kern="0" smtClean="0">
                            <a:latin typeface="Cambria Math"/>
                          </a:rPr>
                          <m:t> </m:t>
                        </m:r>
                        <m:r>
                          <a:rPr lang="en-GB" b="0" i="1" kern="0">
                            <a:latin typeface="Cambria Math"/>
                          </a:rPr>
                          <m:t>𝑥</m:t>
                        </m:r>
                      </m:e>
                      <m:sup>
                        <m:r>
                          <a:rPr lang="en-GB" b="0" i="1" kern="0">
                            <a:latin typeface="Cambria Math"/>
                          </a:rPr>
                          <m:t>2</m:t>
                        </m:r>
                      </m:sup>
                    </m:sSup>
                    <m:r>
                      <a:rPr lang="en-GB" b="0" i="1" kern="0">
                        <a:latin typeface="Cambria Math"/>
                      </a:rPr>
                      <m:t>+3</m:t>
                    </m:r>
                    <m:r>
                      <a:rPr lang="en-GB" b="0" i="1" kern="0">
                        <a:latin typeface="Cambria Math"/>
                      </a:rPr>
                      <m:t>𝑥</m:t>
                    </m:r>
                    <m:r>
                      <a:rPr lang="en-GB" b="0" i="1" kern="0">
                        <a:latin typeface="Cambria Math"/>
                      </a:rPr>
                      <m:t>+1</m:t>
                    </m:r>
                  </m:oMath>
                </a14:m>
                <a:endParaRPr lang="en-GB" i="1" kern="0" dirty="0" smtClean="0"/>
              </a:p>
              <a:p>
                <a:pPr marL="571500" indent="-571500">
                  <a:buAutoNum type="romanLcParenR"/>
                </a:pPr>
                <a14:m>
                  <m:oMath xmlns:m="http://schemas.openxmlformats.org/officeDocument/2006/math">
                    <m:sSup>
                      <m:sSupPr>
                        <m:ctrlPr>
                          <a:rPr lang="en-GB" i="1" kern="0">
                            <a:latin typeface="Cambria Math"/>
                          </a:rPr>
                        </m:ctrlPr>
                      </m:sSupPr>
                      <m:e>
                        <m:r>
                          <a:rPr lang="en-GB" b="0" i="1" kern="0">
                            <a:latin typeface="Cambria Math"/>
                          </a:rPr>
                          <m:t>𝑥</m:t>
                        </m:r>
                      </m:e>
                      <m:sup>
                        <m:r>
                          <a:rPr lang="en-GB" b="0" i="1" kern="0">
                            <a:latin typeface="Cambria Math"/>
                          </a:rPr>
                          <m:t>2</m:t>
                        </m:r>
                      </m:sup>
                    </m:sSup>
                    <m:r>
                      <a:rPr lang="en-GB" b="0" i="1" kern="0">
                        <a:latin typeface="Cambria Math"/>
                      </a:rPr>
                      <m:t>+3</m:t>
                    </m:r>
                    <m:r>
                      <a:rPr lang="en-GB" b="0" i="1" kern="0">
                        <a:latin typeface="Cambria Math"/>
                      </a:rPr>
                      <m:t>𝑥</m:t>
                    </m:r>
                  </m:oMath>
                </a14:m>
                <a:endParaRPr lang="en-GB" i="1" kern="0" dirty="0" smtClean="0"/>
              </a:p>
              <a:p>
                <a:pPr marL="0" indent="0">
                  <a:buNone/>
                </a:pPr>
                <a:r>
                  <a:rPr lang="en-GB" i="1" kern="0" dirty="0" smtClean="0"/>
                  <a:t>j) </a:t>
                </a:r>
                <a14:m>
                  <m:oMath xmlns:m="http://schemas.openxmlformats.org/officeDocument/2006/math">
                    <m:sSup>
                      <m:sSupPr>
                        <m:ctrlPr>
                          <a:rPr lang="en-GB" i="1" kern="0">
                            <a:latin typeface="Cambria Math"/>
                          </a:rPr>
                        </m:ctrlPr>
                      </m:sSupPr>
                      <m:e>
                        <m:r>
                          <a:rPr lang="en-GB" b="0" i="1" kern="0" smtClean="0">
                            <a:latin typeface="Cambria Math"/>
                          </a:rPr>
                          <m:t>   </m:t>
                        </m:r>
                        <m:r>
                          <a:rPr lang="en-GB" b="0" i="1" kern="0">
                            <a:latin typeface="Cambria Math"/>
                          </a:rPr>
                          <m:t>𝑥</m:t>
                        </m:r>
                      </m:e>
                      <m:sup>
                        <m:r>
                          <a:rPr lang="en-GB" b="0" i="1" kern="0">
                            <a:latin typeface="Cambria Math"/>
                          </a:rPr>
                          <m:t>2</m:t>
                        </m:r>
                      </m:sup>
                    </m:sSup>
                    <m:r>
                      <a:rPr lang="en-GB" b="0" i="1" kern="0">
                        <a:latin typeface="Cambria Math"/>
                      </a:rPr>
                      <m:t>+</m:t>
                    </m:r>
                    <m:r>
                      <a:rPr lang="en-GB" b="0" i="1" kern="0" smtClean="0">
                        <a:latin typeface="Cambria Math"/>
                      </a:rPr>
                      <m:t> </m:t>
                    </m:r>
                    <m:r>
                      <a:rPr lang="en-GB" b="0" i="1" kern="0" smtClean="0">
                        <a:latin typeface="Cambria Math"/>
                      </a:rPr>
                      <m:t>𝑏𝑥</m:t>
                    </m:r>
                  </m:oMath>
                </a14:m>
                <a:endParaRPr lang="en-GB" i="1" kern="0" dirty="0"/>
              </a:p>
              <a:p>
                <a:pPr marL="0" indent="0">
                  <a:buNone/>
                </a:pPr>
                <a:endParaRPr lang="en-GB" b="0" i="1" kern="0" dirty="0" smtClean="0"/>
              </a:p>
              <a:p>
                <a:pPr marL="0" indent="0">
                  <a:buNone/>
                </a:pPr>
                <a:endParaRPr lang="en-GB" b="0" i="1" kern="0" dirty="0" smtClean="0"/>
              </a:p>
              <a:p>
                <a:pPr marL="0" indent="0">
                  <a:buNone/>
                </a:pPr>
                <a:endParaRPr lang="en-GB" kern="0" dirty="0" smtClean="0"/>
              </a:p>
              <a:p>
                <a:pPr marL="514350" indent="-514350">
                  <a:buFont typeface="+mj-lt"/>
                  <a:buAutoNum type="alphaLcParenR"/>
                </a:pPr>
                <a:endParaRPr lang="en-GB" kern="0" dirty="0"/>
              </a:p>
              <a:p>
                <a:pPr marL="0" indent="0">
                  <a:buNone/>
                </a:pPr>
                <a:endParaRPr lang="en-GB" kern="0" dirty="0"/>
              </a:p>
              <a:p>
                <a:pPr marL="0" indent="0">
                  <a:buFontTx/>
                  <a:buNone/>
                </a:pPr>
                <a:endParaRPr lang="en-GB" kern="0" dirty="0" smtClean="0"/>
              </a:p>
              <a:p>
                <a:pPr marL="514350" indent="-514350">
                  <a:buFont typeface="+mj-lt"/>
                  <a:buAutoNum type="arabicPeriod"/>
                </a:pPr>
                <a:endParaRPr lang="en-GB" kern="0" dirty="0" smtClean="0"/>
              </a:p>
              <a:p>
                <a:pPr marL="514350" indent="-514350">
                  <a:buFont typeface="+mj-lt"/>
                  <a:buAutoNum type="arabicPeriod"/>
                </a:pPr>
                <a:endParaRPr lang="en-GB" kern="0" dirty="0" smtClean="0"/>
              </a:p>
              <a:p>
                <a:pPr marL="514350" indent="-514350">
                  <a:buFont typeface="+mj-lt"/>
                  <a:buAutoNum type="arabicPeriod"/>
                </a:pPr>
                <a:endParaRPr lang="en-GB" kern="0" dirty="0" smtClean="0"/>
              </a:p>
            </p:txBody>
          </p:sp>
        </mc:Choice>
        <mc:Fallback>
          <p:sp>
            <p:nvSpPr>
              <p:cNvPr id="5" name="Content Placeholder 2"/>
              <p:cNvSpPr txBox="1">
                <a:spLocks noRot="1" noChangeAspect="1" noMove="1" noResize="1" noEditPoints="1" noAdjustHandles="1" noChangeArrowheads="1" noChangeShapeType="1" noTextEdit="1"/>
              </p:cNvSpPr>
              <p:nvPr/>
            </p:nvSpPr>
            <p:spPr bwMode="auto">
              <a:xfrm>
                <a:off x="4599813" y="1916831"/>
                <a:ext cx="4114800" cy="4525963"/>
              </a:xfrm>
              <a:prstGeom prst="rect">
                <a:avLst/>
              </a:prstGeom>
              <a:blipFill rotWithShape="1">
                <a:blip r:embed="rId4"/>
                <a:stretch>
                  <a:fillRect l="-3852" t="-175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spTree>
    <p:extLst>
      <p:ext uri="{BB962C8B-B14F-4D97-AF65-F5344CB8AC3E}">
        <p14:creationId xmlns:p14="http://schemas.microsoft.com/office/powerpoint/2010/main" val="11390527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b="1" dirty="0" smtClean="0"/>
              <a:t>Mark your work</a:t>
            </a:r>
            <a:endParaRPr lang="en-GB" sz="3200"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600206"/>
                <a:ext cx="4114800" cy="4525963"/>
              </a:xfrm>
            </p:spPr>
            <p:txBody>
              <a:bodyPr/>
              <a:lstStyle/>
              <a:p>
                <a:pPr marL="514350" indent="-514350">
                  <a:buFont typeface="+mj-lt"/>
                  <a:buAutoNum type="alphaLcParenR"/>
                </a:pPr>
                <a14:m>
                  <m:oMath xmlns:m="http://schemas.openxmlformats.org/officeDocument/2006/math">
                    <m:r>
                      <a:rPr lang="en-GB" b="0" i="1" dirty="0" smtClean="0">
                        <a:latin typeface="Cambria Math"/>
                      </a:rPr>
                      <m:t>(</m:t>
                    </m:r>
                    <m:r>
                      <a:rPr lang="en-GB" b="0" i="1" dirty="0" smtClean="0">
                        <a:latin typeface="Cambria Math"/>
                      </a:rPr>
                      <m:t>𝑥</m:t>
                    </m:r>
                    <m:r>
                      <a:rPr lang="en-GB" b="0" i="1" dirty="0" smtClean="0">
                        <a:latin typeface="Cambria Math"/>
                      </a:rPr>
                      <m:t>+2</m:t>
                    </m:r>
                    <m:sSup>
                      <m:sSupPr>
                        <m:ctrlPr>
                          <a:rPr lang="en-GB" b="0" i="1" dirty="0" smtClean="0">
                            <a:latin typeface="Cambria Math"/>
                          </a:rPr>
                        </m:ctrlPr>
                      </m:sSupPr>
                      <m:e>
                        <m:r>
                          <a:rPr lang="en-GB" b="0" i="1" dirty="0" smtClean="0">
                            <a:latin typeface="Cambria Math"/>
                          </a:rPr>
                          <m:t>)</m:t>
                        </m:r>
                      </m:e>
                      <m:sup>
                        <m:r>
                          <a:rPr lang="en-GB" b="0" i="1" dirty="0" smtClean="0">
                            <a:latin typeface="Cambria Math"/>
                          </a:rPr>
                          <m:t>2</m:t>
                        </m:r>
                      </m:sup>
                    </m:sSup>
                    <m:r>
                      <a:rPr lang="en-GB" b="0" i="1" dirty="0" smtClean="0">
                        <a:latin typeface="Cambria Math"/>
                      </a:rPr>
                      <m:t>+4</m:t>
                    </m:r>
                  </m:oMath>
                </a14:m>
                <a:endParaRPr lang="en-GB" b="0" i="1" dirty="0" smtClean="0">
                  <a:latin typeface="Cambria Math"/>
                </a:endParaRPr>
              </a:p>
              <a:p>
                <a:pPr marL="514350" indent="-514350">
                  <a:buFont typeface="+mj-lt"/>
                  <a:buAutoNum type="alphaLcParenR"/>
                </a:pPr>
                <a14:m>
                  <m:oMath xmlns:m="http://schemas.openxmlformats.org/officeDocument/2006/math">
                    <m:r>
                      <a:rPr lang="en-GB" i="1" dirty="0">
                        <a:latin typeface="Cambria Math"/>
                      </a:rPr>
                      <m:t>(</m:t>
                    </m:r>
                    <m:r>
                      <a:rPr lang="en-GB" i="1" dirty="0">
                        <a:latin typeface="Cambria Math"/>
                      </a:rPr>
                      <m:t>𝑥</m:t>
                    </m:r>
                    <m:r>
                      <a:rPr lang="en-GB" i="1" dirty="0">
                        <a:latin typeface="Cambria Math"/>
                      </a:rPr>
                      <m:t>+2</m:t>
                    </m:r>
                    <m:sSup>
                      <m:sSupPr>
                        <m:ctrlPr>
                          <a:rPr lang="en-GB" i="1" dirty="0">
                            <a:latin typeface="Cambria Math"/>
                          </a:rPr>
                        </m:ctrlPr>
                      </m:sSupPr>
                      <m:e>
                        <m:r>
                          <a:rPr lang="en-GB" i="1" dirty="0">
                            <a:latin typeface="Cambria Math"/>
                          </a:rPr>
                          <m:t>)</m:t>
                        </m:r>
                      </m:e>
                      <m:sup>
                        <m:r>
                          <a:rPr lang="en-GB" i="1" dirty="0">
                            <a:latin typeface="Cambria Math"/>
                          </a:rPr>
                          <m:t>2</m:t>
                        </m:r>
                      </m:sup>
                    </m:sSup>
                    <m:r>
                      <a:rPr lang="en-GB" i="1" dirty="0">
                        <a:latin typeface="Cambria Math"/>
                      </a:rPr>
                      <m:t>+</m:t>
                    </m:r>
                    <m:r>
                      <a:rPr lang="en-GB" i="1" dirty="0" smtClean="0">
                        <a:latin typeface="Cambria Math"/>
                      </a:rPr>
                      <m:t>3</m:t>
                    </m:r>
                  </m:oMath>
                </a14:m>
                <a:endParaRPr lang="en-GB" i="1" dirty="0" smtClean="0">
                  <a:latin typeface="Cambria Math"/>
                </a:endParaRPr>
              </a:p>
              <a:p>
                <a:pPr marL="514350" indent="-514350">
                  <a:buFont typeface="+mj-lt"/>
                  <a:buAutoNum type="alphaLcParenR"/>
                </a:pPr>
                <a14:m>
                  <m:oMath xmlns:m="http://schemas.openxmlformats.org/officeDocument/2006/math">
                    <m:r>
                      <a:rPr lang="en-GB" i="1" dirty="0">
                        <a:latin typeface="Cambria Math"/>
                      </a:rPr>
                      <m:t>(</m:t>
                    </m:r>
                    <m:r>
                      <a:rPr lang="en-GB" i="1" dirty="0">
                        <a:latin typeface="Cambria Math"/>
                      </a:rPr>
                      <m:t>𝑥</m:t>
                    </m:r>
                    <m:r>
                      <a:rPr lang="en-GB" i="1" dirty="0">
                        <a:latin typeface="Cambria Math"/>
                      </a:rPr>
                      <m:t>+2</m:t>
                    </m:r>
                    <m:sSup>
                      <m:sSupPr>
                        <m:ctrlPr>
                          <a:rPr lang="en-GB" i="1" dirty="0">
                            <a:latin typeface="Cambria Math"/>
                          </a:rPr>
                        </m:ctrlPr>
                      </m:sSupPr>
                      <m:e>
                        <m:r>
                          <a:rPr lang="en-GB" i="1" dirty="0">
                            <a:latin typeface="Cambria Math"/>
                          </a:rPr>
                          <m:t>)</m:t>
                        </m:r>
                      </m:e>
                      <m:sup>
                        <m:r>
                          <a:rPr lang="en-GB" i="1" dirty="0">
                            <a:latin typeface="Cambria Math"/>
                          </a:rPr>
                          <m:t>2</m:t>
                        </m:r>
                      </m:sup>
                    </m:sSup>
                  </m:oMath>
                </a14:m>
                <a:endParaRPr lang="en-GB" i="1" dirty="0" smtClean="0">
                  <a:latin typeface="Cambria Math"/>
                </a:endParaRPr>
              </a:p>
              <a:p>
                <a:pPr marL="514350" indent="-514350">
                  <a:buFont typeface="+mj-lt"/>
                  <a:buAutoNum type="alphaLcParenR"/>
                </a:pPr>
                <a14:m>
                  <m:oMath xmlns:m="http://schemas.openxmlformats.org/officeDocument/2006/math">
                    <m:r>
                      <a:rPr lang="en-GB" i="1" dirty="0">
                        <a:latin typeface="Cambria Math"/>
                      </a:rPr>
                      <m:t>(</m:t>
                    </m:r>
                    <m:r>
                      <a:rPr lang="en-GB" i="1" dirty="0">
                        <a:latin typeface="Cambria Math"/>
                      </a:rPr>
                      <m:t>𝑥</m:t>
                    </m:r>
                    <m:r>
                      <a:rPr lang="en-GB" i="1" dirty="0">
                        <a:latin typeface="Cambria Math"/>
                      </a:rPr>
                      <m:t>+2</m:t>
                    </m:r>
                    <m:sSup>
                      <m:sSupPr>
                        <m:ctrlPr>
                          <a:rPr lang="en-GB" i="1" dirty="0">
                            <a:latin typeface="Cambria Math"/>
                          </a:rPr>
                        </m:ctrlPr>
                      </m:sSupPr>
                      <m:e>
                        <m:r>
                          <a:rPr lang="en-GB" i="1" dirty="0">
                            <a:latin typeface="Cambria Math"/>
                          </a:rPr>
                          <m:t>)</m:t>
                        </m:r>
                      </m:e>
                      <m:sup>
                        <m:r>
                          <a:rPr lang="en-GB" i="1" dirty="0">
                            <a:latin typeface="Cambria Math"/>
                          </a:rPr>
                          <m:t>2</m:t>
                        </m:r>
                      </m:sup>
                    </m:sSup>
                    <m:r>
                      <a:rPr lang="en-GB" b="0" i="1" dirty="0" smtClean="0">
                        <a:latin typeface="Cambria Math"/>
                      </a:rPr>
                      <m:t>−2</m:t>
                    </m:r>
                  </m:oMath>
                </a14:m>
                <a:endParaRPr lang="en-GB" b="0" i="1" dirty="0" smtClean="0">
                  <a:latin typeface="Cambria Math"/>
                </a:endParaRPr>
              </a:p>
              <a:p>
                <a:pPr marL="514350" indent="-514350">
                  <a:buFont typeface="+mj-lt"/>
                  <a:buAutoNum type="alphaLcParenR"/>
                </a:pPr>
                <a14:m>
                  <m:oMath xmlns:m="http://schemas.openxmlformats.org/officeDocument/2006/math">
                    <m:r>
                      <a:rPr lang="en-GB" i="1" dirty="0">
                        <a:latin typeface="Cambria Math"/>
                      </a:rPr>
                      <m:t>(</m:t>
                    </m:r>
                    <m:r>
                      <a:rPr lang="en-GB" i="1" dirty="0">
                        <a:latin typeface="Cambria Math"/>
                      </a:rPr>
                      <m:t>𝑥</m:t>
                    </m:r>
                    <m:r>
                      <a:rPr lang="en-GB" i="1" dirty="0">
                        <a:latin typeface="Cambria Math"/>
                      </a:rPr>
                      <m:t>+2</m:t>
                    </m:r>
                    <m:sSup>
                      <m:sSupPr>
                        <m:ctrlPr>
                          <a:rPr lang="en-GB" i="1" dirty="0">
                            <a:latin typeface="Cambria Math"/>
                          </a:rPr>
                        </m:ctrlPr>
                      </m:sSupPr>
                      <m:e>
                        <m:r>
                          <a:rPr lang="en-GB" i="1" dirty="0">
                            <a:latin typeface="Cambria Math"/>
                          </a:rPr>
                          <m:t>)</m:t>
                        </m:r>
                      </m:e>
                      <m:sup>
                        <m:r>
                          <a:rPr lang="en-GB" i="1" dirty="0">
                            <a:latin typeface="Cambria Math"/>
                          </a:rPr>
                          <m:t>2</m:t>
                        </m:r>
                      </m:sup>
                    </m:sSup>
                    <m:r>
                      <a:rPr lang="en-GB" i="1" dirty="0">
                        <a:latin typeface="Cambria Math"/>
                      </a:rPr>
                      <m:t>−</m:t>
                    </m:r>
                    <m:r>
                      <a:rPr lang="en-GB" b="0" i="1" dirty="0" smtClean="0">
                        <a:latin typeface="Cambria Math"/>
                      </a:rPr>
                      <m:t>4</m:t>
                    </m:r>
                  </m:oMath>
                </a14:m>
                <a:endParaRPr lang="en-GB" b="0" i="1" dirty="0" smtClean="0">
                  <a:latin typeface="Cambria Math"/>
                </a:endParaRPr>
              </a:p>
              <a:p>
                <a:pPr marL="0" indent="0">
                  <a:buNone/>
                </a:pPr>
                <a:endParaRPr lang="en-GB" dirty="0" smtClean="0"/>
              </a:p>
              <a:p>
                <a:pPr marL="514350" indent="-514350">
                  <a:buFont typeface="+mj-lt"/>
                  <a:buAutoNum type="alphaLcParenR"/>
                </a:pPr>
                <a:endParaRPr lang="en-GB" dirty="0"/>
              </a:p>
              <a:p>
                <a:pPr marL="514350" indent="-514350">
                  <a:buFont typeface="+mj-lt"/>
                  <a:buAutoNum type="alphaLcParenR"/>
                </a:pPr>
                <a:endParaRPr lang="en-GB" dirty="0"/>
              </a:p>
              <a:p>
                <a:pPr marL="0" indent="0">
                  <a:buNone/>
                </a:pPr>
                <a:endParaRPr lang="en-GB" b="0" dirty="0" smtClean="0"/>
              </a:p>
              <a:p>
                <a:pPr marL="514350" indent="-514350">
                  <a:buFont typeface="+mj-lt"/>
                  <a:buAutoNum type="arabicPeriod"/>
                </a:pPr>
                <a:endParaRPr lang="en-GB" b="0" dirty="0" smtClean="0"/>
              </a:p>
              <a:p>
                <a:pPr marL="514350" indent="-514350">
                  <a:buFont typeface="+mj-lt"/>
                  <a:buAutoNum type="arabicPeriod"/>
                </a:pPr>
                <a:endParaRPr lang="en-GB" b="0" dirty="0" smtClean="0"/>
              </a:p>
              <a:p>
                <a:pPr marL="514350" indent="-514350">
                  <a:buFont typeface="+mj-lt"/>
                  <a:buAutoNum type="arabicPeriod"/>
                </a:pPr>
                <a:endParaRPr lang="en-GB"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600206"/>
                <a:ext cx="4114800" cy="4525963"/>
              </a:xfrm>
              <a:blipFill rotWithShape="1">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 name="Content Placeholder 2"/>
              <p:cNvSpPr txBox="1">
                <a:spLocks/>
              </p:cNvSpPr>
              <p:nvPr/>
            </p:nvSpPr>
            <p:spPr bwMode="auto">
              <a:xfrm>
                <a:off x="4499992" y="1628800"/>
                <a:ext cx="4114800" cy="452596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514350" indent="-514350">
                  <a:buAutoNum type="alphaLcParenR" startAt="6"/>
                </a:pPr>
                <a14:m>
                  <m:oMath xmlns:m="http://schemas.openxmlformats.org/officeDocument/2006/math">
                    <m:r>
                      <a:rPr lang="en-GB" i="1" dirty="0" smtClean="0">
                        <a:latin typeface="Cambria Math"/>
                      </a:rPr>
                      <m:t>(</m:t>
                    </m:r>
                    <m:r>
                      <a:rPr lang="en-GB" i="1" dirty="0" smtClean="0">
                        <a:latin typeface="Cambria Math"/>
                      </a:rPr>
                      <m:t>𝑥</m:t>
                    </m:r>
                    <m:r>
                      <a:rPr lang="en-GB" i="1" dirty="0" smtClean="0">
                        <a:latin typeface="Cambria Math"/>
                      </a:rPr>
                      <m:t>+1.5</m:t>
                    </m:r>
                    <m:sSup>
                      <m:sSupPr>
                        <m:ctrlPr>
                          <a:rPr lang="en-GB" i="1" dirty="0">
                            <a:latin typeface="Cambria Math"/>
                          </a:rPr>
                        </m:ctrlPr>
                      </m:sSupPr>
                      <m:e>
                        <m:r>
                          <a:rPr lang="en-GB" i="1" dirty="0">
                            <a:latin typeface="Cambria Math"/>
                          </a:rPr>
                          <m:t>)</m:t>
                        </m:r>
                      </m:e>
                      <m:sup>
                        <m:r>
                          <a:rPr lang="en-GB" i="1" dirty="0">
                            <a:latin typeface="Cambria Math"/>
                          </a:rPr>
                          <m:t>2</m:t>
                        </m:r>
                      </m:sup>
                    </m:sSup>
                    <m:r>
                      <a:rPr lang="en-GB" i="1" dirty="0">
                        <a:latin typeface="Cambria Math"/>
                      </a:rPr>
                      <m:t>+</m:t>
                    </m:r>
                    <m:r>
                      <a:rPr lang="en-GB" b="0" i="1" dirty="0" smtClean="0">
                        <a:latin typeface="Cambria Math"/>
                      </a:rPr>
                      <m:t>7.75</m:t>
                    </m:r>
                  </m:oMath>
                </a14:m>
                <a:endParaRPr lang="en-GB" b="0" i="1" dirty="0" smtClean="0">
                  <a:latin typeface="Cambria Math"/>
                </a:endParaRPr>
              </a:p>
              <a:p>
                <a:pPr marL="514350" indent="-514350">
                  <a:buAutoNum type="alphaLcParenR" startAt="6"/>
                </a:pPr>
                <a14:m>
                  <m:oMath xmlns:m="http://schemas.openxmlformats.org/officeDocument/2006/math">
                    <m:r>
                      <a:rPr lang="en-GB" i="1" dirty="0">
                        <a:latin typeface="Cambria Math"/>
                      </a:rPr>
                      <m:t>(</m:t>
                    </m:r>
                    <m:r>
                      <a:rPr lang="en-GB" i="1" dirty="0">
                        <a:latin typeface="Cambria Math"/>
                      </a:rPr>
                      <m:t>𝑥</m:t>
                    </m:r>
                    <m:r>
                      <a:rPr lang="en-GB" i="1" dirty="0">
                        <a:latin typeface="Cambria Math"/>
                      </a:rPr>
                      <m:t>+1.5</m:t>
                    </m:r>
                    <m:sSup>
                      <m:sSupPr>
                        <m:ctrlPr>
                          <a:rPr lang="en-GB" i="1" dirty="0">
                            <a:latin typeface="Cambria Math"/>
                          </a:rPr>
                        </m:ctrlPr>
                      </m:sSupPr>
                      <m:e>
                        <m:r>
                          <a:rPr lang="en-GB" i="1" dirty="0">
                            <a:latin typeface="Cambria Math"/>
                          </a:rPr>
                          <m:t>)</m:t>
                        </m:r>
                      </m:e>
                      <m:sup>
                        <m:r>
                          <a:rPr lang="en-GB" i="1" dirty="0">
                            <a:latin typeface="Cambria Math"/>
                          </a:rPr>
                          <m:t>2</m:t>
                        </m:r>
                      </m:sup>
                    </m:sSup>
                    <m:r>
                      <a:rPr lang="en-GB" i="1" dirty="0">
                        <a:latin typeface="Cambria Math"/>
                      </a:rPr>
                      <m:t>+</m:t>
                    </m:r>
                    <m:r>
                      <a:rPr lang="en-GB" b="0" i="1" dirty="0" smtClean="0">
                        <a:latin typeface="Cambria Math"/>
                      </a:rPr>
                      <m:t>2.75</m:t>
                    </m:r>
                  </m:oMath>
                </a14:m>
                <a:endParaRPr lang="en-GB" b="0" i="1" dirty="0" smtClean="0"/>
              </a:p>
              <a:p>
                <a:pPr marL="514350" indent="-514350">
                  <a:buAutoNum type="alphaLcParenR" startAt="6"/>
                </a:pPr>
                <a14:m>
                  <m:oMath xmlns:m="http://schemas.openxmlformats.org/officeDocument/2006/math">
                    <m:r>
                      <a:rPr lang="en-GB" i="1" dirty="0">
                        <a:latin typeface="Cambria Math"/>
                      </a:rPr>
                      <m:t>(</m:t>
                    </m:r>
                    <m:r>
                      <a:rPr lang="en-GB" i="1" dirty="0">
                        <a:latin typeface="Cambria Math"/>
                      </a:rPr>
                      <m:t>𝑥</m:t>
                    </m:r>
                    <m:r>
                      <a:rPr lang="en-GB" i="1" dirty="0">
                        <a:latin typeface="Cambria Math"/>
                      </a:rPr>
                      <m:t>+1.5</m:t>
                    </m:r>
                    <m:sSup>
                      <m:sSupPr>
                        <m:ctrlPr>
                          <a:rPr lang="en-GB" i="1" dirty="0">
                            <a:latin typeface="Cambria Math"/>
                          </a:rPr>
                        </m:ctrlPr>
                      </m:sSupPr>
                      <m:e>
                        <m:r>
                          <a:rPr lang="en-GB" i="1" dirty="0">
                            <a:latin typeface="Cambria Math"/>
                          </a:rPr>
                          <m:t>)</m:t>
                        </m:r>
                      </m:e>
                      <m:sup>
                        <m:r>
                          <a:rPr lang="en-GB" i="1" dirty="0">
                            <a:latin typeface="Cambria Math"/>
                          </a:rPr>
                          <m:t>2</m:t>
                        </m:r>
                      </m:sup>
                    </m:sSup>
                    <m:r>
                      <a:rPr lang="en-GB" b="0" i="1" dirty="0" smtClean="0">
                        <a:latin typeface="Cambria Math"/>
                      </a:rPr>
                      <m:t>−1</m:t>
                    </m:r>
                    <m:r>
                      <a:rPr lang="en-GB" i="1" dirty="0">
                        <a:latin typeface="Cambria Math"/>
                      </a:rPr>
                      <m:t>.</m:t>
                    </m:r>
                    <m:r>
                      <a:rPr lang="en-GB" b="0" i="1" dirty="0" smtClean="0">
                        <a:latin typeface="Cambria Math"/>
                      </a:rPr>
                      <m:t>2</m:t>
                    </m:r>
                    <m:r>
                      <a:rPr lang="en-GB" i="1" dirty="0">
                        <a:latin typeface="Cambria Math"/>
                      </a:rPr>
                      <m:t>5</m:t>
                    </m:r>
                  </m:oMath>
                </a14:m>
                <a:endParaRPr lang="en-GB" i="1" dirty="0">
                  <a:latin typeface="Cambria Math"/>
                </a:endParaRPr>
              </a:p>
              <a:p>
                <a:pPr marL="571500" indent="-571500">
                  <a:buAutoNum type="romanLcParenR"/>
                </a:pPr>
                <a14:m>
                  <m:oMath xmlns:m="http://schemas.openxmlformats.org/officeDocument/2006/math">
                    <m:r>
                      <a:rPr lang="en-GB" i="1" dirty="0">
                        <a:latin typeface="Cambria Math"/>
                      </a:rPr>
                      <m:t>(</m:t>
                    </m:r>
                    <m:r>
                      <a:rPr lang="en-GB" i="1" dirty="0">
                        <a:latin typeface="Cambria Math"/>
                      </a:rPr>
                      <m:t>𝑥</m:t>
                    </m:r>
                    <m:r>
                      <a:rPr lang="en-GB" i="1" dirty="0">
                        <a:latin typeface="Cambria Math"/>
                      </a:rPr>
                      <m:t>+1.5</m:t>
                    </m:r>
                    <m:sSup>
                      <m:sSupPr>
                        <m:ctrlPr>
                          <a:rPr lang="en-GB" i="1" dirty="0">
                            <a:latin typeface="Cambria Math"/>
                          </a:rPr>
                        </m:ctrlPr>
                      </m:sSupPr>
                      <m:e>
                        <m:r>
                          <a:rPr lang="en-GB" i="1" dirty="0">
                            <a:latin typeface="Cambria Math"/>
                          </a:rPr>
                          <m:t>)</m:t>
                        </m:r>
                      </m:e>
                      <m:sup>
                        <m:r>
                          <a:rPr lang="en-GB" i="1" dirty="0">
                            <a:latin typeface="Cambria Math"/>
                          </a:rPr>
                          <m:t>2</m:t>
                        </m:r>
                      </m:sup>
                    </m:sSup>
                    <m:r>
                      <a:rPr lang="en-GB" b="0" i="1" dirty="0" smtClean="0">
                        <a:latin typeface="Cambria Math"/>
                      </a:rPr>
                      <m:t>−2</m:t>
                    </m:r>
                    <m:r>
                      <a:rPr lang="en-GB" i="1" dirty="0">
                        <a:latin typeface="Cambria Math"/>
                      </a:rPr>
                      <m:t>.</m:t>
                    </m:r>
                    <m:r>
                      <a:rPr lang="en-GB" b="0" i="1" dirty="0" smtClean="0">
                        <a:latin typeface="Cambria Math"/>
                      </a:rPr>
                      <m:t>2</m:t>
                    </m:r>
                    <m:r>
                      <a:rPr lang="en-GB" i="1" dirty="0">
                        <a:latin typeface="Cambria Math"/>
                      </a:rPr>
                      <m:t>5</m:t>
                    </m:r>
                  </m:oMath>
                </a14:m>
                <a:endParaRPr lang="en-GB" i="1" dirty="0" smtClean="0"/>
              </a:p>
              <a:p>
                <a:pPr marL="0" indent="0">
                  <a:buNone/>
                </a:pPr>
                <a:endParaRPr lang="en-GB" i="1" dirty="0" smtClean="0"/>
              </a:p>
              <a:p>
                <a:pPr marL="0" indent="0">
                  <a:buNone/>
                </a:pPr>
                <a:r>
                  <a:rPr lang="en-GB" i="1" dirty="0" smtClean="0">
                    <a:latin typeface="Cambria Math"/>
                  </a:rPr>
                  <a:t>j)   </a:t>
                </a:r>
                <a14:m>
                  <m:oMath xmlns:m="http://schemas.openxmlformats.org/officeDocument/2006/math">
                    <m:sSup>
                      <m:sSupPr>
                        <m:ctrlPr>
                          <a:rPr lang="en-GB" i="1" smtClean="0">
                            <a:latin typeface="Cambria Math"/>
                          </a:rPr>
                        </m:ctrlPr>
                      </m:sSupPr>
                      <m:e>
                        <m:d>
                          <m:dPr>
                            <m:ctrlPr>
                              <a:rPr lang="en-GB" i="1" smtClean="0">
                                <a:latin typeface="Cambria Math"/>
                              </a:rPr>
                            </m:ctrlPr>
                          </m:dPr>
                          <m:e>
                            <m:r>
                              <a:rPr lang="en-GB" b="0" i="1" smtClean="0">
                                <a:latin typeface="Cambria Math"/>
                              </a:rPr>
                              <m:t>𝑥</m:t>
                            </m:r>
                            <m:r>
                              <a:rPr lang="en-GB" b="0" i="1" smtClean="0">
                                <a:latin typeface="Cambria Math"/>
                              </a:rPr>
                              <m:t>+</m:t>
                            </m:r>
                            <m:f>
                              <m:fPr>
                                <m:ctrlPr>
                                  <a:rPr lang="en-GB" b="0" i="1" smtClean="0">
                                    <a:latin typeface="Cambria Math"/>
                                  </a:rPr>
                                </m:ctrlPr>
                              </m:fPr>
                              <m:num>
                                <m:r>
                                  <a:rPr lang="en-GB" b="0" i="1" smtClean="0">
                                    <a:latin typeface="Cambria Math"/>
                                  </a:rPr>
                                  <m:t>𝑏</m:t>
                                </m:r>
                              </m:num>
                              <m:den>
                                <m:r>
                                  <a:rPr lang="en-GB" b="0" i="1" smtClean="0">
                                    <a:latin typeface="Cambria Math"/>
                                  </a:rPr>
                                  <m:t>2</m:t>
                                </m:r>
                              </m:den>
                            </m:f>
                          </m:e>
                        </m:d>
                      </m:e>
                      <m:sup>
                        <m:r>
                          <a:rPr lang="en-GB" b="0" i="1" smtClean="0">
                            <a:latin typeface="Cambria Math"/>
                          </a:rPr>
                          <m:t>2</m:t>
                        </m:r>
                      </m:sup>
                    </m:sSup>
                    <m:r>
                      <a:rPr lang="en-GB" b="0" i="1" smtClean="0">
                        <a:latin typeface="Cambria Math"/>
                      </a:rPr>
                      <m:t>−</m:t>
                    </m:r>
                    <m:sSup>
                      <m:sSupPr>
                        <m:ctrlPr>
                          <a:rPr lang="en-GB" b="0" i="1" smtClean="0">
                            <a:latin typeface="Cambria Math"/>
                          </a:rPr>
                        </m:ctrlPr>
                      </m:sSupPr>
                      <m:e>
                        <m:d>
                          <m:dPr>
                            <m:ctrlPr>
                              <a:rPr lang="en-GB" b="0" i="1" smtClean="0">
                                <a:latin typeface="Cambria Math"/>
                              </a:rPr>
                            </m:ctrlPr>
                          </m:dPr>
                          <m:e>
                            <m:f>
                              <m:fPr>
                                <m:ctrlPr>
                                  <a:rPr lang="en-GB" b="0" i="1" smtClean="0">
                                    <a:latin typeface="Cambria Math"/>
                                  </a:rPr>
                                </m:ctrlPr>
                              </m:fPr>
                              <m:num>
                                <m:r>
                                  <a:rPr lang="en-GB" b="0" i="1" smtClean="0">
                                    <a:latin typeface="Cambria Math"/>
                                  </a:rPr>
                                  <m:t>𝑏</m:t>
                                </m:r>
                              </m:num>
                              <m:den>
                                <m:r>
                                  <a:rPr lang="en-GB" b="0" i="1" smtClean="0">
                                    <a:latin typeface="Cambria Math"/>
                                  </a:rPr>
                                  <m:t>2</m:t>
                                </m:r>
                              </m:den>
                            </m:f>
                          </m:e>
                        </m:d>
                      </m:e>
                      <m:sup>
                        <m:r>
                          <a:rPr lang="en-GB" b="0" i="1" smtClean="0">
                            <a:latin typeface="Cambria Math"/>
                          </a:rPr>
                          <m:t>2</m:t>
                        </m:r>
                      </m:sup>
                    </m:sSup>
                  </m:oMath>
                </a14:m>
                <a:endParaRPr lang="en-GB" i="1" dirty="0">
                  <a:latin typeface="Cambria Math"/>
                </a:endParaRPr>
              </a:p>
              <a:p>
                <a:pPr marL="0" indent="0">
                  <a:buFontTx/>
                  <a:buNone/>
                </a:pPr>
                <a:endParaRPr lang="en-GB" kern="0" dirty="0" smtClean="0">
                  <a:solidFill>
                    <a:srgbClr val="000000"/>
                  </a:solidFill>
                </a:endParaRPr>
              </a:p>
              <a:p>
                <a:pPr marL="514350" indent="-514350">
                  <a:buFont typeface="+mj-lt"/>
                  <a:buAutoNum type="alphaLcParenR"/>
                </a:pPr>
                <a:endParaRPr lang="en-GB" kern="0" dirty="0">
                  <a:solidFill>
                    <a:srgbClr val="000000"/>
                  </a:solidFill>
                </a:endParaRPr>
              </a:p>
              <a:p>
                <a:pPr marL="0" indent="0">
                  <a:buFontTx/>
                  <a:buNone/>
                </a:pPr>
                <a:endParaRPr lang="en-GB" kern="0" dirty="0">
                  <a:solidFill>
                    <a:srgbClr val="000000"/>
                  </a:solidFill>
                </a:endParaRPr>
              </a:p>
              <a:p>
                <a:pPr marL="0" indent="0">
                  <a:buFontTx/>
                  <a:buNone/>
                </a:pPr>
                <a:endParaRPr lang="en-GB" kern="0" dirty="0" smtClean="0">
                  <a:solidFill>
                    <a:srgbClr val="000000"/>
                  </a:solidFill>
                </a:endParaRPr>
              </a:p>
              <a:p>
                <a:pPr marL="514350" indent="-514350">
                  <a:buFont typeface="+mj-lt"/>
                  <a:buAutoNum type="arabicPeriod"/>
                </a:pPr>
                <a:endParaRPr lang="en-GB" kern="0" dirty="0" smtClean="0">
                  <a:solidFill>
                    <a:srgbClr val="000000"/>
                  </a:solidFill>
                </a:endParaRPr>
              </a:p>
              <a:p>
                <a:pPr marL="514350" indent="-514350">
                  <a:buFont typeface="+mj-lt"/>
                  <a:buAutoNum type="arabicPeriod"/>
                </a:pPr>
                <a:endParaRPr lang="en-GB" kern="0" dirty="0" smtClean="0">
                  <a:solidFill>
                    <a:srgbClr val="000000"/>
                  </a:solidFill>
                </a:endParaRPr>
              </a:p>
              <a:p>
                <a:pPr marL="514350" indent="-514350">
                  <a:buFont typeface="+mj-lt"/>
                  <a:buAutoNum type="arabicPeriod"/>
                </a:pPr>
                <a:endParaRPr lang="en-GB" kern="0" dirty="0" smtClean="0">
                  <a:solidFill>
                    <a:srgbClr val="000000"/>
                  </a:solidFill>
                </a:endParaRPr>
              </a:p>
            </p:txBody>
          </p:sp>
        </mc:Choice>
        <mc:Fallback>
          <p:sp>
            <p:nvSpPr>
              <p:cNvPr id="5" name="Content Placeholder 2"/>
              <p:cNvSpPr txBox="1">
                <a:spLocks noRot="1" noChangeAspect="1" noMove="1" noResize="1" noEditPoints="1" noAdjustHandles="1" noChangeArrowheads="1" noChangeShapeType="1" noTextEdit="1"/>
              </p:cNvSpPr>
              <p:nvPr/>
            </p:nvSpPr>
            <p:spPr bwMode="auto">
              <a:xfrm>
                <a:off x="4499992" y="1628800"/>
                <a:ext cx="4114800" cy="4525963"/>
              </a:xfrm>
              <a:prstGeom prst="rect">
                <a:avLst/>
              </a:prstGeom>
              <a:blipFill rotWithShape="1">
                <a:blip r:embed="rId3"/>
                <a:stretch>
                  <a:fillRect l="-370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spTree>
    <p:extLst>
      <p:ext uri="{BB962C8B-B14F-4D97-AF65-F5344CB8AC3E}">
        <p14:creationId xmlns:p14="http://schemas.microsoft.com/office/powerpoint/2010/main" val="42511207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108520" y="471939"/>
                <a:ext cx="6379427" cy="1143000"/>
              </a:xfrm>
            </p:spPr>
            <p:txBody>
              <a:bodyPr>
                <a:normAutofit/>
              </a:bodyPr>
              <a:lstStyle/>
              <a:p>
                <a:r>
                  <a:rPr lang="en-GB" sz="2800" dirty="0"/>
                  <a:t>Complete the square  </a:t>
                </a:r>
                <a14:m>
                  <m:oMath xmlns:m="http://schemas.openxmlformats.org/officeDocument/2006/math">
                    <m:sSup>
                      <m:sSupPr>
                        <m:ctrlPr>
                          <a:rPr lang="en-GB" sz="2800" b="0" i="1" smtClean="0">
                            <a:latin typeface="Cambria Math"/>
                          </a:rPr>
                        </m:ctrlPr>
                      </m:sSupPr>
                      <m:e>
                        <m:r>
                          <a:rPr lang="en-GB" sz="2800" b="0" i="1" smtClean="0">
                            <a:solidFill>
                              <a:schemeClr val="tx1"/>
                            </a:solidFill>
                            <a:latin typeface="Cambria Math"/>
                          </a:rPr>
                          <m:t>2</m:t>
                        </m:r>
                        <m:r>
                          <a:rPr lang="en-GB" sz="2800" b="0" i="1" smtClean="0">
                            <a:latin typeface="Cambria Math"/>
                          </a:rPr>
                          <m:t>𝑥</m:t>
                        </m:r>
                      </m:e>
                      <m:sup>
                        <m:r>
                          <a:rPr lang="en-GB" sz="2800" b="0" i="1" smtClean="0">
                            <a:latin typeface="Cambria Math"/>
                          </a:rPr>
                          <m:t>2</m:t>
                        </m:r>
                      </m:sup>
                    </m:sSup>
                    <m:r>
                      <a:rPr lang="en-GB" sz="2800" b="0" i="1" smtClean="0">
                        <a:latin typeface="Cambria Math"/>
                      </a:rPr>
                      <m:t>+4</m:t>
                    </m:r>
                    <m:r>
                      <a:rPr lang="en-GB" sz="2800" b="0" i="1" smtClean="0">
                        <a:latin typeface="Cambria Math"/>
                      </a:rPr>
                      <m:t>𝑥</m:t>
                    </m:r>
                    <m:r>
                      <a:rPr lang="en-GB" sz="2800" b="0" i="1" smtClean="0">
                        <a:latin typeface="Cambria Math"/>
                      </a:rPr>
                      <m:t>+3</m:t>
                    </m:r>
                  </m:oMath>
                </a14:m>
                <a:endParaRPr lang="en-GB" sz="2800"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108520" y="471939"/>
                <a:ext cx="6379427" cy="1143000"/>
              </a:xfr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7204035" y="184482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5" name="Rectangle 4"/>
              <p:cNvSpPr>
                <a:spLocks noRot="1" noChangeAspect="1" noMove="1" noResize="1" noEditPoints="1" noAdjustHandles="1" noChangeArrowheads="1" noChangeShapeType="1" noTextEdit="1"/>
              </p:cNvSpPr>
              <p:nvPr/>
            </p:nvSpPr>
            <p:spPr>
              <a:xfrm>
                <a:off x="7204035" y="1844824"/>
                <a:ext cx="1392504" cy="459957"/>
              </a:xfrm>
              <a:prstGeom prst="rect">
                <a:avLst/>
              </a:prstGeom>
              <a:blipFill rotWithShape="1">
                <a:blip r:embed="rId4"/>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043608" y="1400779"/>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1043608" y="1400779"/>
                <a:ext cx="1392504" cy="1394103"/>
              </a:xfrm>
              <a:prstGeom prst="rect">
                <a:avLst/>
              </a:prstGeom>
              <a:blipFill rotWithShape="1">
                <a:blip r:embed="rId5"/>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6126891" y="2564903"/>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6126891" y="2564903"/>
                <a:ext cx="1392504" cy="459957"/>
              </a:xfrm>
              <a:prstGeom prst="rect">
                <a:avLst/>
              </a:prstGeom>
              <a:blipFill rotWithShape="1">
                <a:blip r:embed="rId6"/>
                <a:stretch>
                  <a:fillRect/>
                </a:stretch>
              </a:blipFill>
              <a:ln>
                <a:noFill/>
              </a:ln>
            </p:spPr>
            <p:txBody>
              <a:bodyPr/>
              <a:lstStyle/>
              <a:p>
                <a:r>
                  <a:rPr lang="en-GB">
                    <a:noFill/>
                  </a:rPr>
                  <a:t> </a:t>
                </a:r>
              </a:p>
            </p:txBody>
          </p:sp>
        </mc:Fallback>
      </mc:AlternateContent>
      <p:grpSp>
        <p:nvGrpSpPr>
          <p:cNvPr id="8" name="Group 7"/>
          <p:cNvGrpSpPr/>
          <p:nvPr/>
        </p:nvGrpSpPr>
        <p:grpSpPr>
          <a:xfrm>
            <a:off x="7236296" y="229290"/>
            <a:ext cx="459957" cy="1392504"/>
            <a:chOff x="2410093" y="1628801"/>
            <a:chExt cx="459957" cy="1392504"/>
          </a:xfrm>
          <a:solidFill>
            <a:srgbClr val="FFFF00"/>
          </a:solidFill>
        </p:grpSpPr>
        <p:sp>
          <p:nvSpPr>
            <p:cNvPr id="9" name="Rectangle 8"/>
            <p:cNvSpPr/>
            <p:nvPr/>
          </p:nvSpPr>
          <p:spPr>
            <a:xfrm rot="16200000">
              <a:off x="1943820" y="2095074"/>
              <a:ext cx="1392504" cy="4599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0" name="Rectangle 9"/>
                <p:cNvSpPr/>
                <p:nvPr/>
              </p:nvSpPr>
              <p:spPr>
                <a:xfrm>
                  <a:off x="2448951" y="2141185"/>
                  <a:ext cx="367985"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0" name="Rectangle 9"/>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7"/>
                  <a:stretch>
                    <a:fillRect/>
                  </a:stretch>
                </a:blipFill>
              </p:spPr>
              <p:txBody>
                <a:bodyPr/>
                <a:lstStyle/>
                <a:p>
                  <a:r>
                    <a:rPr lang="en-GB">
                      <a:noFill/>
                    </a:rPr>
                    <a:t> </a:t>
                  </a:r>
                </a:p>
              </p:txBody>
            </p:sp>
          </mc:Fallback>
        </mc:AlternateContent>
      </p:grpSp>
      <p:grpSp>
        <p:nvGrpSpPr>
          <p:cNvPr id="11" name="Group 10"/>
          <p:cNvGrpSpPr/>
          <p:nvPr/>
        </p:nvGrpSpPr>
        <p:grpSpPr>
          <a:xfrm>
            <a:off x="6416299" y="228492"/>
            <a:ext cx="459957" cy="1392504"/>
            <a:chOff x="2410093" y="1628801"/>
            <a:chExt cx="459957" cy="1392504"/>
          </a:xfrm>
          <a:solidFill>
            <a:srgbClr val="FFFF00"/>
          </a:solidFill>
        </p:grpSpPr>
        <p:sp>
          <p:nvSpPr>
            <p:cNvPr id="12" name="Rectangle 11"/>
            <p:cNvSpPr/>
            <p:nvPr/>
          </p:nvSpPr>
          <p:spPr>
            <a:xfrm rot="16200000">
              <a:off x="1943820" y="2095074"/>
              <a:ext cx="1392504" cy="4599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3" name="Rectangle 12"/>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3" name="Rectangle 12"/>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8"/>
                  <a:stretch>
                    <a:fillRect/>
                  </a:stretch>
                </a:blipFill>
              </p:spPr>
              <p:txBody>
                <a:bodyPr/>
                <a:lstStyle/>
                <a:p>
                  <a:r>
                    <a:rPr lang="en-GB">
                      <a:noFill/>
                    </a:rPr>
                    <a:t> </a:t>
                  </a:r>
                </a:p>
              </p:txBody>
            </p:sp>
          </mc:Fallback>
        </mc:AlternateContent>
      </p:grpSp>
      <p:sp>
        <p:nvSpPr>
          <p:cNvPr id="15" name="Rectangle 14"/>
          <p:cNvSpPr/>
          <p:nvPr/>
        </p:nvSpPr>
        <p:spPr>
          <a:xfrm>
            <a:off x="7289097" y="3097694"/>
            <a:ext cx="482540"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6" name="Rectangle 15"/>
          <p:cNvSpPr/>
          <p:nvPr/>
        </p:nvSpPr>
        <p:spPr>
          <a:xfrm>
            <a:off x="6646278" y="4034667"/>
            <a:ext cx="459957"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7" name="Rectangle 16"/>
          <p:cNvSpPr/>
          <p:nvPr/>
        </p:nvSpPr>
        <p:spPr>
          <a:xfrm>
            <a:off x="6396062" y="3285302"/>
            <a:ext cx="445702"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xmlns:a14="http://schemas.microsoft.com/office/drawing/2010/main">
        <mc:Choice Requires="a14">
          <p:sp>
            <p:nvSpPr>
              <p:cNvPr id="22" name="Rectangle 21"/>
              <p:cNvSpPr/>
              <p:nvPr/>
            </p:nvSpPr>
            <p:spPr>
              <a:xfrm>
                <a:off x="4067944" y="1400779"/>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22" name="Rectangle 21"/>
              <p:cNvSpPr>
                <a:spLocks noRot="1" noChangeAspect="1" noMove="1" noResize="1" noEditPoints="1" noAdjustHandles="1" noChangeArrowheads="1" noChangeShapeType="1" noTextEdit="1"/>
              </p:cNvSpPr>
              <p:nvPr/>
            </p:nvSpPr>
            <p:spPr>
              <a:xfrm>
                <a:off x="4067944" y="1400779"/>
                <a:ext cx="1392504" cy="1394103"/>
              </a:xfrm>
              <a:prstGeom prst="rect">
                <a:avLst/>
              </a:prstGeom>
              <a:blipFill rotWithShape="1">
                <a:blip r:embed="rId9"/>
                <a:stretch>
                  <a:fillRect/>
                </a:stretch>
              </a:blipFill>
              <a:ln>
                <a:noFill/>
              </a:ln>
            </p:spPr>
            <p:txBody>
              <a:bodyPr/>
              <a:lstStyle/>
              <a:p>
                <a:r>
                  <a:rPr lang="en-GB">
                    <a:noFill/>
                  </a:rPr>
                  <a:t> </a:t>
                </a:r>
              </a:p>
            </p:txBody>
          </p:sp>
        </mc:Fallback>
      </mc:AlternateContent>
      <p:sp>
        <p:nvSpPr>
          <p:cNvPr id="23" name="Content Placeholder 2"/>
          <p:cNvSpPr txBox="1">
            <a:spLocks/>
          </p:cNvSpPr>
          <p:nvPr/>
        </p:nvSpPr>
        <p:spPr>
          <a:xfrm>
            <a:off x="539552" y="188640"/>
            <a:ext cx="6336704" cy="7361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7030A0"/>
                </a:solidFill>
              </a:rPr>
              <a:t>Discuss: How is this different?</a:t>
            </a:r>
          </a:p>
        </p:txBody>
      </p:sp>
      <mc:AlternateContent xmlns:mc="http://schemas.openxmlformats.org/markup-compatibility/2006" xmlns:a14="http://schemas.microsoft.com/office/drawing/2010/main">
        <mc:Choice Requires="a14">
          <p:sp>
            <p:nvSpPr>
              <p:cNvPr id="24" name="Rectangle 23"/>
              <p:cNvSpPr/>
              <p:nvPr/>
            </p:nvSpPr>
            <p:spPr>
              <a:xfrm>
                <a:off x="5899393" y="740793"/>
                <a:ext cx="2751522"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0070C0"/>
                          </a:solidFill>
                          <a:latin typeface="Cambria Math"/>
                          <a:ea typeface="Cambria Math"/>
                          <a:cs typeface="+mj-cs"/>
                        </a:rPr>
                        <m:t>=</m:t>
                      </m:r>
                      <m:sSup>
                        <m:sSupPr>
                          <m:ctrlPr>
                            <a:rPr lang="en-GB" sz="2800" b="0" i="1" smtClean="0">
                              <a:solidFill>
                                <a:srgbClr val="0070C0"/>
                              </a:solidFill>
                              <a:latin typeface="Cambria Math"/>
                              <a:ea typeface="Cambria Math"/>
                              <a:cs typeface="+mj-cs"/>
                            </a:rPr>
                          </m:ctrlPr>
                        </m:sSupPr>
                        <m:e>
                          <m:r>
                            <a:rPr lang="en-GB" sz="2800" b="0" i="1" smtClean="0">
                              <a:solidFill>
                                <a:srgbClr val="0070C0"/>
                              </a:solidFill>
                              <a:latin typeface="Cambria Math"/>
                              <a:ea typeface="Cambria Math"/>
                              <a:cs typeface="+mj-cs"/>
                            </a:rPr>
                            <m:t>2</m:t>
                          </m:r>
                          <m:d>
                            <m:dPr>
                              <m:ctrlPr>
                                <a:rPr lang="en-GB" sz="2800" b="0" i="1" smtClean="0">
                                  <a:solidFill>
                                    <a:srgbClr val="0070C0"/>
                                  </a:solidFill>
                                  <a:latin typeface="Cambria Math"/>
                                  <a:ea typeface="Cambria Math"/>
                                  <a:cs typeface="+mj-cs"/>
                                </a:rPr>
                              </m:ctrlPr>
                            </m:dPr>
                            <m:e>
                              <m:r>
                                <a:rPr lang="en-GB" sz="2800" b="0" i="1" smtClean="0">
                                  <a:solidFill>
                                    <a:srgbClr val="0070C0"/>
                                  </a:solidFill>
                                  <a:latin typeface="Cambria Math"/>
                                  <a:ea typeface="Cambria Math"/>
                                  <a:cs typeface="+mj-cs"/>
                                </a:rPr>
                                <m:t>𝑥</m:t>
                              </m:r>
                              <m:r>
                                <a:rPr lang="en-GB" sz="2800" b="0" i="1" smtClean="0">
                                  <a:solidFill>
                                    <a:srgbClr val="0070C0"/>
                                  </a:solidFill>
                                  <a:latin typeface="Cambria Math"/>
                                  <a:ea typeface="Cambria Math"/>
                                  <a:cs typeface="+mj-cs"/>
                                </a:rPr>
                                <m:t>+1</m:t>
                              </m:r>
                            </m:e>
                          </m:d>
                        </m:e>
                        <m:sup>
                          <m:r>
                            <a:rPr lang="en-GB" sz="2800" b="0" i="1" smtClean="0">
                              <a:solidFill>
                                <a:srgbClr val="0070C0"/>
                              </a:solidFill>
                              <a:latin typeface="Cambria Math"/>
                              <a:ea typeface="Cambria Math"/>
                              <a:cs typeface="+mj-cs"/>
                            </a:rPr>
                            <m:t>2</m:t>
                          </m:r>
                        </m:sup>
                      </m:sSup>
                      <m:r>
                        <a:rPr lang="en-GB" sz="2800" b="0" i="0" smtClean="0">
                          <a:solidFill>
                            <a:srgbClr val="0070C0"/>
                          </a:solidFill>
                          <a:latin typeface="Cambria Math"/>
                          <a:ea typeface="Cambria Math"/>
                          <a:cs typeface="+mj-cs"/>
                        </a:rPr>
                        <m:t>+1</m:t>
                      </m:r>
                    </m:oMath>
                  </m:oMathPara>
                </a14:m>
                <a:endParaRPr lang="en-GB" sz="1100" dirty="0">
                  <a:solidFill>
                    <a:srgbClr val="0070C0"/>
                  </a:solidFill>
                </a:endParaRPr>
              </a:p>
            </p:txBody>
          </p:sp>
        </mc:Choice>
        <mc:Fallback xmlns="">
          <p:sp>
            <p:nvSpPr>
              <p:cNvPr id="24" name="Rectangle 23"/>
              <p:cNvSpPr>
                <a:spLocks noRot="1" noChangeAspect="1" noMove="1" noResize="1" noEditPoints="1" noAdjustHandles="1" noChangeArrowheads="1" noChangeShapeType="1" noTextEdit="1"/>
              </p:cNvSpPr>
              <p:nvPr/>
            </p:nvSpPr>
            <p:spPr>
              <a:xfrm>
                <a:off x="5899393" y="740793"/>
                <a:ext cx="2751522" cy="523220"/>
              </a:xfrm>
              <a:prstGeom prst="rect">
                <a:avLst/>
              </a:prstGeom>
              <a:blipFill rotWithShape="1">
                <a:blip r:embed="rId10"/>
                <a:stretch>
                  <a:fillRect/>
                </a:stretch>
              </a:blipFill>
            </p:spPr>
            <p:txBody>
              <a:bodyPr/>
              <a:lstStyle/>
              <a:p>
                <a:r>
                  <a:rPr lang="en-GB">
                    <a:noFill/>
                  </a:rPr>
                  <a:t> </a:t>
                </a:r>
              </a:p>
            </p:txBody>
          </p:sp>
        </mc:Fallback>
      </mc:AlternateContent>
      <p:sp>
        <p:nvSpPr>
          <p:cNvPr id="25" name="TextBox 24"/>
          <p:cNvSpPr txBox="1"/>
          <p:nvPr/>
        </p:nvSpPr>
        <p:spPr>
          <a:xfrm>
            <a:off x="989344" y="4941168"/>
            <a:ext cx="6882012" cy="954107"/>
          </a:xfrm>
          <a:prstGeom prst="rect">
            <a:avLst/>
          </a:prstGeom>
          <a:noFill/>
        </p:spPr>
        <p:txBody>
          <a:bodyPr wrap="none" rtlCol="0">
            <a:spAutoFit/>
          </a:bodyPr>
          <a:lstStyle/>
          <a:p>
            <a:r>
              <a:rPr lang="en-GB" sz="2800" dirty="0"/>
              <a:t>On your </a:t>
            </a:r>
            <a:r>
              <a:rPr lang="en-GB" sz="2800" dirty="0" smtClean="0"/>
              <a:t>whiteboards:</a:t>
            </a:r>
            <a:endParaRPr lang="en-GB" sz="2800" dirty="0"/>
          </a:p>
          <a:p>
            <a:r>
              <a:rPr lang="en-GB" sz="2800" dirty="0"/>
              <a:t>How could this be written mathematically?</a:t>
            </a:r>
          </a:p>
        </p:txBody>
      </p:sp>
    </p:spTree>
    <p:extLst>
      <p:ext uri="{BB962C8B-B14F-4D97-AF65-F5344CB8AC3E}">
        <p14:creationId xmlns:p14="http://schemas.microsoft.com/office/powerpoint/2010/main" val="79409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88889E-6 -2.22222E-6 L -0.43941 0.16574 " pathEditMode="relative" rAng="0" ptsTypes="AA">
                                      <p:cBhvr>
                                        <p:cTn id="6" dur="2000" fill="hold"/>
                                        <p:tgtEl>
                                          <p:spTgt spid="11"/>
                                        </p:tgtEl>
                                        <p:attrNameLst>
                                          <p:attrName>ppt_x</p:attrName>
                                          <p:attrName>ppt_y</p:attrName>
                                        </p:attrNameLst>
                                      </p:cBhvr>
                                      <p:rCtr x="-21979" y="8287"/>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5.55556E-7 2.59259E-6 L -0.5533 0.02963 " pathEditMode="relative" rAng="0" ptsTypes="AA">
                                      <p:cBhvr>
                                        <p:cTn id="10" dur="2000" fill="hold"/>
                                        <p:tgtEl>
                                          <p:spTgt spid="7"/>
                                        </p:tgtEl>
                                        <p:attrNameLst>
                                          <p:attrName>ppt_x</p:attrName>
                                          <p:attrName>ppt_y</p:attrName>
                                        </p:attrNameLst>
                                      </p:cBhvr>
                                      <p:rCtr x="-27674" y="1481"/>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3.05556E-6 -3.7037E-6 L -0.19843 0.16551 " pathEditMode="relative" rAng="0" ptsTypes="AA">
                                      <p:cBhvr>
                                        <p:cTn id="14" dur="2000" fill="hold"/>
                                        <p:tgtEl>
                                          <p:spTgt spid="8"/>
                                        </p:tgtEl>
                                        <p:attrNameLst>
                                          <p:attrName>ppt_x</p:attrName>
                                          <p:attrName>ppt_y</p:attrName>
                                        </p:attrNameLst>
                                      </p:cBhvr>
                                      <p:rCtr x="-9931" y="8264"/>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2.77778E-7 7.40741E-7 L -0.46458 -0.18472 " pathEditMode="relative" rAng="0" ptsTypes="AA">
                                      <p:cBhvr>
                                        <p:cTn id="18" dur="2000" fill="hold"/>
                                        <p:tgtEl>
                                          <p:spTgt spid="16"/>
                                        </p:tgtEl>
                                        <p:attrNameLst>
                                          <p:attrName>ppt_x</p:attrName>
                                          <p:attrName>ppt_y</p:attrName>
                                        </p:attrNameLst>
                                      </p:cBhvr>
                                      <p:rCtr x="-23229" y="-9236"/>
                                    </p:animMotion>
                                  </p:childTnLst>
                                </p:cTn>
                              </p:par>
                              <p:par>
                                <p:cTn id="19" presetID="42" presetClass="path" presetSubtype="0" accel="50000" decel="50000" fill="hold" grpId="0" nodeType="withEffect">
                                  <p:stCondLst>
                                    <p:cond delay="0"/>
                                  </p:stCondLst>
                                  <p:childTnLst>
                                    <p:animMotion origin="layout" path="M 1.11111E-6 3.7037E-6 L -0.34809 0.13449 " pathEditMode="relative" rAng="0" ptsTypes="AA">
                                      <p:cBhvr>
                                        <p:cTn id="20" dur="2000" fill="hold"/>
                                        <p:tgtEl>
                                          <p:spTgt spid="5"/>
                                        </p:tgtEl>
                                        <p:attrNameLst>
                                          <p:attrName>ppt_x</p:attrName>
                                          <p:attrName>ppt_y</p:attrName>
                                        </p:attrNameLst>
                                      </p:cBhvr>
                                      <p:rCtr x="-17413" y="6713"/>
                                    </p:animMotion>
                                  </p:childTnLst>
                                </p:cTn>
                              </p:par>
                              <p:par>
                                <p:cTn id="21" presetID="42" presetClass="path" presetSubtype="0" accel="50000" decel="50000" fill="hold" grpId="0" nodeType="withEffect">
                                  <p:stCondLst>
                                    <p:cond delay="0"/>
                                  </p:stCondLst>
                                  <p:childTnLst>
                                    <p:animMotion origin="layout" path="M -4.72222E-6 -1.11022E-16 L -0.10572 -0.07546 " pathEditMode="relative" rAng="0" ptsTypes="AA">
                                      <p:cBhvr>
                                        <p:cTn id="22" dur="2000" fill="hold"/>
                                        <p:tgtEl>
                                          <p:spTgt spid="17"/>
                                        </p:tgtEl>
                                        <p:attrNameLst>
                                          <p:attrName>ppt_x</p:attrName>
                                          <p:attrName>ppt_y</p:attrName>
                                        </p:attrNameLst>
                                      </p:cBhvr>
                                      <p:rCtr x="-5295" y="-3773"/>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6" grpId="0" animBg="1"/>
      <p:bldP spid="17" grpId="0" animBg="1"/>
      <p:bldP spid="24"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238186" y="171346"/>
                <a:ext cx="4053136" cy="1143000"/>
              </a:xfrm>
            </p:spPr>
            <p:txBody>
              <a:bodyPr>
                <a:normAutofit/>
              </a:bodyPr>
              <a:lstStyle/>
              <a:p>
                <a:pPr/>
                <a:r>
                  <a:rPr lang="en-GB" sz="2800" dirty="0"/>
                  <a:t>Complete the square</a:t>
                </a:r>
                <a:r>
                  <a:rPr lang="en-GB" sz="2800" b="0" dirty="0"/>
                  <a:t>:</a:t>
                </a:r>
                <a:br>
                  <a:rPr lang="en-GB" sz="2800" b="0" dirty="0"/>
                </a:br>
                <a14:m>
                  <m:oMathPara xmlns:m="http://schemas.openxmlformats.org/officeDocument/2006/math">
                    <m:oMathParaPr>
                      <m:jc m:val="centerGroup"/>
                    </m:oMathParaPr>
                    <m:oMath xmlns:m="http://schemas.openxmlformats.org/officeDocument/2006/math">
                      <m:sSup>
                        <m:sSupPr>
                          <m:ctrlPr>
                            <a:rPr lang="en-GB" sz="2800" b="0" i="1" smtClean="0">
                              <a:latin typeface="Cambria Math"/>
                            </a:rPr>
                          </m:ctrlPr>
                        </m:sSupPr>
                        <m:e>
                          <m:r>
                            <a:rPr lang="en-GB" sz="2800" b="0" i="1" smtClean="0">
                              <a:solidFill>
                                <a:schemeClr val="tx1"/>
                              </a:solidFill>
                              <a:latin typeface="Cambria Math"/>
                            </a:rPr>
                            <m:t>2</m:t>
                          </m:r>
                          <m:r>
                            <a:rPr lang="en-GB" sz="2800" b="0" i="1" smtClean="0">
                              <a:latin typeface="Cambria Math"/>
                            </a:rPr>
                            <m:t>𝑥</m:t>
                          </m:r>
                        </m:e>
                        <m:sup>
                          <m:r>
                            <a:rPr lang="en-GB" sz="2800" b="0" i="1" smtClean="0">
                              <a:latin typeface="Cambria Math"/>
                            </a:rPr>
                            <m:t>2</m:t>
                          </m:r>
                        </m:sup>
                      </m:sSup>
                      <m:r>
                        <a:rPr lang="en-GB" sz="2800" b="0" i="1" smtClean="0">
                          <a:latin typeface="Cambria Math"/>
                        </a:rPr>
                        <m:t>+8</m:t>
                      </m:r>
                      <m:r>
                        <a:rPr lang="en-GB" sz="2800" b="0" i="1" smtClean="0">
                          <a:latin typeface="Cambria Math"/>
                        </a:rPr>
                        <m:t>𝑥</m:t>
                      </m:r>
                      <m:r>
                        <a:rPr lang="en-GB" sz="2800" b="0" i="1" smtClean="0">
                          <a:latin typeface="Cambria Math"/>
                        </a:rPr>
                        <m:t>+10</m:t>
                      </m:r>
                    </m:oMath>
                  </m:oMathPara>
                </a14:m>
                <a:endParaRPr lang="en-GB" sz="2800"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238186" y="171346"/>
                <a:ext cx="4053136" cy="1143000"/>
              </a:xfrm>
              <a:blipFill rotWithShape="1">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 name="Title 1"/>
              <p:cNvSpPr txBox="1">
                <a:spLocks/>
              </p:cNvSpPr>
              <p:nvPr/>
            </p:nvSpPr>
            <p:spPr>
              <a:xfrm>
                <a:off x="4702534" y="171346"/>
                <a:ext cx="4341168"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r>
                  <a:rPr lang="en-GB" sz="2800" dirty="0" smtClean="0"/>
                  <a:t>Complete the square:</a:t>
                </a:r>
                <a:br>
                  <a:rPr lang="en-GB" sz="2800" dirty="0" smtClean="0"/>
                </a:br>
                <a14:m>
                  <m:oMathPara xmlns:m="http://schemas.openxmlformats.org/officeDocument/2006/math">
                    <m:oMathParaPr>
                      <m:jc m:val="centerGroup"/>
                    </m:oMathParaPr>
                    <m:oMath xmlns:m="http://schemas.openxmlformats.org/officeDocument/2006/math">
                      <m:sSup>
                        <m:sSupPr>
                          <m:ctrlPr>
                            <a:rPr lang="en-GB" sz="2800" i="1" smtClean="0">
                              <a:latin typeface="Cambria Math"/>
                            </a:rPr>
                          </m:ctrlPr>
                        </m:sSupPr>
                        <m:e>
                          <m:r>
                            <a:rPr lang="en-GB" sz="2800" i="1" smtClean="0">
                              <a:solidFill>
                                <a:schemeClr val="tx1"/>
                              </a:solidFill>
                              <a:latin typeface="Cambria Math"/>
                            </a:rPr>
                            <m:t>2</m:t>
                          </m:r>
                          <m:r>
                            <a:rPr lang="en-GB" sz="2800" i="1" smtClean="0">
                              <a:latin typeface="Cambria Math"/>
                            </a:rPr>
                            <m:t>𝑥</m:t>
                          </m:r>
                        </m:e>
                        <m:sup>
                          <m:r>
                            <a:rPr lang="en-GB" sz="2800" i="1" smtClean="0">
                              <a:latin typeface="Cambria Math"/>
                            </a:rPr>
                            <m:t>2</m:t>
                          </m:r>
                        </m:sup>
                      </m:sSup>
                      <m:r>
                        <a:rPr lang="en-GB" sz="2800" i="1" smtClean="0">
                          <a:latin typeface="Cambria Math"/>
                        </a:rPr>
                        <m:t>+</m:t>
                      </m:r>
                      <m:r>
                        <a:rPr lang="en-GB" sz="2800" b="0" i="1" smtClean="0">
                          <a:latin typeface="Cambria Math"/>
                        </a:rPr>
                        <m:t>12</m:t>
                      </m:r>
                      <m:r>
                        <a:rPr lang="en-GB" sz="2800" i="1" smtClean="0">
                          <a:latin typeface="Cambria Math"/>
                        </a:rPr>
                        <m:t>𝑥</m:t>
                      </m:r>
                      <m:r>
                        <a:rPr lang="en-GB" sz="2800" b="0" i="1" smtClean="0">
                          <a:latin typeface="Cambria Math"/>
                        </a:rPr>
                        <m:t>+</m:t>
                      </m:r>
                      <m:r>
                        <a:rPr lang="en-GB" sz="2800" b="0" i="1" smtClean="0">
                          <a:latin typeface="Cambria Math"/>
                        </a:rPr>
                        <m:t>2</m:t>
                      </m:r>
                    </m:oMath>
                  </m:oMathPara>
                </a14:m>
                <a:endParaRPr lang="en-GB" sz="2800" dirty="0"/>
              </a:p>
            </p:txBody>
          </p:sp>
        </mc:Choice>
        <mc:Fallback>
          <p:sp>
            <p:nvSpPr>
              <p:cNvPr id="4" name="Title 1"/>
              <p:cNvSpPr txBox="1">
                <a:spLocks noRot="1" noChangeAspect="1" noMove="1" noResize="1" noEditPoints="1" noAdjustHandles="1" noChangeArrowheads="1" noChangeShapeType="1" noTextEdit="1"/>
              </p:cNvSpPr>
              <p:nvPr/>
            </p:nvSpPr>
            <p:spPr>
              <a:xfrm>
                <a:off x="4702534" y="171346"/>
                <a:ext cx="4341168" cy="1143000"/>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970128" y="3113830"/>
                <a:ext cx="1105111" cy="37515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5" name="Rectangle 4"/>
              <p:cNvSpPr>
                <a:spLocks noRot="1" noChangeAspect="1" noMove="1" noResize="1" noEditPoints="1" noAdjustHandles="1" noChangeArrowheads="1" noChangeShapeType="1" noTextEdit="1"/>
              </p:cNvSpPr>
              <p:nvPr/>
            </p:nvSpPr>
            <p:spPr>
              <a:xfrm>
                <a:off x="970128" y="3113830"/>
                <a:ext cx="1105111" cy="375159"/>
              </a:xfrm>
              <a:prstGeom prst="rect">
                <a:avLst/>
              </a:prstGeom>
              <a:blipFill rotWithShape="1">
                <a:blip r:embed="rId4"/>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970129" y="2037807"/>
                <a:ext cx="1105457" cy="107762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970129" y="2037807"/>
                <a:ext cx="1105457" cy="1077621"/>
              </a:xfrm>
              <a:prstGeom prst="rect">
                <a:avLst/>
              </a:prstGeom>
              <a:blipFill rotWithShape="1">
                <a:blip r:embed="rId5"/>
                <a:stretch>
                  <a:fillRect/>
                </a:stretch>
              </a:blipFill>
              <a:ln>
                <a:noFill/>
              </a:ln>
            </p:spPr>
            <p:txBody>
              <a:bodyPr/>
              <a:lstStyle/>
              <a:p>
                <a:r>
                  <a:rPr lang="en-GB">
                    <a:noFill/>
                  </a:rPr>
                  <a:t> </a:t>
                </a:r>
              </a:p>
            </p:txBody>
          </p:sp>
        </mc:Fallback>
      </mc:AlternateContent>
      <p:grpSp>
        <p:nvGrpSpPr>
          <p:cNvPr id="7" name="Group 6"/>
          <p:cNvGrpSpPr/>
          <p:nvPr/>
        </p:nvGrpSpPr>
        <p:grpSpPr>
          <a:xfrm>
            <a:off x="2061333" y="2037807"/>
            <a:ext cx="422601" cy="1076820"/>
            <a:chOff x="2410094" y="1628801"/>
            <a:chExt cx="422601" cy="1392504"/>
          </a:xfrm>
          <a:solidFill>
            <a:srgbClr val="FFFF00"/>
          </a:solidFill>
        </p:grpSpPr>
        <p:sp>
          <p:nvSpPr>
            <p:cNvPr id="8" name="Rectangle 7"/>
            <p:cNvSpPr/>
            <p:nvPr/>
          </p:nvSpPr>
          <p:spPr>
            <a:xfrm rot="16200000">
              <a:off x="1925143" y="2113752"/>
              <a:ext cx="1392504" cy="422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9" name="Rectangle 8"/>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9" name="Rectangle 8"/>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6"/>
                  <a:stretch>
                    <a:fillRect b="-10638"/>
                  </a:stretch>
                </a:blipFill>
              </p:spPr>
              <p:txBody>
                <a:bodyPr/>
                <a:lstStyle/>
                <a:p>
                  <a:r>
                    <a:rPr lang="en-GB">
                      <a:noFill/>
                    </a:rPr>
                    <a:t> </a:t>
                  </a:r>
                </a:p>
              </p:txBody>
            </p:sp>
          </mc:Fallback>
        </mc:AlternateContent>
      </p:grpSp>
      <p:sp>
        <p:nvSpPr>
          <p:cNvPr id="10" name="Rectangle 9"/>
          <p:cNvSpPr/>
          <p:nvPr/>
        </p:nvSpPr>
        <p:spPr>
          <a:xfrm>
            <a:off x="2061332" y="3115428"/>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xmlns:a14="http://schemas.microsoft.com/office/drawing/2010/main">
        <mc:Choice Requires="a14">
          <p:sp>
            <p:nvSpPr>
              <p:cNvPr id="11" name="Rectangle 10"/>
              <p:cNvSpPr/>
              <p:nvPr/>
            </p:nvSpPr>
            <p:spPr>
              <a:xfrm>
                <a:off x="1646229" y="1668474"/>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b="0" i="1" smtClean="0">
                          <a:solidFill>
                            <a:prstClr val="black"/>
                          </a:solidFill>
                          <a:latin typeface="Cambria Math"/>
                          <a:ea typeface="Cambria Math"/>
                        </a:rPr>
                        <m:t>+2</m:t>
                      </m:r>
                    </m:oMath>
                  </m:oMathPara>
                </a14:m>
                <a:endParaRPr lang="en-GB" dirty="0"/>
              </a:p>
            </p:txBody>
          </p:sp>
        </mc:Choice>
        <mc:Fallback xmlns="">
          <p:sp>
            <p:nvSpPr>
              <p:cNvPr id="11" name="Rectangle 10"/>
              <p:cNvSpPr>
                <a:spLocks noRot="1" noChangeAspect="1" noMove="1" noResize="1" noEditPoints="1" noAdjustHandles="1" noChangeArrowheads="1" noChangeShapeType="1" noTextEdit="1"/>
              </p:cNvSpPr>
              <p:nvPr/>
            </p:nvSpPr>
            <p:spPr>
              <a:xfrm>
                <a:off x="1646229" y="1668474"/>
                <a:ext cx="771943" cy="369332"/>
              </a:xfrm>
              <a:prstGeom prst="rect">
                <a:avLst/>
              </a:prstGeom>
              <a:blipFill rotWithShape="1">
                <a:blip r:embed="rId7"/>
                <a:stretch>
                  <a:fillRect/>
                </a:stretch>
              </a:blipFill>
            </p:spPr>
            <p:txBody>
              <a:bodyPr/>
              <a:lstStyle/>
              <a:p>
                <a:r>
                  <a:rPr lang="en-GB">
                    <a:noFill/>
                  </a:rPr>
                  <a:t> </a:t>
                </a:r>
              </a:p>
            </p:txBody>
          </p:sp>
        </mc:Fallback>
      </mc:AlternateContent>
      <p:cxnSp>
        <p:nvCxnSpPr>
          <p:cNvPr id="12" name="Straight Arrow Connector 11"/>
          <p:cNvCxnSpPr/>
          <p:nvPr/>
        </p:nvCxnSpPr>
        <p:spPr>
          <a:xfrm>
            <a:off x="970129" y="1995227"/>
            <a:ext cx="1936408"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98122" y="2038607"/>
            <a:ext cx="0" cy="181132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Rectangle 13"/>
              <p:cNvSpPr/>
              <p:nvPr/>
            </p:nvSpPr>
            <p:spPr>
              <a:xfrm rot="16200000">
                <a:off x="350282" y="2778940"/>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b="0" i="1" smtClean="0">
                          <a:solidFill>
                            <a:prstClr val="black"/>
                          </a:solidFill>
                          <a:latin typeface="Cambria Math"/>
                          <a:ea typeface="Cambria Math"/>
                        </a:rPr>
                        <m:t>+2</m:t>
                      </m:r>
                    </m:oMath>
                  </m:oMathPara>
                </a14:m>
                <a:endParaRPr lang="en-GB" dirty="0"/>
              </a:p>
            </p:txBody>
          </p:sp>
        </mc:Choice>
        <mc:Fallback xmlns="">
          <p:sp>
            <p:nvSpPr>
              <p:cNvPr id="14" name="Rectangle 13"/>
              <p:cNvSpPr>
                <a:spLocks noRot="1" noChangeAspect="1" noMove="1" noResize="1" noEditPoints="1" noAdjustHandles="1" noChangeArrowheads="1" noChangeShapeType="1" noTextEdit="1"/>
              </p:cNvSpPr>
              <p:nvPr/>
            </p:nvSpPr>
            <p:spPr>
              <a:xfrm rot="16200000">
                <a:off x="350282" y="2778940"/>
                <a:ext cx="771943" cy="369332"/>
              </a:xfrm>
              <a:prstGeom prst="rect">
                <a:avLst/>
              </a:prstGeom>
              <a:blipFill rotWithShape="1">
                <a:blip r:embed="rId8"/>
                <a:stretch>
                  <a:fillRect/>
                </a:stretch>
              </a:blipFill>
            </p:spPr>
            <p:txBody>
              <a:bodyPr/>
              <a:lstStyle/>
              <a:p>
                <a:r>
                  <a:rPr lang="en-GB">
                    <a:noFill/>
                  </a:rPr>
                  <a:t> </a:t>
                </a:r>
              </a:p>
            </p:txBody>
          </p:sp>
        </mc:Fallback>
      </mc:AlternateContent>
      <p:sp>
        <p:nvSpPr>
          <p:cNvPr id="15" name="Rectangle 14"/>
          <p:cNvSpPr/>
          <p:nvPr/>
        </p:nvSpPr>
        <p:spPr>
          <a:xfrm>
            <a:off x="2477765" y="3113830"/>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6" name="Rectangle 15"/>
          <p:cNvSpPr/>
          <p:nvPr/>
        </p:nvSpPr>
        <p:spPr>
          <a:xfrm>
            <a:off x="2067501" y="3488989"/>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7" name="Rectangle 16"/>
          <p:cNvSpPr/>
          <p:nvPr/>
        </p:nvSpPr>
        <p:spPr>
          <a:xfrm>
            <a:off x="2483934" y="3487391"/>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grpSp>
        <p:nvGrpSpPr>
          <p:cNvPr id="18" name="Group 17"/>
          <p:cNvGrpSpPr/>
          <p:nvPr/>
        </p:nvGrpSpPr>
        <p:grpSpPr>
          <a:xfrm>
            <a:off x="2483935" y="2038608"/>
            <a:ext cx="422601" cy="1076820"/>
            <a:chOff x="2410094" y="1628801"/>
            <a:chExt cx="422601" cy="1392504"/>
          </a:xfrm>
          <a:solidFill>
            <a:srgbClr val="FFFF00"/>
          </a:solidFill>
        </p:grpSpPr>
        <p:sp>
          <p:nvSpPr>
            <p:cNvPr id="19" name="Rectangle 18"/>
            <p:cNvSpPr/>
            <p:nvPr/>
          </p:nvSpPr>
          <p:spPr>
            <a:xfrm rot="16200000">
              <a:off x="1925143" y="2113752"/>
              <a:ext cx="1392504" cy="422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0" name="Rectangle 19"/>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20" name="Rectangle 19"/>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9"/>
                  <a:stretch>
                    <a:fillRect b="-1063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1" name="Rectangle 20"/>
              <p:cNvSpPr/>
              <p:nvPr/>
            </p:nvSpPr>
            <p:spPr>
              <a:xfrm>
                <a:off x="962390" y="3488989"/>
                <a:ext cx="1105111" cy="36253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21" name="Rectangle 20"/>
              <p:cNvSpPr>
                <a:spLocks noRot="1" noChangeAspect="1" noMove="1" noResize="1" noEditPoints="1" noAdjustHandles="1" noChangeArrowheads="1" noChangeShapeType="1" noTextEdit="1"/>
              </p:cNvSpPr>
              <p:nvPr/>
            </p:nvSpPr>
            <p:spPr>
              <a:xfrm>
                <a:off x="962390" y="3488989"/>
                <a:ext cx="1105111" cy="362539"/>
              </a:xfrm>
              <a:prstGeom prst="rect">
                <a:avLst/>
              </a:prstGeom>
              <a:blipFill rotWithShape="1">
                <a:blip r:embed="rId10"/>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Rectangle 21"/>
              <p:cNvSpPr/>
              <p:nvPr/>
            </p:nvSpPr>
            <p:spPr>
              <a:xfrm>
                <a:off x="970128" y="5450911"/>
                <a:ext cx="1105111" cy="37515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22" name="Rectangle 21"/>
              <p:cNvSpPr>
                <a:spLocks noRot="1" noChangeAspect="1" noMove="1" noResize="1" noEditPoints="1" noAdjustHandles="1" noChangeArrowheads="1" noChangeShapeType="1" noTextEdit="1"/>
              </p:cNvSpPr>
              <p:nvPr/>
            </p:nvSpPr>
            <p:spPr>
              <a:xfrm>
                <a:off x="970128" y="5450911"/>
                <a:ext cx="1105111" cy="375159"/>
              </a:xfrm>
              <a:prstGeom prst="rect">
                <a:avLst/>
              </a:prstGeom>
              <a:blipFill rotWithShape="1">
                <a:blip r:embed="rId11"/>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p:cNvSpPr/>
              <p:nvPr/>
            </p:nvSpPr>
            <p:spPr>
              <a:xfrm>
                <a:off x="970129" y="4374888"/>
                <a:ext cx="1105457" cy="107762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23" name="Rectangle 22"/>
              <p:cNvSpPr>
                <a:spLocks noRot="1" noChangeAspect="1" noMove="1" noResize="1" noEditPoints="1" noAdjustHandles="1" noChangeArrowheads="1" noChangeShapeType="1" noTextEdit="1"/>
              </p:cNvSpPr>
              <p:nvPr/>
            </p:nvSpPr>
            <p:spPr>
              <a:xfrm>
                <a:off x="970129" y="4374888"/>
                <a:ext cx="1105457" cy="1077621"/>
              </a:xfrm>
              <a:prstGeom prst="rect">
                <a:avLst/>
              </a:prstGeom>
              <a:blipFill rotWithShape="1">
                <a:blip r:embed="rId12"/>
                <a:stretch>
                  <a:fillRect/>
                </a:stretch>
              </a:blipFill>
              <a:ln>
                <a:noFill/>
              </a:ln>
            </p:spPr>
            <p:txBody>
              <a:bodyPr/>
              <a:lstStyle/>
              <a:p>
                <a:r>
                  <a:rPr lang="en-GB">
                    <a:noFill/>
                  </a:rPr>
                  <a:t> </a:t>
                </a:r>
              </a:p>
            </p:txBody>
          </p:sp>
        </mc:Fallback>
      </mc:AlternateContent>
      <p:grpSp>
        <p:nvGrpSpPr>
          <p:cNvPr id="24" name="Group 23"/>
          <p:cNvGrpSpPr/>
          <p:nvPr/>
        </p:nvGrpSpPr>
        <p:grpSpPr>
          <a:xfrm>
            <a:off x="2061333" y="4374888"/>
            <a:ext cx="422601" cy="1076820"/>
            <a:chOff x="2410094" y="1628801"/>
            <a:chExt cx="422601" cy="1392504"/>
          </a:xfrm>
          <a:solidFill>
            <a:srgbClr val="FFFF00"/>
          </a:solidFill>
        </p:grpSpPr>
        <p:sp>
          <p:nvSpPr>
            <p:cNvPr id="25" name="Rectangle 24"/>
            <p:cNvSpPr/>
            <p:nvPr/>
          </p:nvSpPr>
          <p:spPr>
            <a:xfrm rot="16200000">
              <a:off x="1925143" y="2113752"/>
              <a:ext cx="1392504" cy="422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6" name="Rectangle 25"/>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26" name="Rectangle 25"/>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13"/>
                  <a:stretch>
                    <a:fillRect b="-10638"/>
                  </a:stretch>
                </a:blipFill>
              </p:spPr>
              <p:txBody>
                <a:bodyPr/>
                <a:lstStyle/>
                <a:p>
                  <a:r>
                    <a:rPr lang="en-GB">
                      <a:noFill/>
                    </a:rPr>
                    <a:t> </a:t>
                  </a:r>
                </a:p>
              </p:txBody>
            </p:sp>
          </mc:Fallback>
        </mc:AlternateContent>
      </p:grpSp>
      <p:sp>
        <p:nvSpPr>
          <p:cNvPr id="27" name="Rectangle 26"/>
          <p:cNvSpPr/>
          <p:nvPr/>
        </p:nvSpPr>
        <p:spPr>
          <a:xfrm>
            <a:off x="2061332" y="5452509"/>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xmlns:a14="http://schemas.microsoft.com/office/drawing/2010/main">
        <mc:Choice Requires="a14">
          <p:sp>
            <p:nvSpPr>
              <p:cNvPr id="28" name="Rectangle 27"/>
              <p:cNvSpPr/>
              <p:nvPr/>
            </p:nvSpPr>
            <p:spPr>
              <a:xfrm>
                <a:off x="1646229" y="4005555"/>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b="0" i="1" smtClean="0">
                          <a:solidFill>
                            <a:prstClr val="black"/>
                          </a:solidFill>
                          <a:latin typeface="Cambria Math"/>
                          <a:ea typeface="Cambria Math"/>
                        </a:rPr>
                        <m:t>+2</m:t>
                      </m:r>
                    </m:oMath>
                  </m:oMathPara>
                </a14:m>
                <a:endParaRPr lang="en-GB" dirty="0"/>
              </a:p>
            </p:txBody>
          </p:sp>
        </mc:Choice>
        <mc:Fallback xmlns="">
          <p:sp>
            <p:nvSpPr>
              <p:cNvPr id="28" name="Rectangle 27"/>
              <p:cNvSpPr>
                <a:spLocks noRot="1" noChangeAspect="1" noMove="1" noResize="1" noEditPoints="1" noAdjustHandles="1" noChangeArrowheads="1" noChangeShapeType="1" noTextEdit="1"/>
              </p:cNvSpPr>
              <p:nvPr/>
            </p:nvSpPr>
            <p:spPr>
              <a:xfrm>
                <a:off x="1646229" y="4005555"/>
                <a:ext cx="771943" cy="369332"/>
              </a:xfrm>
              <a:prstGeom prst="rect">
                <a:avLst/>
              </a:prstGeom>
              <a:blipFill rotWithShape="1">
                <a:blip r:embed="rId14"/>
                <a:stretch>
                  <a:fillRect/>
                </a:stretch>
              </a:blipFill>
            </p:spPr>
            <p:txBody>
              <a:bodyPr/>
              <a:lstStyle/>
              <a:p>
                <a:r>
                  <a:rPr lang="en-GB">
                    <a:noFill/>
                  </a:rPr>
                  <a:t> </a:t>
                </a:r>
              </a:p>
            </p:txBody>
          </p:sp>
        </mc:Fallback>
      </mc:AlternateContent>
      <p:cxnSp>
        <p:nvCxnSpPr>
          <p:cNvPr id="29" name="Straight Arrow Connector 28"/>
          <p:cNvCxnSpPr/>
          <p:nvPr/>
        </p:nvCxnSpPr>
        <p:spPr>
          <a:xfrm>
            <a:off x="970129" y="4332308"/>
            <a:ext cx="1936408"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98122" y="4375688"/>
            <a:ext cx="0" cy="181132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Rectangle 30"/>
              <p:cNvSpPr/>
              <p:nvPr/>
            </p:nvSpPr>
            <p:spPr>
              <a:xfrm rot="16200000">
                <a:off x="350282" y="5116021"/>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b="0" i="1" smtClean="0">
                          <a:solidFill>
                            <a:prstClr val="black"/>
                          </a:solidFill>
                          <a:latin typeface="Cambria Math"/>
                          <a:ea typeface="Cambria Math"/>
                        </a:rPr>
                        <m:t>+2</m:t>
                      </m:r>
                    </m:oMath>
                  </m:oMathPara>
                </a14:m>
                <a:endParaRPr lang="en-GB" dirty="0"/>
              </a:p>
            </p:txBody>
          </p:sp>
        </mc:Choice>
        <mc:Fallback xmlns="">
          <p:sp>
            <p:nvSpPr>
              <p:cNvPr id="31" name="Rectangle 30"/>
              <p:cNvSpPr>
                <a:spLocks noRot="1" noChangeAspect="1" noMove="1" noResize="1" noEditPoints="1" noAdjustHandles="1" noChangeArrowheads="1" noChangeShapeType="1" noTextEdit="1"/>
              </p:cNvSpPr>
              <p:nvPr/>
            </p:nvSpPr>
            <p:spPr>
              <a:xfrm rot="16200000">
                <a:off x="350282" y="5116021"/>
                <a:ext cx="771943" cy="369332"/>
              </a:xfrm>
              <a:prstGeom prst="rect">
                <a:avLst/>
              </a:prstGeom>
              <a:blipFill rotWithShape="1">
                <a:blip r:embed="rId15"/>
                <a:stretch>
                  <a:fillRect/>
                </a:stretch>
              </a:blipFill>
            </p:spPr>
            <p:txBody>
              <a:bodyPr/>
              <a:lstStyle/>
              <a:p>
                <a:r>
                  <a:rPr lang="en-GB">
                    <a:noFill/>
                  </a:rPr>
                  <a:t> </a:t>
                </a:r>
              </a:p>
            </p:txBody>
          </p:sp>
        </mc:Fallback>
      </mc:AlternateContent>
      <p:sp>
        <p:nvSpPr>
          <p:cNvPr id="32" name="Rectangle 31"/>
          <p:cNvSpPr/>
          <p:nvPr/>
        </p:nvSpPr>
        <p:spPr>
          <a:xfrm>
            <a:off x="2477765" y="5450911"/>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33" name="Rectangle 32"/>
          <p:cNvSpPr/>
          <p:nvPr/>
        </p:nvSpPr>
        <p:spPr>
          <a:xfrm>
            <a:off x="2067501" y="5826070"/>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34" name="Rectangle 33"/>
          <p:cNvSpPr/>
          <p:nvPr/>
        </p:nvSpPr>
        <p:spPr>
          <a:xfrm>
            <a:off x="2483934" y="5824472"/>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grpSp>
        <p:nvGrpSpPr>
          <p:cNvPr id="35" name="Group 34"/>
          <p:cNvGrpSpPr/>
          <p:nvPr/>
        </p:nvGrpSpPr>
        <p:grpSpPr>
          <a:xfrm>
            <a:off x="2483935" y="4375689"/>
            <a:ext cx="422601" cy="1076820"/>
            <a:chOff x="2410094" y="1628801"/>
            <a:chExt cx="422601" cy="1392504"/>
          </a:xfrm>
          <a:solidFill>
            <a:srgbClr val="FFFF00"/>
          </a:solidFill>
        </p:grpSpPr>
        <p:sp>
          <p:nvSpPr>
            <p:cNvPr id="36" name="Rectangle 35"/>
            <p:cNvSpPr/>
            <p:nvPr/>
          </p:nvSpPr>
          <p:spPr>
            <a:xfrm rot="16200000">
              <a:off x="1925143" y="2113752"/>
              <a:ext cx="1392504" cy="422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7" name="Rectangle 36"/>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37" name="Rectangle 36"/>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16"/>
                  <a:stretch>
                    <a:fillRect b="-1063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8" name="Rectangle 37"/>
              <p:cNvSpPr/>
              <p:nvPr/>
            </p:nvSpPr>
            <p:spPr>
              <a:xfrm>
                <a:off x="962390" y="5826070"/>
                <a:ext cx="1105111" cy="36253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38" name="Rectangle 37"/>
              <p:cNvSpPr>
                <a:spLocks noRot="1" noChangeAspect="1" noMove="1" noResize="1" noEditPoints="1" noAdjustHandles="1" noChangeArrowheads="1" noChangeShapeType="1" noTextEdit="1"/>
              </p:cNvSpPr>
              <p:nvPr/>
            </p:nvSpPr>
            <p:spPr>
              <a:xfrm>
                <a:off x="962390" y="5826070"/>
                <a:ext cx="1105111" cy="362539"/>
              </a:xfrm>
              <a:prstGeom prst="rect">
                <a:avLst/>
              </a:prstGeom>
              <a:blipFill rotWithShape="1">
                <a:blip r:embed="rId17"/>
                <a:stretch>
                  <a:fillRect/>
                </a:stretch>
              </a:blipFill>
              <a:ln>
                <a:noFill/>
              </a:ln>
            </p:spPr>
            <p:txBody>
              <a:bodyPr/>
              <a:lstStyle/>
              <a:p>
                <a:r>
                  <a:rPr lang="en-GB">
                    <a:noFill/>
                  </a:rPr>
                  <a:t> </a:t>
                </a:r>
              </a:p>
            </p:txBody>
          </p:sp>
        </mc:Fallback>
      </mc:AlternateContent>
      <p:sp>
        <p:nvSpPr>
          <p:cNvPr id="39" name="Rectangle 38"/>
          <p:cNvSpPr/>
          <p:nvPr/>
        </p:nvSpPr>
        <p:spPr>
          <a:xfrm>
            <a:off x="3131840" y="3535863"/>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40" name="Rectangle 39"/>
          <p:cNvSpPr/>
          <p:nvPr/>
        </p:nvSpPr>
        <p:spPr>
          <a:xfrm>
            <a:off x="3131840" y="4218589"/>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xmlns:a14="http://schemas.microsoft.com/office/drawing/2010/main">
        <mc:Choice Requires="a14">
          <p:sp>
            <p:nvSpPr>
              <p:cNvPr id="41" name="Rectangle 40"/>
              <p:cNvSpPr/>
              <p:nvPr/>
            </p:nvSpPr>
            <p:spPr>
              <a:xfrm>
                <a:off x="1042411" y="1145254"/>
                <a:ext cx="2751522"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0070C0"/>
                          </a:solidFill>
                          <a:latin typeface="Cambria Math"/>
                          <a:ea typeface="Cambria Math"/>
                          <a:cs typeface="+mj-cs"/>
                        </a:rPr>
                        <m:t>=</m:t>
                      </m:r>
                      <m:sSup>
                        <m:sSupPr>
                          <m:ctrlPr>
                            <a:rPr lang="en-GB" sz="2800" b="0" i="1" smtClean="0">
                              <a:solidFill>
                                <a:srgbClr val="0070C0"/>
                              </a:solidFill>
                              <a:latin typeface="Cambria Math"/>
                              <a:ea typeface="Cambria Math"/>
                              <a:cs typeface="+mj-cs"/>
                            </a:rPr>
                          </m:ctrlPr>
                        </m:sSupPr>
                        <m:e>
                          <m:r>
                            <a:rPr lang="en-GB" sz="2800" b="0" i="1" smtClean="0">
                              <a:solidFill>
                                <a:srgbClr val="0070C0"/>
                              </a:solidFill>
                              <a:latin typeface="Cambria Math"/>
                              <a:ea typeface="Cambria Math"/>
                              <a:cs typeface="+mj-cs"/>
                            </a:rPr>
                            <m:t>2</m:t>
                          </m:r>
                          <m:d>
                            <m:dPr>
                              <m:ctrlPr>
                                <a:rPr lang="en-GB" sz="2800" b="0" i="1" smtClean="0">
                                  <a:solidFill>
                                    <a:srgbClr val="0070C0"/>
                                  </a:solidFill>
                                  <a:latin typeface="Cambria Math"/>
                                  <a:ea typeface="Cambria Math"/>
                                  <a:cs typeface="+mj-cs"/>
                                </a:rPr>
                              </m:ctrlPr>
                            </m:dPr>
                            <m:e>
                              <m:r>
                                <a:rPr lang="en-GB" sz="2800" b="0" i="1" smtClean="0">
                                  <a:solidFill>
                                    <a:srgbClr val="0070C0"/>
                                  </a:solidFill>
                                  <a:latin typeface="Cambria Math"/>
                                  <a:ea typeface="Cambria Math"/>
                                  <a:cs typeface="+mj-cs"/>
                                </a:rPr>
                                <m:t>𝑥</m:t>
                              </m:r>
                              <m:r>
                                <a:rPr lang="en-GB" sz="2800" b="0" i="1" smtClean="0">
                                  <a:solidFill>
                                    <a:srgbClr val="0070C0"/>
                                  </a:solidFill>
                                  <a:latin typeface="Cambria Math"/>
                                  <a:ea typeface="Cambria Math"/>
                                  <a:cs typeface="+mj-cs"/>
                                </a:rPr>
                                <m:t>+2</m:t>
                              </m:r>
                            </m:e>
                          </m:d>
                        </m:e>
                        <m:sup>
                          <m:r>
                            <a:rPr lang="en-GB" sz="2800" b="0" i="1" smtClean="0">
                              <a:solidFill>
                                <a:srgbClr val="0070C0"/>
                              </a:solidFill>
                              <a:latin typeface="Cambria Math"/>
                              <a:ea typeface="Cambria Math"/>
                              <a:cs typeface="+mj-cs"/>
                            </a:rPr>
                            <m:t>2</m:t>
                          </m:r>
                        </m:sup>
                      </m:sSup>
                      <m:r>
                        <a:rPr lang="en-GB" sz="2800" b="0" i="0" smtClean="0">
                          <a:solidFill>
                            <a:srgbClr val="0070C0"/>
                          </a:solidFill>
                          <a:latin typeface="Cambria Math"/>
                          <a:ea typeface="Cambria Math"/>
                          <a:cs typeface="+mj-cs"/>
                        </a:rPr>
                        <m:t>+2</m:t>
                      </m:r>
                    </m:oMath>
                  </m:oMathPara>
                </a14:m>
                <a:endParaRPr lang="en-GB" sz="1100" dirty="0">
                  <a:solidFill>
                    <a:srgbClr val="0070C0"/>
                  </a:solidFill>
                </a:endParaRPr>
              </a:p>
            </p:txBody>
          </p:sp>
        </mc:Choice>
        <mc:Fallback xmlns="">
          <p:sp>
            <p:nvSpPr>
              <p:cNvPr id="41" name="Rectangle 40"/>
              <p:cNvSpPr>
                <a:spLocks noRot="1" noChangeAspect="1" noMove="1" noResize="1" noEditPoints="1" noAdjustHandles="1" noChangeArrowheads="1" noChangeShapeType="1" noTextEdit="1"/>
              </p:cNvSpPr>
              <p:nvPr/>
            </p:nvSpPr>
            <p:spPr>
              <a:xfrm>
                <a:off x="1042411" y="1145254"/>
                <a:ext cx="2751522" cy="523220"/>
              </a:xfrm>
              <a:prstGeom prst="rect">
                <a:avLst/>
              </a:prstGeom>
              <a:blipFill rotWithShape="1">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Rectangle 41"/>
              <p:cNvSpPr/>
              <p:nvPr/>
            </p:nvSpPr>
            <p:spPr>
              <a:xfrm>
                <a:off x="5278573" y="2950792"/>
                <a:ext cx="1105111" cy="37515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42" name="Rectangle 41"/>
              <p:cNvSpPr>
                <a:spLocks noRot="1" noChangeAspect="1" noMove="1" noResize="1" noEditPoints="1" noAdjustHandles="1" noChangeArrowheads="1" noChangeShapeType="1" noTextEdit="1"/>
              </p:cNvSpPr>
              <p:nvPr/>
            </p:nvSpPr>
            <p:spPr>
              <a:xfrm>
                <a:off x="5278573" y="2950792"/>
                <a:ext cx="1105111" cy="375159"/>
              </a:xfrm>
              <a:prstGeom prst="rect">
                <a:avLst/>
              </a:prstGeom>
              <a:blipFill rotWithShape="1">
                <a:blip r:embed="rId19"/>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Rectangle 42"/>
              <p:cNvSpPr/>
              <p:nvPr/>
            </p:nvSpPr>
            <p:spPr>
              <a:xfrm>
                <a:off x="5278574" y="1874769"/>
                <a:ext cx="1105457" cy="107762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43" name="Rectangle 42"/>
              <p:cNvSpPr>
                <a:spLocks noRot="1" noChangeAspect="1" noMove="1" noResize="1" noEditPoints="1" noAdjustHandles="1" noChangeArrowheads="1" noChangeShapeType="1" noTextEdit="1"/>
              </p:cNvSpPr>
              <p:nvPr/>
            </p:nvSpPr>
            <p:spPr>
              <a:xfrm>
                <a:off x="5278574" y="1874769"/>
                <a:ext cx="1105457" cy="1077621"/>
              </a:xfrm>
              <a:prstGeom prst="rect">
                <a:avLst/>
              </a:prstGeom>
              <a:blipFill rotWithShape="1">
                <a:blip r:embed="rId20"/>
                <a:stretch>
                  <a:fillRect/>
                </a:stretch>
              </a:blipFill>
              <a:ln>
                <a:noFill/>
              </a:ln>
            </p:spPr>
            <p:txBody>
              <a:bodyPr/>
              <a:lstStyle/>
              <a:p>
                <a:r>
                  <a:rPr lang="en-GB">
                    <a:noFill/>
                  </a:rPr>
                  <a:t> </a:t>
                </a:r>
              </a:p>
            </p:txBody>
          </p:sp>
        </mc:Fallback>
      </mc:AlternateContent>
      <p:grpSp>
        <p:nvGrpSpPr>
          <p:cNvPr id="44" name="Group 43"/>
          <p:cNvGrpSpPr/>
          <p:nvPr/>
        </p:nvGrpSpPr>
        <p:grpSpPr>
          <a:xfrm>
            <a:off x="6369778" y="1874769"/>
            <a:ext cx="422601" cy="1076820"/>
            <a:chOff x="2410094" y="1628801"/>
            <a:chExt cx="422601" cy="1392504"/>
          </a:xfrm>
          <a:solidFill>
            <a:srgbClr val="FFFF00"/>
          </a:solidFill>
        </p:grpSpPr>
        <p:sp>
          <p:nvSpPr>
            <p:cNvPr id="45" name="Rectangle 44"/>
            <p:cNvSpPr/>
            <p:nvPr/>
          </p:nvSpPr>
          <p:spPr>
            <a:xfrm rot="16200000">
              <a:off x="1925143" y="2113752"/>
              <a:ext cx="1392504" cy="422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46" name="Rectangle 45"/>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46" name="Rectangle 45"/>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21"/>
                  <a:stretch>
                    <a:fillRect b="-1304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48" name="Rectangle 47"/>
              <p:cNvSpPr/>
              <p:nvPr/>
            </p:nvSpPr>
            <p:spPr>
              <a:xfrm>
                <a:off x="5954674" y="1505436"/>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b="0" i="1" smtClean="0">
                          <a:solidFill>
                            <a:prstClr val="black"/>
                          </a:solidFill>
                          <a:latin typeface="Cambria Math"/>
                          <a:ea typeface="Cambria Math"/>
                        </a:rPr>
                        <m:t>+3</m:t>
                      </m:r>
                    </m:oMath>
                  </m:oMathPara>
                </a14:m>
                <a:endParaRPr lang="en-GB" dirty="0"/>
              </a:p>
            </p:txBody>
          </p:sp>
        </mc:Choice>
        <mc:Fallback xmlns="">
          <p:sp>
            <p:nvSpPr>
              <p:cNvPr id="48" name="Rectangle 47"/>
              <p:cNvSpPr>
                <a:spLocks noRot="1" noChangeAspect="1" noMove="1" noResize="1" noEditPoints="1" noAdjustHandles="1" noChangeArrowheads="1" noChangeShapeType="1" noTextEdit="1"/>
              </p:cNvSpPr>
              <p:nvPr/>
            </p:nvSpPr>
            <p:spPr>
              <a:xfrm>
                <a:off x="5954674" y="1505436"/>
                <a:ext cx="771943" cy="369332"/>
              </a:xfrm>
              <a:prstGeom prst="rect">
                <a:avLst/>
              </a:prstGeom>
              <a:blipFill rotWithShape="1">
                <a:blip r:embed="rId22"/>
                <a:stretch>
                  <a:fillRect/>
                </a:stretch>
              </a:blipFill>
            </p:spPr>
            <p:txBody>
              <a:bodyPr/>
              <a:lstStyle/>
              <a:p>
                <a:r>
                  <a:rPr lang="en-GB">
                    <a:noFill/>
                  </a:rPr>
                  <a:t> </a:t>
                </a:r>
              </a:p>
            </p:txBody>
          </p:sp>
        </mc:Fallback>
      </mc:AlternateContent>
      <p:cxnSp>
        <p:nvCxnSpPr>
          <p:cNvPr id="49" name="Straight Arrow Connector 48"/>
          <p:cNvCxnSpPr/>
          <p:nvPr/>
        </p:nvCxnSpPr>
        <p:spPr>
          <a:xfrm flipV="1">
            <a:off x="5278574" y="1818438"/>
            <a:ext cx="2321324" cy="13751"/>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5206567" y="1875569"/>
            <a:ext cx="0" cy="213786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Rectangle 50"/>
              <p:cNvSpPr/>
              <p:nvPr/>
            </p:nvSpPr>
            <p:spPr>
              <a:xfrm rot="16200000">
                <a:off x="4658727" y="2669327"/>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b="0" i="1" smtClean="0">
                          <a:solidFill>
                            <a:prstClr val="black"/>
                          </a:solidFill>
                          <a:latin typeface="Cambria Math"/>
                          <a:ea typeface="Cambria Math"/>
                        </a:rPr>
                        <m:t>+3</m:t>
                      </m:r>
                    </m:oMath>
                  </m:oMathPara>
                </a14:m>
                <a:endParaRPr lang="en-GB" dirty="0"/>
              </a:p>
            </p:txBody>
          </p:sp>
        </mc:Choice>
        <mc:Fallback xmlns="">
          <p:sp>
            <p:nvSpPr>
              <p:cNvPr id="51" name="Rectangle 50"/>
              <p:cNvSpPr>
                <a:spLocks noRot="1" noChangeAspect="1" noMove="1" noResize="1" noEditPoints="1" noAdjustHandles="1" noChangeArrowheads="1" noChangeShapeType="1" noTextEdit="1"/>
              </p:cNvSpPr>
              <p:nvPr/>
            </p:nvSpPr>
            <p:spPr>
              <a:xfrm rot="16200000">
                <a:off x="4658727" y="2669327"/>
                <a:ext cx="771943" cy="369332"/>
              </a:xfrm>
              <a:prstGeom prst="rect">
                <a:avLst/>
              </a:prstGeom>
              <a:blipFill rotWithShape="1">
                <a:blip r:embed="rId23"/>
                <a:stretch>
                  <a:fillRect/>
                </a:stretch>
              </a:blipFill>
            </p:spPr>
            <p:txBody>
              <a:bodyPr/>
              <a:lstStyle/>
              <a:p>
                <a:r>
                  <a:rPr lang="en-GB">
                    <a:noFill/>
                  </a:rPr>
                  <a:t> </a:t>
                </a:r>
              </a:p>
            </p:txBody>
          </p:sp>
        </mc:Fallback>
      </mc:AlternateContent>
      <p:sp>
        <p:nvSpPr>
          <p:cNvPr id="52" name="Rectangle 51"/>
          <p:cNvSpPr/>
          <p:nvPr/>
        </p:nvSpPr>
        <p:spPr>
          <a:xfrm>
            <a:off x="6786210" y="2950792"/>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53" name="Rectangle 52"/>
          <p:cNvSpPr/>
          <p:nvPr/>
        </p:nvSpPr>
        <p:spPr>
          <a:xfrm>
            <a:off x="7193054" y="2957101"/>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nvGrpSpPr>
          <p:cNvPr id="55" name="Group 54"/>
          <p:cNvGrpSpPr/>
          <p:nvPr/>
        </p:nvGrpSpPr>
        <p:grpSpPr>
          <a:xfrm>
            <a:off x="6792380" y="1875570"/>
            <a:ext cx="422601" cy="1076820"/>
            <a:chOff x="2410094" y="1628801"/>
            <a:chExt cx="422601" cy="1392504"/>
          </a:xfrm>
          <a:solidFill>
            <a:srgbClr val="FFFF00"/>
          </a:solidFill>
        </p:grpSpPr>
        <p:sp>
          <p:nvSpPr>
            <p:cNvPr id="56" name="Rectangle 55"/>
            <p:cNvSpPr/>
            <p:nvPr/>
          </p:nvSpPr>
          <p:spPr>
            <a:xfrm rot="16200000">
              <a:off x="1925143" y="2113752"/>
              <a:ext cx="1392504" cy="422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57" name="Rectangle 56"/>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57" name="Rectangle 56"/>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24"/>
                  <a:stretch>
                    <a:fillRect b="-1063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8" name="Rectangle 57"/>
              <p:cNvSpPr/>
              <p:nvPr/>
            </p:nvSpPr>
            <p:spPr>
              <a:xfrm>
                <a:off x="5270835" y="3325951"/>
                <a:ext cx="1105111" cy="36253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58" name="Rectangle 57"/>
              <p:cNvSpPr>
                <a:spLocks noRot="1" noChangeAspect="1" noMove="1" noResize="1" noEditPoints="1" noAdjustHandles="1" noChangeArrowheads="1" noChangeShapeType="1" noTextEdit="1"/>
              </p:cNvSpPr>
              <p:nvPr/>
            </p:nvSpPr>
            <p:spPr>
              <a:xfrm>
                <a:off x="5270835" y="3325951"/>
                <a:ext cx="1105111" cy="362539"/>
              </a:xfrm>
              <a:prstGeom prst="rect">
                <a:avLst/>
              </a:prstGeom>
              <a:blipFill rotWithShape="1">
                <a:blip r:embed="rId25"/>
                <a:stretch>
                  <a:fillRect/>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9" name="Rectangle 58"/>
              <p:cNvSpPr/>
              <p:nvPr/>
            </p:nvSpPr>
            <p:spPr>
              <a:xfrm>
                <a:off x="5410438" y="1052736"/>
                <a:ext cx="2967928"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0070C0"/>
                          </a:solidFill>
                          <a:latin typeface="Cambria Math"/>
                          <a:ea typeface="Cambria Math"/>
                          <a:cs typeface="+mj-cs"/>
                        </a:rPr>
                        <m:t>=</m:t>
                      </m:r>
                      <m:sSup>
                        <m:sSupPr>
                          <m:ctrlPr>
                            <a:rPr lang="en-GB" sz="2800" b="0" i="1" smtClean="0">
                              <a:solidFill>
                                <a:srgbClr val="0070C0"/>
                              </a:solidFill>
                              <a:latin typeface="Cambria Math"/>
                              <a:ea typeface="Cambria Math"/>
                              <a:cs typeface="+mj-cs"/>
                            </a:rPr>
                          </m:ctrlPr>
                        </m:sSupPr>
                        <m:e>
                          <m:r>
                            <a:rPr lang="en-GB" sz="2800" b="0" i="1" smtClean="0">
                              <a:solidFill>
                                <a:srgbClr val="0070C0"/>
                              </a:solidFill>
                              <a:latin typeface="Cambria Math"/>
                              <a:ea typeface="Cambria Math"/>
                              <a:cs typeface="+mj-cs"/>
                            </a:rPr>
                            <m:t>2</m:t>
                          </m:r>
                          <m:d>
                            <m:dPr>
                              <m:ctrlPr>
                                <a:rPr lang="en-GB" sz="2800" b="0" i="1" smtClean="0">
                                  <a:solidFill>
                                    <a:srgbClr val="0070C0"/>
                                  </a:solidFill>
                                  <a:latin typeface="Cambria Math"/>
                                  <a:ea typeface="Cambria Math"/>
                                  <a:cs typeface="+mj-cs"/>
                                </a:rPr>
                              </m:ctrlPr>
                            </m:dPr>
                            <m:e>
                              <m:r>
                                <a:rPr lang="en-GB" sz="2800" b="0" i="1" smtClean="0">
                                  <a:solidFill>
                                    <a:srgbClr val="0070C0"/>
                                  </a:solidFill>
                                  <a:latin typeface="Cambria Math"/>
                                  <a:ea typeface="Cambria Math"/>
                                  <a:cs typeface="+mj-cs"/>
                                </a:rPr>
                                <m:t>𝑥</m:t>
                              </m:r>
                              <m:r>
                                <a:rPr lang="en-GB" sz="2800" b="0" i="1" smtClean="0">
                                  <a:solidFill>
                                    <a:srgbClr val="0070C0"/>
                                  </a:solidFill>
                                  <a:latin typeface="Cambria Math"/>
                                  <a:ea typeface="Cambria Math"/>
                                  <a:cs typeface="+mj-cs"/>
                                </a:rPr>
                                <m:t>+3</m:t>
                              </m:r>
                            </m:e>
                          </m:d>
                        </m:e>
                        <m:sup>
                          <m:r>
                            <a:rPr lang="en-GB" sz="2800" b="0" i="1" smtClean="0">
                              <a:solidFill>
                                <a:srgbClr val="0070C0"/>
                              </a:solidFill>
                              <a:latin typeface="Cambria Math"/>
                              <a:ea typeface="Cambria Math"/>
                              <a:cs typeface="+mj-cs"/>
                            </a:rPr>
                            <m:t>2</m:t>
                          </m:r>
                        </m:sup>
                      </m:sSup>
                      <m:r>
                        <a:rPr lang="en-GB" sz="2800" b="0" i="0" smtClean="0">
                          <a:solidFill>
                            <a:srgbClr val="0070C0"/>
                          </a:solidFill>
                          <a:latin typeface="Cambria Math"/>
                          <a:ea typeface="Cambria Math"/>
                          <a:cs typeface="+mj-cs"/>
                        </a:rPr>
                        <m:t>−</m:t>
                      </m:r>
                      <m:r>
                        <a:rPr lang="en-GB" sz="2800" b="0" i="0" smtClean="0">
                          <a:solidFill>
                            <a:srgbClr val="0070C0"/>
                          </a:solidFill>
                          <a:latin typeface="Cambria Math"/>
                          <a:ea typeface="Cambria Math"/>
                          <a:cs typeface="+mj-cs"/>
                        </a:rPr>
                        <m:t>18</m:t>
                      </m:r>
                    </m:oMath>
                  </m:oMathPara>
                </a14:m>
                <a:endParaRPr lang="en-GB" sz="1100" dirty="0">
                  <a:solidFill>
                    <a:srgbClr val="0070C0"/>
                  </a:solidFill>
                </a:endParaRPr>
              </a:p>
            </p:txBody>
          </p:sp>
        </mc:Choice>
        <mc:Fallback>
          <p:sp>
            <p:nvSpPr>
              <p:cNvPr id="59" name="Rectangle 58"/>
              <p:cNvSpPr>
                <a:spLocks noRot="1" noChangeAspect="1" noMove="1" noResize="1" noEditPoints="1" noAdjustHandles="1" noChangeArrowheads="1" noChangeShapeType="1" noTextEdit="1"/>
              </p:cNvSpPr>
              <p:nvPr/>
            </p:nvSpPr>
            <p:spPr>
              <a:xfrm>
                <a:off x="5410438" y="1052736"/>
                <a:ext cx="2967928" cy="523220"/>
              </a:xfrm>
              <a:prstGeom prst="rect">
                <a:avLst/>
              </a:prstGeom>
              <a:blipFill rotWithShape="1">
                <a:blip r:embed="rId26"/>
                <a:stretch>
                  <a:fillRect/>
                </a:stretch>
              </a:blipFill>
            </p:spPr>
            <p:txBody>
              <a:bodyPr/>
              <a:lstStyle/>
              <a:p>
                <a:r>
                  <a:rPr lang="en-GB">
                    <a:noFill/>
                  </a:rPr>
                  <a:t> </a:t>
                </a:r>
              </a:p>
            </p:txBody>
          </p:sp>
        </mc:Fallback>
      </mc:AlternateContent>
      <p:grpSp>
        <p:nvGrpSpPr>
          <p:cNvPr id="60" name="Group 59"/>
          <p:cNvGrpSpPr/>
          <p:nvPr/>
        </p:nvGrpSpPr>
        <p:grpSpPr>
          <a:xfrm>
            <a:off x="7199223" y="1876187"/>
            <a:ext cx="422601" cy="1076820"/>
            <a:chOff x="2410094" y="1628801"/>
            <a:chExt cx="422601" cy="1392504"/>
          </a:xfrm>
          <a:solidFill>
            <a:srgbClr val="FFFF00"/>
          </a:solidFill>
        </p:grpSpPr>
        <p:sp>
          <p:nvSpPr>
            <p:cNvPr id="61" name="Rectangle 60"/>
            <p:cNvSpPr/>
            <p:nvPr/>
          </p:nvSpPr>
          <p:spPr>
            <a:xfrm rot="16200000">
              <a:off x="1925143" y="2113752"/>
              <a:ext cx="1392504" cy="422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62" name="Rectangle 61"/>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62" name="Rectangle 61"/>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27"/>
                  <a:stretch>
                    <a:fillRect b="-1063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63" name="Rectangle 62"/>
              <p:cNvSpPr/>
              <p:nvPr/>
            </p:nvSpPr>
            <p:spPr>
              <a:xfrm>
                <a:off x="5285154" y="3680692"/>
                <a:ext cx="1105111" cy="36253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63" name="Rectangle 62"/>
              <p:cNvSpPr>
                <a:spLocks noRot="1" noChangeAspect="1" noMove="1" noResize="1" noEditPoints="1" noAdjustHandles="1" noChangeArrowheads="1" noChangeShapeType="1" noTextEdit="1"/>
              </p:cNvSpPr>
              <p:nvPr/>
            </p:nvSpPr>
            <p:spPr>
              <a:xfrm>
                <a:off x="5285154" y="3680692"/>
                <a:ext cx="1105111" cy="362539"/>
              </a:xfrm>
              <a:prstGeom prst="rect">
                <a:avLst/>
              </a:prstGeom>
              <a:blipFill rotWithShape="1">
                <a:blip r:embed="rId28"/>
                <a:stretch>
                  <a:fillRect/>
                </a:stretch>
              </a:blipFill>
              <a:ln>
                <a:noFill/>
              </a:ln>
            </p:spPr>
            <p:txBody>
              <a:bodyPr/>
              <a:lstStyle/>
              <a:p>
                <a:r>
                  <a:rPr lang="en-GB">
                    <a:noFill/>
                  </a:rPr>
                  <a:t> </a:t>
                </a:r>
              </a:p>
            </p:txBody>
          </p:sp>
        </mc:Fallback>
      </mc:AlternateContent>
      <p:sp>
        <p:nvSpPr>
          <p:cNvPr id="64" name="Rectangle 63"/>
          <p:cNvSpPr/>
          <p:nvPr/>
        </p:nvSpPr>
        <p:spPr>
          <a:xfrm>
            <a:off x="6369777" y="3321240"/>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5" name="Rectangle 64"/>
          <p:cNvSpPr/>
          <p:nvPr/>
        </p:nvSpPr>
        <p:spPr>
          <a:xfrm>
            <a:off x="6786210" y="3319642"/>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6" name="Rectangle 65"/>
          <p:cNvSpPr/>
          <p:nvPr/>
        </p:nvSpPr>
        <p:spPr>
          <a:xfrm>
            <a:off x="7193054" y="3325951"/>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7" name="Rectangle 66"/>
          <p:cNvSpPr/>
          <p:nvPr/>
        </p:nvSpPr>
        <p:spPr>
          <a:xfrm>
            <a:off x="6383825" y="3687876"/>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8" name="Rectangle 67"/>
          <p:cNvSpPr/>
          <p:nvPr/>
        </p:nvSpPr>
        <p:spPr>
          <a:xfrm>
            <a:off x="6800258" y="3686278"/>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9" name="Rectangle 68"/>
          <p:cNvSpPr/>
          <p:nvPr/>
        </p:nvSpPr>
        <p:spPr>
          <a:xfrm>
            <a:off x="7207102" y="3692587"/>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71" name="Rectangle 70"/>
              <p:cNvSpPr/>
              <p:nvPr/>
            </p:nvSpPr>
            <p:spPr>
              <a:xfrm>
                <a:off x="5351433" y="5465070"/>
                <a:ext cx="1105111" cy="37515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71" name="Rectangle 70"/>
              <p:cNvSpPr>
                <a:spLocks noRot="1" noChangeAspect="1" noMove="1" noResize="1" noEditPoints="1" noAdjustHandles="1" noChangeArrowheads="1" noChangeShapeType="1" noTextEdit="1"/>
              </p:cNvSpPr>
              <p:nvPr/>
            </p:nvSpPr>
            <p:spPr>
              <a:xfrm>
                <a:off x="5351433" y="5465070"/>
                <a:ext cx="1105111" cy="375159"/>
              </a:xfrm>
              <a:prstGeom prst="rect">
                <a:avLst/>
              </a:prstGeom>
              <a:blipFill rotWithShape="1">
                <a:blip r:embed="rId29"/>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Rectangle 71"/>
              <p:cNvSpPr/>
              <p:nvPr/>
            </p:nvSpPr>
            <p:spPr>
              <a:xfrm>
                <a:off x="5351434" y="4389047"/>
                <a:ext cx="1105457" cy="107762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72" name="Rectangle 71"/>
              <p:cNvSpPr>
                <a:spLocks noRot="1" noChangeAspect="1" noMove="1" noResize="1" noEditPoints="1" noAdjustHandles="1" noChangeArrowheads="1" noChangeShapeType="1" noTextEdit="1"/>
              </p:cNvSpPr>
              <p:nvPr/>
            </p:nvSpPr>
            <p:spPr>
              <a:xfrm>
                <a:off x="5351434" y="4389047"/>
                <a:ext cx="1105457" cy="1077621"/>
              </a:xfrm>
              <a:prstGeom prst="rect">
                <a:avLst/>
              </a:prstGeom>
              <a:blipFill rotWithShape="1">
                <a:blip r:embed="rId30"/>
                <a:stretch>
                  <a:fillRect/>
                </a:stretch>
              </a:blipFill>
              <a:ln>
                <a:noFill/>
              </a:ln>
            </p:spPr>
            <p:txBody>
              <a:bodyPr/>
              <a:lstStyle/>
              <a:p>
                <a:r>
                  <a:rPr lang="en-GB">
                    <a:noFill/>
                  </a:rPr>
                  <a:t> </a:t>
                </a:r>
              </a:p>
            </p:txBody>
          </p:sp>
        </mc:Fallback>
      </mc:AlternateContent>
      <p:grpSp>
        <p:nvGrpSpPr>
          <p:cNvPr id="73" name="Group 72"/>
          <p:cNvGrpSpPr/>
          <p:nvPr/>
        </p:nvGrpSpPr>
        <p:grpSpPr>
          <a:xfrm>
            <a:off x="6442638" y="4389047"/>
            <a:ext cx="422601" cy="1076820"/>
            <a:chOff x="2410094" y="1628801"/>
            <a:chExt cx="422601" cy="1392504"/>
          </a:xfrm>
          <a:solidFill>
            <a:srgbClr val="FFFF00"/>
          </a:solidFill>
        </p:grpSpPr>
        <p:sp>
          <p:nvSpPr>
            <p:cNvPr id="74" name="Rectangle 73"/>
            <p:cNvSpPr/>
            <p:nvPr/>
          </p:nvSpPr>
          <p:spPr>
            <a:xfrm rot="16200000">
              <a:off x="1925143" y="2113752"/>
              <a:ext cx="1392504" cy="422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75" name="Rectangle 74"/>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75" name="Rectangle 74"/>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31"/>
                  <a:stretch>
                    <a:fillRect b="-1063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77" name="Rectangle 76"/>
              <p:cNvSpPr/>
              <p:nvPr/>
            </p:nvSpPr>
            <p:spPr>
              <a:xfrm>
                <a:off x="6027534" y="4019714"/>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b="0" i="1" smtClean="0">
                          <a:solidFill>
                            <a:prstClr val="black"/>
                          </a:solidFill>
                          <a:latin typeface="Cambria Math"/>
                          <a:ea typeface="Cambria Math"/>
                        </a:rPr>
                        <m:t>+3</m:t>
                      </m:r>
                    </m:oMath>
                  </m:oMathPara>
                </a14:m>
                <a:endParaRPr lang="en-GB" dirty="0"/>
              </a:p>
            </p:txBody>
          </p:sp>
        </mc:Choice>
        <mc:Fallback xmlns="">
          <p:sp>
            <p:nvSpPr>
              <p:cNvPr id="77" name="Rectangle 76"/>
              <p:cNvSpPr>
                <a:spLocks noRot="1" noChangeAspect="1" noMove="1" noResize="1" noEditPoints="1" noAdjustHandles="1" noChangeArrowheads="1" noChangeShapeType="1" noTextEdit="1"/>
              </p:cNvSpPr>
              <p:nvPr/>
            </p:nvSpPr>
            <p:spPr>
              <a:xfrm>
                <a:off x="6027534" y="4019714"/>
                <a:ext cx="771943" cy="369332"/>
              </a:xfrm>
              <a:prstGeom prst="rect">
                <a:avLst/>
              </a:prstGeom>
              <a:blipFill rotWithShape="1">
                <a:blip r:embed="rId32"/>
                <a:stretch>
                  <a:fillRect/>
                </a:stretch>
              </a:blipFill>
            </p:spPr>
            <p:txBody>
              <a:bodyPr/>
              <a:lstStyle/>
              <a:p>
                <a:r>
                  <a:rPr lang="en-GB">
                    <a:noFill/>
                  </a:rPr>
                  <a:t> </a:t>
                </a:r>
              </a:p>
            </p:txBody>
          </p:sp>
        </mc:Fallback>
      </mc:AlternateContent>
      <p:cxnSp>
        <p:nvCxnSpPr>
          <p:cNvPr id="78" name="Straight Arrow Connector 77"/>
          <p:cNvCxnSpPr/>
          <p:nvPr/>
        </p:nvCxnSpPr>
        <p:spPr>
          <a:xfrm flipV="1">
            <a:off x="5351434" y="4332716"/>
            <a:ext cx="2321324" cy="13751"/>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5279427" y="4389847"/>
            <a:ext cx="0" cy="213786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6859070" y="5465070"/>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1" name="Rectangle 80"/>
          <p:cNvSpPr/>
          <p:nvPr/>
        </p:nvSpPr>
        <p:spPr>
          <a:xfrm>
            <a:off x="7265914" y="5471379"/>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nvGrpSpPr>
          <p:cNvPr id="82" name="Group 81"/>
          <p:cNvGrpSpPr/>
          <p:nvPr/>
        </p:nvGrpSpPr>
        <p:grpSpPr>
          <a:xfrm>
            <a:off x="6865240" y="4389848"/>
            <a:ext cx="422601" cy="1076820"/>
            <a:chOff x="2410094" y="1628801"/>
            <a:chExt cx="422601" cy="1392504"/>
          </a:xfrm>
          <a:solidFill>
            <a:srgbClr val="FFFF00"/>
          </a:solidFill>
        </p:grpSpPr>
        <p:sp>
          <p:nvSpPr>
            <p:cNvPr id="83" name="Rectangle 82"/>
            <p:cNvSpPr/>
            <p:nvPr/>
          </p:nvSpPr>
          <p:spPr>
            <a:xfrm rot="16200000">
              <a:off x="1925143" y="2113752"/>
              <a:ext cx="1392504" cy="422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84" name="Rectangle 83"/>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84" name="Rectangle 83"/>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33"/>
                  <a:stretch>
                    <a:fillRect b="-1063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85" name="Rectangle 84"/>
              <p:cNvSpPr/>
              <p:nvPr/>
            </p:nvSpPr>
            <p:spPr>
              <a:xfrm>
                <a:off x="5343695" y="5840229"/>
                <a:ext cx="1105111" cy="36253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85" name="Rectangle 84"/>
              <p:cNvSpPr>
                <a:spLocks noRot="1" noChangeAspect="1" noMove="1" noResize="1" noEditPoints="1" noAdjustHandles="1" noChangeArrowheads="1" noChangeShapeType="1" noTextEdit="1"/>
              </p:cNvSpPr>
              <p:nvPr/>
            </p:nvSpPr>
            <p:spPr>
              <a:xfrm>
                <a:off x="5343695" y="5840229"/>
                <a:ext cx="1105111" cy="362539"/>
              </a:xfrm>
              <a:prstGeom prst="rect">
                <a:avLst/>
              </a:prstGeom>
              <a:blipFill rotWithShape="1">
                <a:blip r:embed="rId34"/>
                <a:stretch>
                  <a:fillRect/>
                </a:stretch>
              </a:blipFill>
              <a:ln>
                <a:noFill/>
              </a:ln>
            </p:spPr>
            <p:txBody>
              <a:bodyPr/>
              <a:lstStyle/>
              <a:p>
                <a:r>
                  <a:rPr lang="en-GB">
                    <a:noFill/>
                  </a:rPr>
                  <a:t> </a:t>
                </a:r>
              </a:p>
            </p:txBody>
          </p:sp>
        </mc:Fallback>
      </mc:AlternateContent>
      <p:grpSp>
        <p:nvGrpSpPr>
          <p:cNvPr id="86" name="Group 85"/>
          <p:cNvGrpSpPr/>
          <p:nvPr/>
        </p:nvGrpSpPr>
        <p:grpSpPr>
          <a:xfrm>
            <a:off x="7272083" y="4390465"/>
            <a:ext cx="422601" cy="1076820"/>
            <a:chOff x="2410094" y="1628801"/>
            <a:chExt cx="422601" cy="1392504"/>
          </a:xfrm>
          <a:solidFill>
            <a:srgbClr val="FFFF00"/>
          </a:solidFill>
        </p:grpSpPr>
        <p:sp>
          <p:nvSpPr>
            <p:cNvPr id="87" name="Rectangle 86"/>
            <p:cNvSpPr/>
            <p:nvPr/>
          </p:nvSpPr>
          <p:spPr>
            <a:xfrm rot="16200000">
              <a:off x="1925143" y="2113752"/>
              <a:ext cx="1392504" cy="422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88" name="Rectangle 87"/>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88" name="Rectangle 87"/>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35"/>
                  <a:stretch>
                    <a:fillRect b="-1063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89" name="Rectangle 88"/>
              <p:cNvSpPr/>
              <p:nvPr/>
            </p:nvSpPr>
            <p:spPr>
              <a:xfrm>
                <a:off x="5358014" y="6194970"/>
                <a:ext cx="1105111" cy="36253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89" name="Rectangle 88"/>
              <p:cNvSpPr>
                <a:spLocks noRot="1" noChangeAspect="1" noMove="1" noResize="1" noEditPoints="1" noAdjustHandles="1" noChangeArrowheads="1" noChangeShapeType="1" noTextEdit="1"/>
              </p:cNvSpPr>
              <p:nvPr/>
            </p:nvSpPr>
            <p:spPr>
              <a:xfrm>
                <a:off x="5358014" y="6194970"/>
                <a:ext cx="1105111" cy="362539"/>
              </a:xfrm>
              <a:prstGeom prst="rect">
                <a:avLst/>
              </a:prstGeom>
              <a:blipFill rotWithShape="1">
                <a:blip r:embed="rId36"/>
                <a:stretch>
                  <a:fillRect/>
                </a:stretch>
              </a:blipFill>
              <a:ln>
                <a:noFill/>
              </a:ln>
            </p:spPr>
            <p:txBody>
              <a:bodyPr/>
              <a:lstStyle/>
              <a:p>
                <a:r>
                  <a:rPr lang="en-GB">
                    <a:noFill/>
                  </a:rPr>
                  <a:t> </a:t>
                </a:r>
              </a:p>
            </p:txBody>
          </p:sp>
        </mc:Fallback>
      </mc:AlternateContent>
      <p:sp>
        <p:nvSpPr>
          <p:cNvPr id="90" name="Rectangle 89"/>
          <p:cNvSpPr/>
          <p:nvPr/>
        </p:nvSpPr>
        <p:spPr>
          <a:xfrm>
            <a:off x="6442637" y="5835518"/>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1" name="Rectangle 90"/>
          <p:cNvSpPr/>
          <p:nvPr/>
        </p:nvSpPr>
        <p:spPr>
          <a:xfrm>
            <a:off x="6859070" y="5833920"/>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2" name="Rectangle 91"/>
          <p:cNvSpPr/>
          <p:nvPr/>
        </p:nvSpPr>
        <p:spPr>
          <a:xfrm>
            <a:off x="7265914" y="5840229"/>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3" name="Rectangle 92"/>
          <p:cNvSpPr/>
          <p:nvPr/>
        </p:nvSpPr>
        <p:spPr>
          <a:xfrm>
            <a:off x="6456685" y="6202154"/>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4" name="Rectangle 93"/>
          <p:cNvSpPr/>
          <p:nvPr/>
        </p:nvSpPr>
        <p:spPr>
          <a:xfrm>
            <a:off x="6873118" y="6200556"/>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5" name="Rectangle 94"/>
          <p:cNvSpPr/>
          <p:nvPr/>
        </p:nvSpPr>
        <p:spPr>
          <a:xfrm>
            <a:off x="7279962" y="6206865"/>
            <a:ext cx="406844" cy="362539"/>
          </a:xfrm>
          <a:prstGeom prst="rect">
            <a:avLst/>
          </a:prstGeom>
          <a:solidFill>
            <a:schemeClr val="accent6">
              <a:lumMod val="20000"/>
              <a:lumOff val="80000"/>
            </a:schemeClr>
          </a:solidFill>
          <a:ln w="1905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97" name="Rectangle 96"/>
              <p:cNvSpPr/>
              <p:nvPr/>
            </p:nvSpPr>
            <p:spPr>
              <a:xfrm rot="16200000">
                <a:off x="4658728" y="5242812"/>
                <a:ext cx="7719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solidFill>
                            <a:prstClr val="black"/>
                          </a:solidFill>
                          <a:latin typeface="Cambria Math"/>
                          <a:ea typeface="Cambria Math"/>
                        </a:rPr>
                        <m:t>𝑥</m:t>
                      </m:r>
                      <m:r>
                        <a:rPr lang="en-GB" b="0" i="1" smtClean="0">
                          <a:solidFill>
                            <a:prstClr val="black"/>
                          </a:solidFill>
                          <a:latin typeface="Cambria Math"/>
                          <a:ea typeface="Cambria Math"/>
                        </a:rPr>
                        <m:t>+3</m:t>
                      </m:r>
                    </m:oMath>
                  </m:oMathPara>
                </a14:m>
                <a:endParaRPr lang="en-GB" dirty="0"/>
              </a:p>
            </p:txBody>
          </p:sp>
        </mc:Choice>
        <mc:Fallback xmlns="">
          <p:sp>
            <p:nvSpPr>
              <p:cNvPr id="97" name="Rectangle 96"/>
              <p:cNvSpPr>
                <a:spLocks noRot="1" noChangeAspect="1" noMove="1" noResize="1" noEditPoints="1" noAdjustHandles="1" noChangeArrowheads="1" noChangeShapeType="1" noTextEdit="1"/>
              </p:cNvSpPr>
              <p:nvPr/>
            </p:nvSpPr>
            <p:spPr>
              <a:xfrm rot="16200000">
                <a:off x="4658728" y="5242812"/>
                <a:ext cx="771943" cy="369332"/>
              </a:xfrm>
              <a:prstGeom prst="rect">
                <a:avLst/>
              </a:prstGeom>
              <a:blipFill rotWithShape="1">
                <a:blip r:embed="rId37"/>
                <a:stretch>
                  <a:fillRect/>
                </a:stretch>
              </a:blipFill>
            </p:spPr>
            <p:txBody>
              <a:bodyPr/>
              <a:lstStyle/>
              <a:p>
                <a:r>
                  <a:rPr lang="en-GB">
                    <a:noFill/>
                  </a:rPr>
                  <a:t> </a:t>
                </a:r>
              </a:p>
            </p:txBody>
          </p:sp>
        </mc:Fallback>
      </mc:AlternateContent>
      <p:sp>
        <p:nvSpPr>
          <p:cNvPr id="99" name="Rectangle 98"/>
          <p:cNvSpPr/>
          <p:nvPr/>
        </p:nvSpPr>
        <p:spPr>
          <a:xfrm>
            <a:off x="6369632" y="2930452"/>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00" name="Rectangle 99"/>
          <p:cNvSpPr/>
          <p:nvPr/>
        </p:nvSpPr>
        <p:spPr>
          <a:xfrm>
            <a:off x="6424393" y="5475975"/>
            <a:ext cx="406844" cy="362539"/>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Tree>
    <p:extLst>
      <p:ext uri="{BB962C8B-B14F-4D97-AF65-F5344CB8AC3E}">
        <p14:creationId xmlns:p14="http://schemas.microsoft.com/office/powerpoint/2010/main" val="244590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3"/>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73"/>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8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8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85"/>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8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2"/>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3"/>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4"/>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7"/>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8"/>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9"/>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8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81"/>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90"/>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91"/>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92"/>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93"/>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94"/>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95"/>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48"/>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49"/>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50"/>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51"/>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79"/>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97"/>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7"/>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99"/>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00"/>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78"/>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p:bldP spid="14" grpId="0"/>
      <p:bldP spid="15" grpId="0" animBg="1"/>
      <p:bldP spid="16" grpId="0" animBg="1"/>
      <p:bldP spid="17" grpId="0" animBg="1"/>
      <p:bldP spid="21" grpId="0" animBg="1"/>
      <p:bldP spid="22" grpId="0" animBg="1"/>
      <p:bldP spid="23" grpId="0" animBg="1"/>
      <p:bldP spid="27" grpId="0" animBg="1"/>
      <p:bldP spid="28" grpId="0"/>
      <p:bldP spid="31" grpId="0"/>
      <p:bldP spid="32" grpId="0" animBg="1"/>
      <p:bldP spid="33" grpId="0" animBg="1"/>
      <p:bldP spid="34" grpId="0" animBg="1"/>
      <p:bldP spid="38" grpId="0" animBg="1"/>
      <p:bldP spid="39" grpId="0" animBg="1"/>
      <p:bldP spid="40" grpId="0" animBg="1"/>
      <p:bldP spid="41" grpId="0"/>
      <p:bldP spid="42" grpId="0" animBg="1"/>
      <p:bldP spid="43" grpId="0" animBg="1"/>
      <p:bldP spid="48" grpId="0"/>
      <p:bldP spid="51" grpId="0"/>
      <p:bldP spid="52" grpId="0" animBg="1"/>
      <p:bldP spid="53" grpId="0" animBg="1"/>
      <p:bldP spid="58" grpId="0" animBg="1"/>
      <p:bldP spid="59" grpId="0"/>
      <p:bldP spid="63" grpId="0" animBg="1"/>
      <p:bldP spid="64" grpId="0" animBg="1"/>
      <p:bldP spid="65" grpId="0" animBg="1"/>
      <p:bldP spid="66" grpId="0" animBg="1"/>
      <p:bldP spid="67" grpId="0" animBg="1"/>
      <p:bldP spid="68" grpId="0" animBg="1"/>
      <p:bldP spid="69" grpId="0" animBg="1"/>
      <p:bldP spid="71" grpId="0" animBg="1"/>
      <p:bldP spid="72" grpId="0" animBg="1"/>
      <p:bldP spid="77" grpId="0"/>
      <p:bldP spid="80" grpId="0" animBg="1"/>
      <p:bldP spid="81" grpId="0" animBg="1"/>
      <p:bldP spid="85" grpId="0" animBg="1"/>
      <p:bldP spid="89" grpId="0" animBg="1"/>
      <p:bldP spid="90" grpId="0" animBg="1"/>
      <p:bldP spid="91" grpId="0" animBg="1"/>
      <p:bldP spid="92" grpId="0" animBg="1"/>
      <p:bldP spid="93" grpId="0" animBg="1"/>
      <p:bldP spid="94" grpId="0" animBg="1"/>
      <p:bldP spid="95" grpId="0" animBg="1"/>
      <p:bldP spid="97" grpId="0"/>
      <p:bldP spid="99" grpId="0" animBg="1"/>
      <p:bldP spid="10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8121851" y="302572"/>
            <a:ext cx="459957" cy="1392504"/>
            <a:chOff x="2410093" y="1628801"/>
            <a:chExt cx="459957" cy="1392504"/>
          </a:xfrm>
          <a:solidFill>
            <a:srgbClr val="FFFF00"/>
          </a:solidFill>
        </p:grpSpPr>
        <p:sp>
          <p:nvSpPr>
            <p:cNvPr id="22" name="Rectangle 21"/>
            <p:cNvSpPr/>
            <p:nvPr/>
          </p:nvSpPr>
          <p:spPr>
            <a:xfrm rot="16200000">
              <a:off x="1943820" y="2095074"/>
              <a:ext cx="1392504" cy="4599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3" name="Rectangle 22"/>
                <p:cNvSpPr/>
                <p:nvPr/>
              </p:nvSpPr>
              <p:spPr>
                <a:xfrm>
                  <a:off x="2448951" y="2141185"/>
                  <a:ext cx="367985"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23" name="Rectangle 22"/>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3"/>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 name="Title 1"/>
              <p:cNvSpPr>
                <a:spLocks noGrp="1"/>
              </p:cNvSpPr>
              <p:nvPr>
                <p:ph type="title"/>
              </p:nvPr>
            </p:nvSpPr>
            <p:spPr>
              <a:xfrm>
                <a:off x="145972" y="257779"/>
                <a:ext cx="5980920" cy="1143000"/>
              </a:xfrm>
            </p:spPr>
            <p:txBody>
              <a:bodyPr>
                <a:normAutofit/>
              </a:bodyPr>
              <a:lstStyle/>
              <a:p>
                <a:r>
                  <a:rPr lang="en-GB" sz="2800" dirty="0"/>
                  <a:t>Complete the square  </a:t>
                </a:r>
                <a14:m>
                  <m:oMath xmlns:m="http://schemas.openxmlformats.org/officeDocument/2006/math">
                    <m:sSup>
                      <m:sSupPr>
                        <m:ctrlPr>
                          <a:rPr lang="en-GB" sz="2800" b="0" i="1" smtClean="0">
                            <a:latin typeface="Cambria Math"/>
                          </a:rPr>
                        </m:ctrlPr>
                      </m:sSupPr>
                      <m:e>
                        <m:r>
                          <a:rPr lang="en-GB" sz="2800" b="0" i="1" smtClean="0">
                            <a:solidFill>
                              <a:schemeClr val="tx1"/>
                            </a:solidFill>
                            <a:latin typeface="Cambria Math"/>
                          </a:rPr>
                          <m:t>3</m:t>
                        </m:r>
                        <m:r>
                          <a:rPr lang="en-GB" sz="2800" b="0" i="1" smtClean="0">
                            <a:latin typeface="Cambria Math"/>
                          </a:rPr>
                          <m:t>𝑥</m:t>
                        </m:r>
                      </m:e>
                      <m:sup>
                        <m:r>
                          <a:rPr lang="en-GB" sz="2800" b="0" i="1" smtClean="0">
                            <a:latin typeface="Cambria Math"/>
                          </a:rPr>
                          <m:t>2</m:t>
                        </m:r>
                      </m:sup>
                    </m:sSup>
                    <m:r>
                      <a:rPr lang="en-GB" sz="2800" b="0" i="1" smtClean="0">
                        <a:latin typeface="Cambria Math"/>
                      </a:rPr>
                      <m:t>+6</m:t>
                    </m:r>
                    <m:r>
                      <a:rPr lang="en-GB" sz="2800" b="0" i="1" smtClean="0">
                        <a:latin typeface="Cambria Math"/>
                      </a:rPr>
                      <m:t>𝑥</m:t>
                    </m:r>
                    <m:r>
                      <a:rPr lang="en-GB" sz="2800" b="0" i="1" smtClean="0">
                        <a:latin typeface="Cambria Math"/>
                      </a:rPr>
                      <m:t>+9</m:t>
                    </m:r>
                  </m:oMath>
                </a14:m>
                <a:endParaRPr lang="en-GB" sz="28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145972" y="257779"/>
                <a:ext cx="5980920" cy="1143000"/>
              </a:xfrm>
              <a:blipFill rotWithShape="1">
                <a:blip r:embed="rId4"/>
                <a:stretch>
                  <a:fillRect/>
                </a:stretch>
              </a:blipFill>
            </p:spPr>
            <p:txBody>
              <a:bodyPr/>
              <a:lstStyle/>
              <a:p>
                <a:r>
                  <a:rPr lang="en-GB">
                    <a:noFill/>
                  </a:rPr>
                  <a:t> </a:t>
                </a:r>
              </a:p>
            </p:txBody>
          </p:sp>
        </mc:Fallback>
      </mc:AlternateContent>
      <p:sp>
        <p:nvSpPr>
          <p:cNvPr id="3" name="Content Placeholder 2"/>
          <p:cNvSpPr>
            <a:spLocks noGrp="1"/>
          </p:cNvSpPr>
          <p:nvPr>
            <p:ph idx="1"/>
          </p:nvPr>
        </p:nvSpPr>
        <p:spPr/>
        <p:txBody>
          <a:bodyPr/>
          <a:lstStyle/>
          <a:p>
            <a:endParaRPr lang="en-GB" dirty="0"/>
          </a:p>
        </p:txBody>
      </p:sp>
      <mc:AlternateContent xmlns:mc="http://schemas.openxmlformats.org/markup-compatibility/2006" xmlns:a14="http://schemas.microsoft.com/office/drawing/2010/main">
        <mc:Choice Requires="a14">
          <p:sp>
            <p:nvSpPr>
              <p:cNvPr id="4" name="Rectangle 3"/>
              <p:cNvSpPr/>
              <p:nvPr/>
            </p:nvSpPr>
            <p:spPr>
              <a:xfrm>
                <a:off x="7204035" y="1844824"/>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7204035" y="1844824"/>
                <a:ext cx="1392504" cy="459957"/>
              </a:xfrm>
              <a:prstGeom prst="rect">
                <a:avLst/>
              </a:prstGeom>
              <a:blipFill rotWithShape="1">
                <a:blip r:embed="rId5"/>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683568" y="1362588"/>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5" name="Rectangle 4"/>
              <p:cNvSpPr>
                <a:spLocks noRot="1" noChangeAspect="1" noMove="1" noResize="1" noEditPoints="1" noAdjustHandles="1" noChangeArrowheads="1" noChangeShapeType="1" noTextEdit="1"/>
              </p:cNvSpPr>
              <p:nvPr/>
            </p:nvSpPr>
            <p:spPr>
              <a:xfrm>
                <a:off x="683568" y="1362588"/>
                <a:ext cx="1392504" cy="1394103"/>
              </a:xfrm>
              <a:prstGeom prst="rect">
                <a:avLst/>
              </a:prstGeom>
              <a:blipFill rotWithShape="1">
                <a:blip r:embed="rId6"/>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6126891" y="2564903"/>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6126891" y="2564903"/>
                <a:ext cx="1392504" cy="459957"/>
              </a:xfrm>
              <a:prstGeom prst="rect">
                <a:avLst/>
              </a:prstGeom>
              <a:blipFill rotWithShape="1">
                <a:blip r:embed="rId7"/>
                <a:stretch>
                  <a:fillRect/>
                </a:stretch>
              </a:blipFill>
              <a:ln>
                <a:noFill/>
              </a:ln>
            </p:spPr>
            <p:txBody>
              <a:bodyPr/>
              <a:lstStyle/>
              <a:p>
                <a:r>
                  <a:rPr lang="en-GB">
                    <a:noFill/>
                  </a:rPr>
                  <a:t> </a:t>
                </a:r>
              </a:p>
            </p:txBody>
          </p:sp>
        </mc:Fallback>
      </mc:AlternateContent>
      <p:grpSp>
        <p:nvGrpSpPr>
          <p:cNvPr id="7" name="Group 6"/>
          <p:cNvGrpSpPr/>
          <p:nvPr/>
        </p:nvGrpSpPr>
        <p:grpSpPr>
          <a:xfrm>
            <a:off x="7236296" y="229290"/>
            <a:ext cx="459957" cy="1392504"/>
            <a:chOff x="2410093" y="1628801"/>
            <a:chExt cx="459957" cy="1392504"/>
          </a:xfrm>
          <a:solidFill>
            <a:srgbClr val="FFFF00"/>
          </a:solidFill>
        </p:grpSpPr>
        <p:sp>
          <p:nvSpPr>
            <p:cNvPr id="8" name="Rectangle 7"/>
            <p:cNvSpPr/>
            <p:nvPr/>
          </p:nvSpPr>
          <p:spPr>
            <a:xfrm rot="16200000">
              <a:off x="1943820" y="2095074"/>
              <a:ext cx="1392504" cy="4599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9" name="Rectangle 8"/>
                <p:cNvSpPr/>
                <p:nvPr/>
              </p:nvSpPr>
              <p:spPr>
                <a:xfrm>
                  <a:off x="2448951" y="2141185"/>
                  <a:ext cx="367985"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9" name="Rectangle 8"/>
                <p:cNvSpPr>
                  <a:spLocks noRot="1" noChangeAspect="1" noMove="1" noResize="1" noEditPoints="1" noAdjustHandles="1" noChangeArrowheads="1" noChangeShapeType="1" noTextEdit="1"/>
                </p:cNvSpPr>
                <p:nvPr/>
              </p:nvSpPr>
              <p:spPr>
                <a:xfrm>
                  <a:off x="2448951" y="2141185"/>
                  <a:ext cx="367985" cy="369332"/>
                </a:xfrm>
                <a:prstGeom prst="rect">
                  <a:avLst/>
                </a:prstGeom>
                <a:blipFill rotWithShape="1">
                  <a:blip r:embed="rId8"/>
                  <a:stretch>
                    <a:fillRect/>
                  </a:stretch>
                </a:blipFill>
              </p:spPr>
              <p:txBody>
                <a:bodyPr/>
                <a:lstStyle/>
                <a:p>
                  <a:r>
                    <a:rPr lang="en-GB">
                      <a:noFill/>
                    </a:rPr>
                    <a:t> </a:t>
                  </a:r>
                </a:p>
              </p:txBody>
            </p:sp>
          </mc:Fallback>
        </mc:AlternateContent>
      </p:grpSp>
      <p:grpSp>
        <p:nvGrpSpPr>
          <p:cNvPr id="10" name="Group 9"/>
          <p:cNvGrpSpPr/>
          <p:nvPr/>
        </p:nvGrpSpPr>
        <p:grpSpPr>
          <a:xfrm>
            <a:off x="6416299" y="228492"/>
            <a:ext cx="459957" cy="1392504"/>
            <a:chOff x="2410093" y="1628801"/>
            <a:chExt cx="459957" cy="1392504"/>
          </a:xfrm>
          <a:solidFill>
            <a:srgbClr val="FFFF00"/>
          </a:solidFill>
        </p:grpSpPr>
        <p:sp>
          <p:nvSpPr>
            <p:cNvPr id="11" name="Rectangle 10"/>
            <p:cNvSpPr/>
            <p:nvPr/>
          </p:nvSpPr>
          <p:spPr>
            <a:xfrm rot="16200000">
              <a:off x="1943820" y="2095074"/>
              <a:ext cx="1392504" cy="4599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12" name="Rectangle 11"/>
                <p:cNvSpPr/>
                <p:nvPr/>
              </p:nvSpPr>
              <p:spPr>
                <a:xfrm>
                  <a:off x="2448951" y="2141185"/>
                  <a:ext cx="367986" cy="369332"/>
                </a:xfrm>
                <a:prstGeom prst="rect">
                  <a:avLst/>
                </a:prstGeom>
                <a:grpFill/>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a:rPr>
                          <m:t>𝑥</m:t>
                        </m:r>
                      </m:oMath>
                    </m:oMathPara>
                  </a14:m>
                  <a:endParaRPr lang="en-GB" dirty="0"/>
                </a:p>
              </p:txBody>
            </p:sp>
          </mc:Choice>
          <mc:Fallback xmlns="">
            <p:sp>
              <p:nvSpPr>
                <p:cNvPr id="12" name="Rectangle 11"/>
                <p:cNvSpPr>
                  <a:spLocks noRot="1" noChangeAspect="1" noMove="1" noResize="1" noEditPoints="1" noAdjustHandles="1" noChangeArrowheads="1" noChangeShapeType="1" noTextEdit="1"/>
                </p:cNvSpPr>
                <p:nvPr/>
              </p:nvSpPr>
              <p:spPr>
                <a:xfrm>
                  <a:off x="2448951" y="2141185"/>
                  <a:ext cx="367986" cy="369332"/>
                </a:xfrm>
                <a:prstGeom prst="rect">
                  <a:avLst/>
                </a:prstGeom>
                <a:blipFill rotWithShape="1">
                  <a:blip r:embed="rId9"/>
                  <a:stretch>
                    <a:fillRect/>
                  </a:stretch>
                </a:blipFill>
              </p:spPr>
              <p:txBody>
                <a:bodyPr/>
                <a:lstStyle/>
                <a:p>
                  <a:r>
                    <a:rPr lang="en-GB">
                      <a:noFill/>
                    </a:rPr>
                    <a:t> </a:t>
                  </a:r>
                </a:p>
              </p:txBody>
            </p:sp>
          </mc:Fallback>
        </mc:AlternateContent>
      </p:grpSp>
      <p:sp>
        <p:nvSpPr>
          <p:cNvPr id="14" name="Rectangle 13"/>
          <p:cNvSpPr/>
          <p:nvPr/>
        </p:nvSpPr>
        <p:spPr>
          <a:xfrm>
            <a:off x="6646278" y="4034667"/>
            <a:ext cx="459957"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15" name="Rectangle 14"/>
          <p:cNvSpPr/>
          <p:nvPr/>
        </p:nvSpPr>
        <p:spPr>
          <a:xfrm>
            <a:off x="6396062" y="3285302"/>
            <a:ext cx="445702"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xmlns:a14="http://schemas.microsoft.com/office/drawing/2010/main">
        <mc:Choice Requires="a14">
          <p:sp>
            <p:nvSpPr>
              <p:cNvPr id="16" name="Rectangle 15"/>
              <p:cNvSpPr/>
              <p:nvPr/>
            </p:nvSpPr>
            <p:spPr>
              <a:xfrm>
                <a:off x="3203848" y="1342869"/>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16" name="Rectangle 15"/>
              <p:cNvSpPr>
                <a:spLocks noRot="1" noChangeAspect="1" noMove="1" noResize="1" noEditPoints="1" noAdjustHandles="1" noChangeArrowheads="1" noChangeShapeType="1" noTextEdit="1"/>
              </p:cNvSpPr>
              <p:nvPr/>
            </p:nvSpPr>
            <p:spPr>
              <a:xfrm>
                <a:off x="3203848" y="1342869"/>
                <a:ext cx="1392504" cy="1394103"/>
              </a:xfrm>
              <a:prstGeom prst="rect">
                <a:avLst/>
              </a:prstGeom>
              <a:blipFill rotWithShape="1">
                <a:blip r:embed="rId10"/>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Rectangle 17"/>
              <p:cNvSpPr/>
              <p:nvPr/>
            </p:nvSpPr>
            <p:spPr>
              <a:xfrm>
                <a:off x="5828274" y="548680"/>
                <a:ext cx="2741904" cy="52193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0070C0"/>
                          </a:solidFill>
                          <a:latin typeface="Cambria Math"/>
                          <a:ea typeface="Cambria Math"/>
                          <a:cs typeface="+mj-cs"/>
                        </a:rPr>
                        <m:t>=</m:t>
                      </m:r>
                      <m:sSup>
                        <m:sSupPr>
                          <m:ctrlPr>
                            <a:rPr lang="en-GB" sz="2800" b="0" i="1" smtClean="0">
                              <a:solidFill>
                                <a:srgbClr val="0070C0"/>
                              </a:solidFill>
                              <a:latin typeface="Cambria Math"/>
                              <a:ea typeface="Cambria Math"/>
                              <a:cs typeface="+mj-cs"/>
                            </a:rPr>
                          </m:ctrlPr>
                        </m:sSupPr>
                        <m:e>
                          <m:r>
                            <a:rPr lang="en-GB" sz="2800" b="0" i="1" smtClean="0">
                              <a:solidFill>
                                <a:srgbClr val="0070C0"/>
                              </a:solidFill>
                              <a:latin typeface="Cambria Math"/>
                              <a:ea typeface="Cambria Math"/>
                              <a:cs typeface="+mj-cs"/>
                            </a:rPr>
                            <m:t>3</m:t>
                          </m:r>
                          <m:d>
                            <m:dPr>
                              <m:ctrlPr>
                                <a:rPr lang="en-GB" sz="2800" b="0" i="1" smtClean="0">
                                  <a:solidFill>
                                    <a:srgbClr val="0070C0"/>
                                  </a:solidFill>
                                  <a:latin typeface="Cambria Math"/>
                                  <a:ea typeface="Cambria Math"/>
                                  <a:cs typeface="+mj-cs"/>
                                </a:rPr>
                              </m:ctrlPr>
                            </m:dPr>
                            <m:e>
                              <m:r>
                                <a:rPr lang="en-GB" sz="2800" b="0" i="1" smtClean="0">
                                  <a:solidFill>
                                    <a:srgbClr val="0070C0"/>
                                  </a:solidFill>
                                  <a:latin typeface="Cambria Math"/>
                                  <a:ea typeface="Cambria Math"/>
                                  <a:cs typeface="+mj-cs"/>
                                </a:rPr>
                                <m:t>𝑥</m:t>
                              </m:r>
                              <m:r>
                                <a:rPr lang="en-GB" sz="2800" b="0" i="1" smtClean="0">
                                  <a:solidFill>
                                    <a:srgbClr val="0070C0"/>
                                  </a:solidFill>
                                  <a:latin typeface="Cambria Math"/>
                                  <a:ea typeface="Cambria Math"/>
                                  <a:cs typeface="+mj-cs"/>
                                </a:rPr>
                                <m:t>+1</m:t>
                              </m:r>
                            </m:e>
                          </m:d>
                        </m:e>
                        <m:sup>
                          <m:r>
                            <a:rPr lang="en-GB" sz="2800" b="0" i="1" smtClean="0">
                              <a:solidFill>
                                <a:srgbClr val="0070C0"/>
                              </a:solidFill>
                              <a:latin typeface="Cambria Math"/>
                              <a:ea typeface="Cambria Math"/>
                              <a:cs typeface="+mj-cs"/>
                            </a:rPr>
                            <m:t>2</m:t>
                          </m:r>
                        </m:sup>
                      </m:sSup>
                      <m:r>
                        <a:rPr lang="en-GB" sz="2800" b="0" i="0" smtClean="0">
                          <a:solidFill>
                            <a:srgbClr val="0070C0"/>
                          </a:solidFill>
                          <a:latin typeface="Cambria Math"/>
                          <a:ea typeface="Cambria Math"/>
                          <a:cs typeface="+mj-cs"/>
                        </a:rPr>
                        <m:t>+6</m:t>
                      </m:r>
                    </m:oMath>
                  </m:oMathPara>
                </a14:m>
                <a:endParaRPr lang="en-GB" sz="1100" dirty="0">
                  <a:solidFill>
                    <a:srgbClr val="0070C0"/>
                  </a:solidFill>
                </a:endParaRPr>
              </a:p>
            </p:txBody>
          </p:sp>
        </mc:Choice>
        <mc:Fallback xmlns="">
          <p:sp>
            <p:nvSpPr>
              <p:cNvPr id="18" name="Rectangle 17"/>
              <p:cNvSpPr>
                <a:spLocks noRot="1" noChangeAspect="1" noMove="1" noResize="1" noEditPoints="1" noAdjustHandles="1" noChangeArrowheads="1" noChangeShapeType="1" noTextEdit="1"/>
              </p:cNvSpPr>
              <p:nvPr/>
            </p:nvSpPr>
            <p:spPr>
              <a:xfrm>
                <a:off x="5828274" y="548680"/>
                <a:ext cx="2741904" cy="521938"/>
              </a:xfrm>
              <a:prstGeom prst="rect">
                <a:avLst/>
              </a:prstGeom>
              <a:blipFill rotWithShape="1">
                <a:blip r:embed="rId11"/>
                <a:stretch>
                  <a:fillRect/>
                </a:stretch>
              </a:blipFill>
            </p:spPr>
            <p:txBody>
              <a:bodyPr/>
              <a:lstStyle/>
              <a:p>
                <a:r>
                  <a:rPr lang="en-GB">
                    <a:noFill/>
                  </a:rPr>
                  <a:t> </a:t>
                </a:r>
              </a:p>
            </p:txBody>
          </p:sp>
        </mc:Fallback>
      </mc:AlternateContent>
      <p:sp>
        <p:nvSpPr>
          <p:cNvPr id="19" name="TextBox 18"/>
          <p:cNvSpPr txBox="1"/>
          <p:nvPr/>
        </p:nvSpPr>
        <p:spPr>
          <a:xfrm>
            <a:off x="671909" y="3787591"/>
            <a:ext cx="6434326" cy="954107"/>
          </a:xfrm>
          <a:prstGeom prst="rect">
            <a:avLst/>
          </a:prstGeom>
          <a:noFill/>
        </p:spPr>
        <p:txBody>
          <a:bodyPr wrap="none" rtlCol="0">
            <a:spAutoFit/>
          </a:bodyPr>
          <a:lstStyle/>
          <a:p>
            <a:r>
              <a:rPr lang="en-GB" sz="2800" dirty="0"/>
              <a:t>On your whiteboards</a:t>
            </a:r>
          </a:p>
          <a:p>
            <a:r>
              <a:rPr lang="en-GB" sz="2800" dirty="0"/>
              <a:t>How could this be written mathematically?</a:t>
            </a:r>
          </a:p>
        </p:txBody>
      </p:sp>
      <mc:AlternateContent xmlns:mc="http://schemas.openxmlformats.org/markup-compatibility/2006" xmlns:a14="http://schemas.microsoft.com/office/drawing/2010/main">
        <mc:Choice Requires="a14">
          <p:sp>
            <p:nvSpPr>
              <p:cNvPr id="24" name="Rectangle 23"/>
              <p:cNvSpPr/>
              <p:nvPr/>
            </p:nvSpPr>
            <p:spPr>
              <a:xfrm>
                <a:off x="7641063" y="2414547"/>
                <a:ext cx="1392504" cy="4599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a:rPr>
                        <m:t>𝑥</m:t>
                      </m:r>
                    </m:oMath>
                  </m:oMathPara>
                </a14:m>
                <a:endParaRPr lang="en-GB" dirty="0">
                  <a:solidFill>
                    <a:schemeClr val="tx1"/>
                  </a:solidFill>
                </a:endParaRPr>
              </a:p>
            </p:txBody>
          </p:sp>
        </mc:Choice>
        <mc:Fallback xmlns="">
          <p:sp>
            <p:nvSpPr>
              <p:cNvPr id="24" name="Rectangle 23"/>
              <p:cNvSpPr>
                <a:spLocks noRot="1" noChangeAspect="1" noMove="1" noResize="1" noEditPoints="1" noAdjustHandles="1" noChangeArrowheads="1" noChangeShapeType="1" noTextEdit="1"/>
              </p:cNvSpPr>
              <p:nvPr/>
            </p:nvSpPr>
            <p:spPr>
              <a:xfrm>
                <a:off x="7641063" y="2414547"/>
                <a:ext cx="1392504" cy="459957"/>
              </a:xfrm>
              <a:prstGeom prst="rect">
                <a:avLst/>
              </a:prstGeom>
              <a:blipFill rotWithShape="1">
                <a:blip r:embed="rId12"/>
                <a:stretch>
                  <a:fillRect/>
                </a:stretch>
              </a:blipFill>
              <a:ln>
                <a:noFill/>
              </a:ln>
            </p:spPr>
            <p:txBody>
              <a:bodyPr/>
              <a:lstStyle/>
              <a:p>
                <a:r>
                  <a:rPr lang="en-GB">
                    <a:noFill/>
                  </a:rPr>
                  <a:t> </a:t>
                </a:r>
              </a:p>
            </p:txBody>
          </p:sp>
        </mc:Fallback>
      </mc:AlternateContent>
      <p:sp>
        <p:nvSpPr>
          <p:cNvPr id="25" name="Rectangle 24"/>
          <p:cNvSpPr/>
          <p:nvPr/>
        </p:nvSpPr>
        <p:spPr>
          <a:xfrm>
            <a:off x="8038567" y="3063128"/>
            <a:ext cx="482540"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6" name="Rectangle 25"/>
          <p:cNvSpPr/>
          <p:nvPr/>
        </p:nvSpPr>
        <p:spPr>
          <a:xfrm>
            <a:off x="7353351" y="3957021"/>
            <a:ext cx="482540"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7" name="Rectangle 26"/>
          <p:cNvSpPr/>
          <p:nvPr/>
        </p:nvSpPr>
        <p:spPr>
          <a:xfrm>
            <a:off x="8038567" y="3745259"/>
            <a:ext cx="482540"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8" name="Rectangle 27"/>
          <p:cNvSpPr/>
          <p:nvPr/>
        </p:nvSpPr>
        <p:spPr>
          <a:xfrm>
            <a:off x="7678169" y="5216122"/>
            <a:ext cx="482540"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29" name="Rectangle 28"/>
          <p:cNvSpPr/>
          <p:nvPr/>
        </p:nvSpPr>
        <p:spPr>
          <a:xfrm>
            <a:off x="7350118" y="4553984"/>
            <a:ext cx="482540"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
        <p:nvSpPr>
          <p:cNvPr id="30" name="Rectangle 29"/>
          <p:cNvSpPr/>
          <p:nvPr/>
        </p:nvSpPr>
        <p:spPr>
          <a:xfrm>
            <a:off x="8110560" y="4526186"/>
            <a:ext cx="482540"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mc:AlternateContent xmlns:mc="http://schemas.openxmlformats.org/markup-compatibility/2006" xmlns:a14="http://schemas.microsoft.com/office/drawing/2010/main">
        <mc:Choice Requires="a14">
          <p:sp>
            <p:nvSpPr>
              <p:cNvPr id="31" name="Rectangle 30"/>
              <p:cNvSpPr/>
              <p:nvPr/>
            </p:nvSpPr>
            <p:spPr>
              <a:xfrm>
                <a:off x="5626126" y="1377750"/>
                <a:ext cx="1392504" cy="139410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p>
                        <m:sSupPr>
                          <m:ctrlPr>
                            <a:rPr lang="en-GB" b="0" i="1" smtClean="0">
                              <a:solidFill>
                                <a:schemeClr val="tx1"/>
                              </a:solidFill>
                              <a:latin typeface="Cambria Math"/>
                            </a:rPr>
                          </m:ctrlPr>
                        </m:sSupPr>
                        <m:e>
                          <m:r>
                            <a:rPr lang="en-GB" b="0" i="1" smtClean="0">
                              <a:solidFill>
                                <a:schemeClr val="tx1"/>
                              </a:solidFill>
                              <a:latin typeface="Cambria Math"/>
                            </a:rPr>
                            <m:t>𝑥</m:t>
                          </m:r>
                        </m:e>
                        <m:sup>
                          <m:r>
                            <a:rPr lang="en-GB" b="0" i="1" smtClean="0">
                              <a:solidFill>
                                <a:schemeClr val="tx1"/>
                              </a:solidFill>
                              <a:latin typeface="Cambria Math"/>
                            </a:rPr>
                            <m:t>2</m:t>
                          </m:r>
                        </m:sup>
                      </m:sSup>
                    </m:oMath>
                  </m:oMathPara>
                </a14:m>
                <a:endParaRPr lang="en-GB" dirty="0">
                  <a:solidFill>
                    <a:schemeClr val="tx1"/>
                  </a:solidFill>
                </a:endParaRPr>
              </a:p>
            </p:txBody>
          </p:sp>
        </mc:Choice>
        <mc:Fallback xmlns="">
          <p:sp>
            <p:nvSpPr>
              <p:cNvPr id="31" name="Rectangle 30"/>
              <p:cNvSpPr>
                <a:spLocks noRot="1" noChangeAspect="1" noMove="1" noResize="1" noEditPoints="1" noAdjustHandles="1" noChangeArrowheads="1" noChangeShapeType="1" noTextEdit="1"/>
              </p:cNvSpPr>
              <p:nvPr/>
            </p:nvSpPr>
            <p:spPr>
              <a:xfrm>
                <a:off x="5626126" y="1377750"/>
                <a:ext cx="1392504" cy="1394103"/>
              </a:xfrm>
              <a:prstGeom prst="rect">
                <a:avLst/>
              </a:prstGeom>
              <a:blipFill rotWithShape="1">
                <a:blip r:embed="rId13"/>
                <a:stretch>
                  <a:fillRect/>
                </a:stretch>
              </a:blipFill>
              <a:ln>
                <a:noFill/>
              </a:ln>
            </p:spPr>
            <p:txBody>
              <a:bodyPr/>
              <a:lstStyle/>
              <a:p>
                <a:r>
                  <a:rPr lang="en-GB">
                    <a:noFill/>
                  </a:rPr>
                  <a:t> </a:t>
                </a:r>
              </a:p>
            </p:txBody>
          </p:sp>
        </mc:Fallback>
      </mc:AlternateContent>
      <p:sp>
        <p:nvSpPr>
          <p:cNvPr id="32" name="Rectangle 31"/>
          <p:cNvSpPr/>
          <p:nvPr/>
        </p:nvSpPr>
        <p:spPr>
          <a:xfrm>
            <a:off x="7494371" y="3372959"/>
            <a:ext cx="445702" cy="459957"/>
          </a:xfrm>
          <a:prstGeom prst="rect">
            <a:avLst/>
          </a:prstGeom>
          <a:solidFill>
            <a:schemeClr val="accent6"/>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a:t>
            </a:r>
          </a:p>
        </p:txBody>
      </p:sp>
    </p:spTree>
    <p:extLst>
      <p:ext uri="{BB962C8B-B14F-4D97-AF65-F5344CB8AC3E}">
        <p14:creationId xmlns:p14="http://schemas.microsoft.com/office/powerpoint/2010/main" val="2795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88889E-6 2.40518E-6 L -0.47865 0.16559 " pathEditMode="relative" rAng="0" ptsTypes="AA">
                                      <p:cBhvr>
                                        <p:cTn id="6" dur="2000" fill="hold"/>
                                        <p:tgtEl>
                                          <p:spTgt spid="10"/>
                                        </p:tgtEl>
                                        <p:attrNameLst>
                                          <p:attrName>ppt_x</p:attrName>
                                          <p:attrName>ppt_y</p:attrName>
                                        </p:attrNameLst>
                                      </p:cBhvr>
                                      <p:rCtr x="-23941" y="8279"/>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05556E-6 1.13784E-6 L -0.29288 0.16536 " pathEditMode="relative" rAng="0" ptsTypes="AA">
                                      <p:cBhvr>
                                        <p:cTn id="10" dur="2000" fill="hold"/>
                                        <p:tgtEl>
                                          <p:spTgt spid="7"/>
                                        </p:tgtEl>
                                        <p:attrNameLst>
                                          <p:attrName>ppt_x</p:attrName>
                                          <p:attrName>ppt_y</p:attrName>
                                        </p:attrNameLst>
                                      </p:cBhvr>
                                      <p:rCtr x="-14653" y="8256"/>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1.94444E-6 2.83996E-6 L -0.12205 0.15472 " pathEditMode="relative" rAng="0" ptsTypes="AA">
                                      <p:cBhvr>
                                        <p:cTn id="14" dur="2000" fill="hold"/>
                                        <p:tgtEl>
                                          <p:spTgt spid="21"/>
                                        </p:tgtEl>
                                        <p:attrNameLst>
                                          <p:attrName>ppt_x</p:attrName>
                                          <p:attrName>ppt_y</p:attrName>
                                        </p:attrNameLst>
                                      </p:cBhvr>
                                      <p:rCtr x="-6111" y="7724"/>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5.55556E-7 -5.2729E-7 L -0.325 0.01896 " pathEditMode="relative" rAng="0" ptsTypes="AA">
                                      <p:cBhvr>
                                        <p:cTn id="18" dur="2000" fill="hold"/>
                                        <p:tgtEl>
                                          <p:spTgt spid="6"/>
                                        </p:tgtEl>
                                        <p:attrNameLst>
                                          <p:attrName>ppt_x</p:attrName>
                                          <p:attrName>ppt_y</p:attrName>
                                        </p:attrNameLst>
                                      </p:cBhvr>
                                      <p:rCtr x="-16250" y="948"/>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2.77778E-7 -4.08881E-6 L -0.50382 -0.18455 " pathEditMode="relative" rAng="0" ptsTypes="AA">
                                      <p:cBhvr>
                                        <p:cTn id="22" dur="2000" fill="hold"/>
                                        <p:tgtEl>
                                          <p:spTgt spid="14"/>
                                        </p:tgtEl>
                                        <p:attrNameLst>
                                          <p:attrName>ppt_x</p:attrName>
                                          <p:attrName>ppt_y</p:attrName>
                                        </p:attrNameLst>
                                      </p:cBhvr>
                                      <p:rCtr x="-25191" y="-9228"/>
                                    </p:animMotion>
                                  </p:childTnLst>
                                </p:cTn>
                              </p:par>
                              <p:par>
                                <p:cTn id="23" presetID="42" presetClass="path" presetSubtype="0" accel="50000" decel="50000" fill="hold" grpId="0" nodeType="withEffect">
                                  <p:stCondLst>
                                    <p:cond delay="0"/>
                                  </p:stCondLst>
                                  <p:childTnLst>
                                    <p:animMotion origin="layout" path="M 1.11111E-6 3.58002E-6 L -0.71823 0.13436 " pathEditMode="relative" rAng="0" ptsTypes="AA">
                                      <p:cBhvr>
                                        <p:cTn id="24" dur="2000" fill="hold"/>
                                        <p:tgtEl>
                                          <p:spTgt spid="4"/>
                                        </p:tgtEl>
                                        <p:attrNameLst>
                                          <p:attrName>ppt_x</p:attrName>
                                          <p:attrName>ppt_y</p:attrName>
                                        </p:attrNameLst>
                                      </p:cBhvr>
                                      <p:rCtr x="-35920" y="6707"/>
                                    </p:animMotion>
                                  </p:childTnLst>
                                </p:cTn>
                              </p:par>
                              <p:par>
                                <p:cTn id="25" presetID="42" presetClass="path" presetSubtype="0" accel="50000" decel="50000" fill="hold" grpId="0" nodeType="withEffect">
                                  <p:stCondLst>
                                    <p:cond delay="0"/>
                                  </p:stCondLst>
                                  <p:childTnLst>
                                    <p:animMotion origin="layout" path="M -4.72222E-6 4.09806E-6 L -0.20017 -0.08604 " pathEditMode="relative" rAng="0" ptsTypes="AA">
                                      <p:cBhvr>
                                        <p:cTn id="26" dur="2000" fill="hold"/>
                                        <p:tgtEl>
                                          <p:spTgt spid="15"/>
                                        </p:tgtEl>
                                        <p:attrNameLst>
                                          <p:attrName>ppt_x</p:attrName>
                                          <p:attrName>ppt_y</p:attrName>
                                        </p:attrNameLst>
                                      </p:cBhvr>
                                      <p:rCtr x="-10017" y="-4302"/>
                                    </p:animMotion>
                                  </p:childTnLst>
                                </p:cTn>
                              </p:par>
                              <p:par>
                                <p:cTn id="27" presetID="42" presetClass="path" presetSubtype="0" accel="50000" decel="50000" fill="hold" grpId="0" nodeType="withEffect">
                                  <p:stCondLst>
                                    <p:cond delay="0"/>
                                  </p:stCondLst>
                                  <p:childTnLst>
                                    <p:animMotion origin="layout" path="M -1.94444E-6 -1.39685E-6 L -0.22257 0.05134 " pathEditMode="relative" rAng="0" ptsTypes="AA">
                                      <p:cBhvr>
                                        <p:cTn id="28" dur="2000" fill="hold"/>
                                        <p:tgtEl>
                                          <p:spTgt spid="24"/>
                                        </p:tgtEl>
                                        <p:attrNameLst>
                                          <p:attrName>ppt_x</p:attrName>
                                          <p:attrName>ppt_y</p:attrName>
                                        </p:attrNameLst>
                                      </p:cBhvr>
                                      <p:rCtr x="-11128" y="2567"/>
                                    </p:animMotion>
                                  </p:childTnLst>
                                </p:cTn>
                              </p:par>
                              <p:par>
                                <p:cTn id="29" presetID="42" presetClass="path" presetSubtype="0" accel="50000" decel="50000" fill="hold" grpId="0" nodeType="withEffect">
                                  <p:stCondLst>
                                    <p:cond delay="0"/>
                                  </p:stCondLst>
                                  <p:childTnLst>
                                    <p:animMotion origin="layout" path="M -3.61111E-6 -2.77521E-7 L -0.0526 -0.08811 " pathEditMode="relative" rAng="0" ptsTypes="AA">
                                      <p:cBhvr>
                                        <p:cTn id="30" dur="2000" fill="hold"/>
                                        <p:tgtEl>
                                          <p:spTgt spid="32"/>
                                        </p:tgtEl>
                                        <p:attrNameLst>
                                          <p:attrName>ppt_x</p:attrName>
                                          <p:attrName>ppt_y</p:attrName>
                                        </p:attrNameLst>
                                      </p:cBhvr>
                                      <p:rCtr x="-2639" y="-4417"/>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4" grpId="0" animBg="1"/>
      <p:bldP spid="15" grpId="0" animBg="1"/>
      <p:bldP spid="18" grpId="0"/>
      <p:bldP spid="19" grpId="0"/>
      <p:bldP spid="24"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143000"/>
          </a:xfrm>
        </p:spPr>
        <p:txBody>
          <a:bodyPr/>
          <a:lstStyle/>
          <a:p>
            <a:r>
              <a:rPr lang="en-GB" sz="3200" dirty="0" smtClean="0"/>
              <a:t>In your books: </a:t>
            </a:r>
            <a:br>
              <a:rPr lang="en-GB" sz="3200" dirty="0" smtClean="0"/>
            </a:br>
            <a:r>
              <a:rPr lang="en-GB" sz="3200" dirty="0" smtClean="0"/>
              <a:t>Complete the square of the following expressions</a:t>
            </a:r>
            <a:endParaRPr lang="en-GB" sz="3200"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683568" y="1916831"/>
                <a:ext cx="4114800" cy="4525963"/>
              </a:xfrm>
            </p:spPr>
            <p:txBody>
              <a:bodyPr/>
              <a:lstStyle/>
              <a:p>
                <a:pPr marL="514350" indent="-514350">
                  <a:buFont typeface="+mj-lt"/>
                  <a:buAutoNum type="alphaLcParenR"/>
                </a:pPr>
                <a14:m>
                  <m:oMath xmlns:m="http://schemas.openxmlformats.org/officeDocument/2006/math">
                    <m:sSup>
                      <m:sSupPr>
                        <m:ctrlPr>
                          <a:rPr lang="en-GB" i="1" smtClean="0">
                            <a:latin typeface="Cambria Math"/>
                          </a:rPr>
                        </m:ctrlPr>
                      </m:sSupPr>
                      <m:e>
                        <m:r>
                          <a:rPr lang="en-GB" b="0" i="1" smtClean="0">
                            <a:latin typeface="Cambria Math"/>
                          </a:rPr>
                          <m:t>2</m:t>
                        </m:r>
                        <m:r>
                          <a:rPr lang="en-GB" b="0" i="1" smtClean="0">
                            <a:latin typeface="Cambria Math"/>
                          </a:rPr>
                          <m:t>𝑥</m:t>
                        </m:r>
                      </m:e>
                      <m:sup>
                        <m:r>
                          <a:rPr lang="en-GB" b="0" i="1" smtClean="0">
                            <a:latin typeface="Cambria Math"/>
                          </a:rPr>
                          <m:t>2</m:t>
                        </m:r>
                      </m:sup>
                    </m:sSup>
                    <m:r>
                      <a:rPr lang="en-GB" b="0" i="1" smtClean="0">
                        <a:latin typeface="Cambria Math"/>
                      </a:rPr>
                      <m:t>+4</m:t>
                    </m:r>
                    <m:r>
                      <a:rPr lang="en-GB" b="0" i="1" smtClean="0">
                        <a:latin typeface="Cambria Math"/>
                      </a:rPr>
                      <m:t>𝑥</m:t>
                    </m:r>
                    <m:r>
                      <a:rPr lang="en-GB" b="0" i="1" smtClean="0">
                        <a:latin typeface="Cambria Math"/>
                      </a:rPr>
                      <m:t>+8</m:t>
                    </m:r>
                  </m:oMath>
                </a14:m>
                <a:endParaRPr lang="en-GB" b="0" i="1" dirty="0" smtClean="0">
                  <a:latin typeface="Cambria Math"/>
                </a:endParaRPr>
              </a:p>
              <a:p>
                <a:pPr marL="514350" indent="-514350">
                  <a:buFont typeface="+mj-lt"/>
                  <a:buAutoNum type="alphaLcParenR"/>
                </a:pPr>
                <a14:m>
                  <m:oMath xmlns:m="http://schemas.openxmlformats.org/officeDocument/2006/math">
                    <m:sSup>
                      <m:sSupPr>
                        <m:ctrlPr>
                          <a:rPr lang="en-GB" i="1">
                            <a:latin typeface="Cambria Math"/>
                          </a:rPr>
                        </m:ctrlPr>
                      </m:sSupPr>
                      <m:e>
                        <m:r>
                          <a:rPr lang="en-GB" i="1">
                            <a:latin typeface="Cambria Math"/>
                          </a:rPr>
                          <m:t>2</m:t>
                        </m:r>
                        <m:r>
                          <a:rPr lang="en-GB" i="1">
                            <a:latin typeface="Cambria Math"/>
                          </a:rPr>
                          <m:t>𝑥</m:t>
                        </m:r>
                      </m:e>
                      <m:sup>
                        <m:r>
                          <a:rPr lang="en-GB" i="1">
                            <a:latin typeface="Cambria Math"/>
                          </a:rPr>
                          <m:t>2</m:t>
                        </m:r>
                      </m:sup>
                    </m:sSup>
                    <m:r>
                      <a:rPr lang="en-GB" i="1">
                        <a:latin typeface="Cambria Math"/>
                      </a:rPr>
                      <m:t>+4</m:t>
                    </m:r>
                    <m:r>
                      <a:rPr lang="en-GB" i="1">
                        <a:latin typeface="Cambria Math"/>
                      </a:rPr>
                      <m:t>𝑥</m:t>
                    </m:r>
                    <m:r>
                      <a:rPr lang="en-GB" i="1">
                        <a:latin typeface="Cambria Math"/>
                      </a:rPr>
                      <m:t>+9</m:t>
                    </m:r>
                  </m:oMath>
                </a14:m>
                <a:endParaRPr lang="en-GB" i="1" dirty="0">
                  <a:latin typeface="Cambria Math"/>
                </a:endParaRPr>
              </a:p>
              <a:p>
                <a:pPr marL="514350" indent="-514350">
                  <a:buFont typeface="+mj-lt"/>
                  <a:buAutoNum type="alphaLcParenR"/>
                </a:pPr>
                <a14:m>
                  <m:oMath xmlns:m="http://schemas.openxmlformats.org/officeDocument/2006/math">
                    <m:sSup>
                      <m:sSupPr>
                        <m:ctrlPr>
                          <a:rPr lang="en-GB" i="1">
                            <a:latin typeface="Cambria Math"/>
                          </a:rPr>
                        </m:ctrlPr>
                      </m:sSupPr>
                      <m:e>
                        <m:r>
                          <a:rPr lang="en-GB" i="1">
                            <a:latin typeface="Cambria Math"/>
                          </a:rPr>
                          <m:t>2</m:t>
                        </m:r>
                        <m:r>
                          <a:rPr lang="en-GB" i="1">
                            <a:latin typeface="Cambria Math"/>
                          </a:rPr>
                          <m:t>𝑥</m:t>
                        </m:r>
                      </m:e>
                      <m:sup>
                        <m:r>
                          <a:rPr lang="en-GB" i="1">
                            <a:latin typeface="Cambria Math"/>
                          </a:rPr>
                          <m:t>2</m:t>
                        </m:r>
                      </m:sup>
                    </m:sSup>
                    <m:r>
                      <a:rPr lang="en-GB" i="1">
                        <a:latin typeface="Cambria Math"/>
                      </a:rPr>
                      <m:t>+</m:t>
                    </m:r>
                    <m:r>
                      <a:rPr lang="en-GB" b="0" i="1" smtClean="0">
                        <a:latin typeface="Cambria Math"/>
                      </a:rPr>
                      <m:t>8</m:t>
                    </m:r>
                    <m:r>
                      <a:rPr lang="en-GB" i="1">
                        <a:latin typeface="Cambria Math"/>
                      </a:rPr>
                      <m:t>𝑥</m:t>
                    </m:r>
                    <m:r>
                      <a:rPr lang="en-GB" i="1">
                        <a:latin typeface="Cambria Math"/>
                      </a:rPr>
                      <m:t>+9</m:t>
                    </m:r>
                  </m:oMath>
                </a14:m>
                <a:endParaRPr lang="en-GB" b="0" i="1" dirty="0" smtClean="0">
                  <a:latin typeface="Cambria Math"/>
                </a:endParaRPr>
              </a:p>
              <a:p>
                <a:pPr marL="514350" indent="-514350">
                  <a:buFont typeface="+mj-lt"/>
                  <a:buAutoNum type="alphaLcParenR"/>
                </a:pPr>
                <a14:m>
                  <m:oMath xmlns:m="http://schemas.openxmlformats.org/officeDocument/2006/math">
                    <m:sSup>
                      <m:sSupPr>
                        <m:ctrlPr>
                          <a:rPr lang="en-GB" i="1">
                            <a:latin typeface="Cambria Math"/>
                          </a:rPr>
                        </m:ctrlPr>
                      </m:sSupPr>
                      <m:e>
                        <m:r>
                          <a:rPr lang="en-GB" i="1">
                            <a:latin typeface="Cambria Math"/>
                          </a:rPr>
                          <m:t>2</m:t>
                        </m:r>
                        <m:r>
                          <a:rPr lang="en-GB" i="1">
                            <a:latin typeface="Cambria Math"/>
                          </a:rPr>
                          <m:t>𝑥</m:t>
                        </m:r>
                      </m:e>
                      <m:sup>
                        <m:r>
                          <a:rPr lang="en-GB" i="1">
                            <a:latin typeface="Cambria Math"/>
                          </a:rPr>
                          <m:t>2</m:t>
                        </m:r>
                      </m:sup>
                    </m:sSup>
                    <m:r>
                      <a:rPr lang="en-GB" i="1">
                        <a:latin typeface="Cambria Math"/>
                      </a:rPr>
                      <m:t>+</m:t>
                    </m:r>
                    <m:r>
                      <a:rPr lang="en-GB" b="0" i="1" smtClean="0">
                        <a:latin typeface="Cambria Math"/>
                      </a:rPr>
                      <m:t>8</m:t>
                    </m:r>
                    <m:r>
                      <a:rPr lang="en-GB" i="1">
                        <a:latin typeface="Cambria Math"/>
                      </a:rPr>
                      <m:t>𝑥</m:t>
                    </m:r>
                    <m:r>
                      <a:rPr lang="en-GB" i="1">
                        <a:latin typeface="Cambria Math"/>
                      </a:rPr>
                      <m:t>+8</m:t>
                    </m:r>
                  </m:oMath>
                </a14:m>
                <a:endParaRPr lang="en-GB" i="1" dirty="0" smtClean="0">
                  <a:latin typeface="Cambria Math"/>
                </a:endParaRPr>
              </a:p>
              <a:p>
                <a:pPr marL="514350" indent="-514350">
                  <a:buFont typeface="+mj-lt"/>
                  <a:buAutoNum type="alphaLcParenR"/>
                </a:pPr>
                <a14:m>
                  <m:oMath xmlns:m="http://schemas.openxmlformats.org/officeDocument/2006/math">
                    <m:sSup>
                      <m:sSupPr>
                        <m:ctrlPr>
                          <a:rPr lang="en-GB" i="1">
                            <a:latin typeface="Cambria Math"/>
                          </a:rPr>
                        </m:ctrlPr>
                      </m:sSupPr>
                      <m:e>
                        <m:r>
                          <a:rPr lang="en-GB" i="1">
                            <a:latin typeface="Cambria Math"/>
                          </a:rPr>
                          <m:t>2</m:t>
                        </m:r>
                        <m:r>
                          <a:rPr lang="en-GB" i="1">
                            <a:latin typeface="Cambria Math"/>
                          </a:rPr>
                          <m:t>𝑥</m:t>
                        </m:r>
                      </m:e>
                      <m:sup>
                        <m:r>
                          <a:rPr lang="en-GB" i="1">
                            <a:latin typeface="Cambria Math"/>
                          </a:rPr>
                          <m:t>2</m:t>
                        </m:r>
                      </m:sup>
                    </m:sSup>
                    <m:r>
                      <a:rPr lang="en-GB" i="1">
                        <a:latin typeface="Cambria Math"/>
                      </a:rPr>
                      <m:t>+</m:t>
                    </m:r>
                    <m:r>
                      <a:rPr lang="en-GB" i="1">
                        <a:latin typeface="Cambria Math"/>
                      </a:rPr>
                      <m:t>8</m:t>
                    </m:r>
                    <m:r>
                      <a:rPr lang="en-GB" i="1">
                        <a:latin typeface="Cambria Math"/>
                      </a:rPr>
                      <m:t>𝑥</m:t>
                    </m:r>
                  </m:oMath>
                </a14:m>
                <a:endParaRPr lang="en-GB" i="1" dirty="0">
                  <a:latin typeface="Cambria Math"/>
                </a:endParaRPr>
              </a:p>
              <a:p>
                <a:pPr marL="514350" indent="-514350">
                  <a:buFont typeface="+mj-lt"/>
                  <a:buAutoNum type="alphaLcParenR"/>
                </a:pPr>
                <a:endParaRPr lang="en-GB" i="1" dirty="0" smtClean="0">
                  <a:latin typeface="Cambria Math"/>
                </a:endParaRPr>
              </a:p>
              <a:p>
                <a:pPr marL="0" indent="0">
                  <a:buNone/>
                </a:pPr>
                <a:endParaRPr lang="en-GB" dirty="0" smtClean="0"/>
              </a:p>
              <a:p>
                <a:pPr marL="514350" indent="-514350">
                  <a:buFont typeface="+mj-lt"/>
                  <a:buAutoNum type="alphaLcParenR"/>
                </a:pPr>
                <a:endParaRPr lang="en-GB" dirty="0"/>
              </a:p>
              <a:p>
                <a:pPr marL="514350" indent="-514350">
                  <a:buFont typeface="+mj-lt"/>
                  <a:buAutoNum type="alphaLcParenR"/>
                </a:pPr>
                <a:endParaRPr lang="en-GB" dirty="0"/>
              </a:p>
              <a:p>
                <a:pPr marL="0" indent="0">
                  <a:buNone/>
                </a:pPr>
                <a:endParaRPr lang="en-GB" b="0" dirty="0" smtClean="0"/>
              </a:p>
              <a:p>
                <a:pPr marL="514350" indent="-514350">
                  <a:buFont typeface="+mj-lt"/>
                  <a:buAutoNum type="arabicPeriod"/>
                </a:pPr>
                <a:endParaRPr lang="en-GB" b="0" dirty="0" smtClean="0"/>
              </a:p>
              <a:p>
                <a:pPr marL="514350" indent="-514350">
                  <a:buFont typeface="+mj-lt"/>
                  <a:buAutoNum type="arabicPeriod"/>
                </a:pPr>
                <a:endParaRPr lang="en-GB" b="0" dirty="0" smtClean="0"/>
              </a:p>
              <a:p>
                <a:pPr marL="514350" indent="-514350">
                  <a:buFont typeface="+mj-lt"/>
                  <a:buAutoNum type="arabicPeriod"/>
                </a:pPr>
                <a:endParaRPr lang="en-GB"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683568" y="1916831"/>
                <a:ext cx="4114800" cy="4525963"/>
              </a:xfrm>
              <a:blipFill rotWithShape="1">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 name="Content Placeholder 2"/>
              <p:cNvSpPr txBox="1">
                <a:spLocks/>
              </p:cNvSpPr>
              <p:nvPr/>
            </p:nvSpPr>
            <p:spPr bwMode="auto">
              <a:xfrm>
                <a:off x="4599813" y="1916831"/>
                <a:ext cx="4114800" cy="452596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FontTx/>
                  <a:buNone/>
                </a:pPr>
                <a:r>
                  <a:rPr lang="en-GB" i="1" kern="0" dirty="0" smtClean="0">
                    <a:solidFill>
                      <a:srgbClr val="000000"/>
                    </a:solidFill>
                  </a:rPr>
                  <a:t>f) </a:t>
                </a:r>
                <a14:m>
                  <m:oMath xmlns:m="http://schemas.openxmlformats.org/officeDocument/2006/math">
                    <m:sSup>
                      <m:sSupPr>
                        <m:ctrlPr>
                          <a:rPr lang="en-GB" i="1" kern="0" smtClean="0">
                            <a:solidFill>
                              <a:srgbClr val="000000"/>
                            </a:solidFill>
                            <a:latin typeface="Cambria Math"/>
                          </a:rPr>
                        </m:ctrlPr>
                      </m:sSupPr>
                      <m:e>
                        <m:r>
                          <a:rPr lang="en-GB" i="1" kern="0" smtClean="0">
                            <a:solidFill>
                              <a:srgbClr val="000000"/>
                            </a:solidFill>
                            <a:latin typeface="Cambria Math"/>
                          </a:rPr>
                          <m:t>   </m:t>
                        </m:r>
                        <m:r>
                          <a:rPr lang="en-GB" b="0" i="1" kern="0" smtClean="0">
                            <a:solidFill>
                              <a:srgbClr val="000000"/>
                            </a:solidFill>
                            <a:latin typeface="Cambria Math"/>
                          </a:rPr>
                          <m:t>4</m:t>
                        </m:r>
                        <m:r>
                          <a:rPr lang="en-GB" i="1" kern="0" smtClean="0">
                            <a:solidFill>
                              <a:srgbClr val="000000"/>
                            </a:solidFill>
                            <a:latin typeface="Cambria Math"/>
                          </a:rPr>
                          <m:t>𝑥</m:t>
                        </m:r>
                      </m:e>
                      <m:sup>
                        <m:r>
                          <a:rPr lang="en-GB" i="1" kern="0" smtClean="0">
                            <a:solidFill>
                              <a:srgbClr val="000000"/>
                            </a:solidFill>
                            <a:latin typeface="Cambria Math"/>
                          </a:rPr>
                          <m:t>2</m:t>
                        </m:r>
                      </m:sup>
                    </m:sSup>
                    <m:r>
                      <a:rPr lang="en-GB" i="1" kern="0" smtClean="0">
                        <a:solidFill>
                          <a:srgbClr val="000000"/>
                        </a:solidFill>
                        <a:latin typeface="Cambria Math"/>
                      </a:rPr>
                      <m:t>+</m:t>
                    </m:r>
                    <m:r>
                      <a:rPr lang="en-GB" b="0" i="1" kern="0" smtClean="0">
                        <a:solidFill>
                          <a:srgbClr val="000000"/>
                        </a:solidFill>
                        <a:latin typeface="Cambria Math"/>
                      </a:rPr>
                      <m:t> 8</m:t>
                    </m:r>
                    <m:r>
                      <a:rPr lang="en-GB" i="1" kern="0" smtClean="0">
                        <a:solidFill>
                          <a:srgbClr val="000000"/>
                        </a:solidFill>
                        <a:latin typeface="Cambria Math"/>
                      </a:rPr>
                      <m:t>𝑥</m:t>
                    </m:r>
                    <m:r>
                      <a:rPr lang="en-GB" i="1" kern="0" smtClean="0">
                        <a:solidFill>
                          <a:srgbClr val="000000"/>
                        </a:solidFill>
                        <a:latin typeface="Cambria Math"/>
                      </a:rPr>
                      <m:t>+10</m:t>
                    </m:r>
                  </m:oMath>
                </a14:m>
                <a:endParaRPr lang="en-GB" i="1" kern="0" dirty="0" smtClean="0">
                  <a:solidFill>
                    <a:srgbClr val="000000"/>
                  </a:solidFill>
                </a:endParaRPr>
              </a:p>
              <a:p>
                <a:pPr marL="0" indent="0">
                  <a:buFontTx/>
                  <a:buNone/>
                </a:pPr>
                <a:r>
                  <a:rPr lang="en-GB" i="1" kern="0" dirty="0" smtClean="0">
                    <a:solidFill>
                      <a:srgbClr val="000000"/>
                    </a:solidFill>
                  </a:rPr>
                  <a:t>g</a:t>
                </a:r>
                <a14:m>
                  <m:oMath xmlns:m="http://schemas.openxmlformats.org/officeDocument/2006/math">
                    <m:r>
                      <a:rPr lang="en-GB" i="1" kern="0" smtClean="0">
                        <a:solidFill>
                          <a:srgbClr val="000000"/>
                        </a:solidFill>
                        <a:latin typeface="Cambria Math"/>
                      </a:rPr>
                      <m:t>)</m:t>
                    </m:r>
                    <m:sSup>
                      <m:sSupPr>
                        <m:ctrlPr>
                          <a:rPr lang="en-GB" i="1" kern="0">
                            <a:solidFill>
                              <a:srgbClr val="000000"/>
                            </a:solidFill>
                            <a:latin typeface="Cambria Math"/>
                          </a:rPr>
                        </m:ctrlPr>
                      </m:sSupPr>
                      <m:e>
                        <m:r>
                          <a:rPr lang="en-GB" i="1" kern="0">
                            <a:solidFill>
                              <a:srgbClr val="000000"/>
                            </a:solidFill>
                            <a:latin typeface="Cambria Math"/>
                          </a:rPr>
                          <m:t>  4</m:t>
                        </m:r>
                        <m:r>
                          <a:rPr lang="en-GB" i="1" kern="0">
                            <a:solidFill>
                              <a:srgbClr val="000000"/>
                            </a:solidFill>
                            <a:latin typeface="Cambria Math"/>
                          </a:rPr>
                          <m:t>𝑥</m:t>
                        </m:r>
                      </m:e>
                      <m:sup>
                        <m:r>
                          <a:rPr lang="en-GB" i="1" kern="0">
                            <a:solidFill>
                              <a:srgbClr val="000000"/>
                            </a:solidFill>
                            <a:latin typeface="Cambria Math"/>
                          </a:rPr>
                          <m:t>2</m:t>
                        </m:r>
                      </m:sup>
                    </m:sSup>
                    <m:r>
                      <a:rPr lang="en-GB" i="1" kern="0">
                        <a:solidFill>
                          <a:srgbClr val="000000"/>
                        </a:solidFill>
                        <a:latin typeface="Cambria Math"/>
                      </a:rPr>
                      <m:t>+8</m:t>
                    </m:r>
                    <m:r>
                      <a:rPr lang="en-GB" i="1" kern="0">
                        <a:solidFill>
                          <a:srgbClr val="000000"/>
                        </a:solidFill>
                        <a:latin typeface="Cambria Math"/>
                      </a:rPr>
                      <m:t>𝑥</m:t>
                    </m:r>
                    <m:r>
                      <a:rPr lang="en-GB" i="1" kern="0">
                        <a:solidFill>
                          <a:srgbClr val="000000"/>
                        </a:solidFill>
                        <a:latin typeface="Cambria Math"/>
                      </a:rPr>
                      <m:t>+5</m:t>
                    </m:r>
                  </m:oMath>
                </a14:m>
                <a:endParaRPr lang="en-GB" b="0" i="1" kern="0" dirty="0" smtClean="0">
                  <a:solidFill>
                    <a:srgbClr val="000000"/>
                  </a:solidFill>
                </a:endParaRPr>
              </a:p>
              <a:p>
                <a:pPr marL="0" indent="0">
                  <a:buFontTx/>
                  <a:buNone/>
                </a:pPr>
                <a:r>
                  <a:rPr lang="en-GB" i="1" kern="0" dirty="0" smtClean="0">
                    <a:solidFill>
                      <a:srgbClr val="000000"/>
                    </a:solidFill>
                  </a:rPr>
                  <a:t>h)</a:t>
                </a:r>
                <a14:m>
                  <m:oMath xmlns:m="http://schemas.openxmlformats.org/officeDocument/2006/math">
                    <m:sSup>
                      <m:sSupPr>
                        <m:ctrlPr>
                          <a:rPr lang="en-GB" i="1" kern="0">
                            <a:solidFill>
                              <a:srgbClr val="000000"/>
                            </a:solidFill>
                            <a:latin typeface="Cambria Math"/>
                          </a:rPr>
                        </m:ctrlPr>
                      </m:sSupPr>
                      <m:e>
                        <m:r>
                          <a:rPr lang="en-GB" i="1" kern="0">
                            <a:solidFill>
                              <a:srgbClr val="000000"/>
                            </a:solidFill>
                            <a:latin typeface="Cambria Math"/>
                          </a:rPr>
                          <m:t>  4</m:t>
                        </m:r>
                        <m:r>
                          <a:rPr lang="en-GB" i="1" kern="0">
                            <a:solidFill>
                              <a:srgbClr val="000000"/>
                            </a:solidFill>
                            <a:latin typeface="Cambria Math"/>
                          </a:rPr>
                          <m:t>𝑥</m:t>
                        </m:r>
                      </m:e>
                      <m:sup>
                        <m:r>
                          <a:rPr lang="en-GB" i="1" kern="0">
                            <a:solidFill>
                              <a:srgbClr val="000000"/>
                            </a:solidFill>
                            <a:latin typeface="Cambria Math"/>
                          </a:rPr>
                          <m:t>2</m:t>
                        </m:r>
                      </m:sup>
                    </m:sSup>
                    <m:r>
                      <a:rPr lang="en-GB" i="1" kern="0">
                        <a:solidFill>
                          <a:srgbClr val="000000"/>
                        </a:solidFill>
                        <a:latin typeface="Cambria Math"/>
                      </a:rPr>
                      <m:t>+ 8</m:t>
                    </m:r>
                    <m:r>
                      <a:rPr lang="en-GB" i="1" kern="0">
                        <a:solidFill>
                          <a:srgbClr val="000000"/>
                        </a:solidFill>
                        <a:latin typeface="Cambria Math"/>
                      </a:rPr>
                      <m:t>𝑥</m:t>
                    </m:r>
                    <m:r>
                      <a:rPr lang="en-GB" i="1" kern="0">
                        <a:solidFill>
                          <a:srgbClr val="000000"/>
                        </a:solidFill>
                        <a:latin typeface="Cambria Math"/>
                      </a:rPr>
                      <m:t>+4</m:t>
                    </m:r>
                  </m:oMath>
                </a14:m>
                <a:endParaRPr lang="en-GB" b="0" i="1" kern="0" dirty="0" smtClean="0">
                  <a:solidFill>
                    <a:srgbClr val="000000"/>
                  </a:solidFill>
                  <a:latin typeface="Cambria Math"/>
                </a:endParaRPr>
              </a:p>
              <a:p>
                <a:pPr marL="0" indent="0">
                  <a:buFontTx/>
                  <a:buNone/>
                </a:pPr>
                <a:r>
                  <a:rPr lang="en-GB" kern="0" dirty="0" smtClean="0">
                    <a:solidFill>
                      <a:srgbClr val="000000"/>
                    </a:solidFill>
                  </a:rPr>
                  <a:t>i)</a:t>
                </a:r>
                <a14:m>
                  <m:oMath xmlns:m="http://schemas.openxmlformats.org/officeDocument/2006/math">
                    <m:sSup>
                      <m:sSupPr>
                        <m:ctrlPr>
                          <a:rPr lang="en-GB" i="1" kern="0">
                            <a:solidFill>
                              <a:srgbClr val="000000"/>
                            </a:solidFill>
                            <a:latin typeface="Cambria Math"/>
                          </a:rPr>
                        </m:ctrlPr>
                      </m:sSupPr>
                      <m:e>
                        <m:r>
                          <a:rPr lang="en-GB" i="1" kern="0">
                            <a:solidFill>
                              <a:srgbClr val="000000"/>
                            </a:solidFill>
                            <a:latin typeface="Cambria Math"/>
                          </a:rPr>
                          <m:t>  </m:t>
                        </m:r>
                        <m:r>
                          <a:rPr lang="en-GB" b="0" i="1" kern="0" smtClean="0">
                            <a:solidFill>
                              <a:srgbClr val="000000"/>
                            </a:solidFill>
                            <a:latin typeface="Cambria Math"/>
                          </a:rPr>
                          <m:t>  </m:t>
                        </m:r>
                        <m:r>
                          <a:rPr lang="en-GB" i="1" kern="0">
                            <a:solidFill>
                              <a:srgbClr val="000000"/>
                            </a:solidFill>
                            <a:latin typeface="Cambria Math"/>
                          </a:rPr>
                          <m:t>4</m:t>
                        </m:r>
                        <m:r>
                          <a:rPr lang="en-GB" i="1" kern="0">
                            <a:solidFill>
                              <a:srgbClr val="000000"/>
                            </a:solidFill>
                            <a:latin typeface="Cambria Math"/>
                          </a:rPr>
                          <m:t>𝑥</m:t>
                        </m:r>
                      </m:e>
                      <m:sup>
                        <m:r>
                          <a:rPr lang="en-GB" i="1" kern="0">
                            <a:solidFill>
                              <a:srgbClr val="000000"/>
                            </a:solidFill>
                            <a:latin typeface="Cambria Math"/>
                          </a:rPr>
                          <m:t>2</m:t>
                        </m:r>
                      </m:sup>
                    </m:sSup>
                    <m:r>
                      <a:rPr lang="en-GB" i="1" kern="0">
                        <a:solidFill>
                          <a:srgbClr val="000000"/>
                        </a:solidFill>
                        <a:latin typeface="Cambria Math"/>
                      </a:rPr>
                      <m:t>+ 8</m:t>
                    </m:r>
                    <m:r>
                      <a:rPr lang="en-GB" i="1" kern="0">
                        <a:solidFill>
                          <a:srgbClr val="000000"/>
                        </a:solidFill>
                        <a:latin typeface="Cambria Math"/>
                      </a:rPr>
                      <m:t>𝑥</m:t>
                    </m:r>
                    <m:r>
                      <a:rPr lang="en-GB" i="1" kern="0">
                        <a:solidFill>
                          <a:srgbClr val="000000"/>
                        </a:solidFill>
                        <a:latin typeface="Cambria Math"/>
                      </a:rPr>
                      <m:t>+1</m:t>
                    </m:r>
                  </m:oMath>
                </a14:m>
                <a:endParaRPr lang="en-GB" b="0" kern="0" dirty="0" smtClean="0">
                  <a:solidFill>
                    <a:srgbClr val="000000"/>
                  </a:solidFill>
                </a:endParaRPr>
              </a:p>
              <a:p>
                <a:pPr marL="0" indent="0">
                  <a:buFontTx/>
                  <a:buNone/>
                </a:pPr>
                <a:r>
                  <a:rPr lang="en-GB" i="1" kern="0" dirty="0" smtClean="0">
                    <a:solidFill>
                      <a:srgbClr val="000000"/>
                    </a:solidFill>
                  </a:rPr>
                  <a:t>j)</a:t>
                </a:r>
                <a14:m>
                  <m:oMath xmlns:m="http://schemas.openxmlformats.org/officeDocument/2006/math">
                    <m:sSup>
                      <m:sSupPr>
                        <m:ctrlPr>
                          <a:rPr lang="en-GB" i="1" kern="0">
                            <a:solidFill>
                              <a:srgbClr val="000000"/>
                            </a:solidFill>
                            <a:latin typeface="Cambria Math"/>
                          </a:rPr>
                        </m:ctrlPr>
                      </m:sSupPr>
                      <m:e>
                        <m:r>
                          <a:rPr lang="en-GB" i="1" kern="0">
                            <a:solidFill>
                              <a:srgbClr val="000000"/>
                            </a:solidFill>
                            <a:latin typeface="Cambria Math"/>
                          </a:rPr>
                          <m:t>  </m:t>
                        </m:r>
                        <m:r>
                          <a:rPr lang="en-GB" b="0" i="1" kern="0" smtClean="0">
                            <a:solidFill>
                              <a:srgbClr val="000000"/>
                            </a:solidFill>
                            <a:latin typeface="Cambria Math"/>
                          </a:rPr>
                          <m:t>  </m:t>
                        </m:r>
                        <m:r>
                          <a:rPr lang="en-GB" i="1" kern="0">
                            <a:solidFill>
                              <a:srgbClr val="000000"/>
                            </a:solidFill>
                            <a:latin typeface="Cambria Math"/>
                          </a:rPr>
                          <m:t>4</m:t>
                        </m:r>
                        <m:r>
                          <a:rPr lang="en-GB" i="1" kern="0">
                            <a:solidFill>
                              <a:srgbClr val="000000"/>
                            </a:solidFill>
                            <a:latin typeface="Cambria Math"/>
                          </a:rPr>
                          <m:t>𝑥</m:t>
                        </m:r>
                      </m:e>
                      <m:sup>
                        <m:r>
                          <a:rPr lang="en-GB" i="1" kern="0">
                            <a:solidFill>
                              <a:srgbClr val="000000"/>
                            </a:solidFill>
                            <a:latin typeface="Cambria Math"/>
                          </a:rPr>
                          <m:t>2</m:t>
                        </m:r>
                      </m:sup>
                    </m:sSup>
                    <m:r>
                      <a:rPr lang="en-GB" i="1" kern="0">
                        <a:solidFill>
                          <a:srgbClr val="000000"/>
                        </a:solidFill>
                        <a:latin typeface="Cambria Math"/>
                      </a:rPr>
                      <m:t>+ 8</m:t>
                    </m:r>
                    <m:r>
                      <a:rPr lang="en-GB" i="1" kern="0">
                        <a:solidFill>
                          <a:srgbClr val="000000"/>
                        </a:solidFill>
                        <a:latin typeface="Cambria Math"/>
                      </a:rPr>
                      <m:t>𝑥</m:t>
                    </m:r>
                  </m:oMath>
                </a14:m>
                <a:endParaRPr lang="en-GB" i="1" kern="0" dirty="0" smtClean="0">
                  <a:solidFill>
                    <a:srgbClr val="000000"/>
                  </a:solidFill>
                </a:endParaRPr>
              </a:p>
              <a:p>
                <a:pPr marL="0" indent="0">
                  <a:buFontTx/>
                  <a:buNone/>
                </a:pPr>
                <a:endParaRPr lang="en-GB" i="1" kern="0" dirty="0" smtClean="0">
                  <a:solidFill>
                    <a:srgbClr val="000000"/>
                  </a:solidFill>
                </a:endParaRPr>
              </a:p>
              <a:p>
                <a:pPr marL="0" indent="0">
                  <a:buFontTx/>
                  <a:buNone/>
                </a:pPr>
                <a:endParaRPr lang="en-GB" kern="0" dirty="0" smtClean="0">
                  <a:solidFill>
                    <a:srgbClr val="000000"/>
                  </a:solidFill>
                </a:endParaRPr>
              </a:p>
              <a:p>
                <a:pPr marL="514350" indent="-514350">
                  <a:buFont typeface="+mj-lt"/>
                  <a:buAutoNum type="alphaLcParenR"/>
                </a:pPr>
                <a:endParaRPr lang="en-GB" kern="0" dirty="0">
                  <a:solidFill>
                    <a:srgbClr val="000000"/>
                  </a:solidFill>
                </a:endParaRPr>
              </a:p>
              <a:p>
                <a:pPr marL="0" indent="0">
                  <a:buFontTx/>
                  <a:buNone/>
                </a:pPr>
                <a:endParaRPr lang="en-GB" kern="0" dirty="0">
                  <a:solidFill>
                    <a:srgbClr val="000000"/>
                  </a:solidFill>
                </a:endParaRPr>
              </a:p>
              <a:p>
                <a:pPr marL="0" indent="0">
                  <a:buFontTx/>
                  <a:buNone/>
                </a:pPr>
                <a:endParaRPr lang="en-GB" kern="0" dirty="0" smtClean="0">
                  <a:solidFill>
                    <a:srgbClr val="000000"/>
                  </a:solidFill>
                </a:endParaRPr>
              </a:p>
              <a:p>
                <a:pPr marL="514350" indent="-514350">
                  <a:buFont typeface="+mj-lt"/>
                  <a:buAutoNum type="arabicPeriod"/>
                </a:pPr>
                <a:endParaRPr lang="en-GB" kern="0" dirty="0" smtClean="0">
                  <a:solidFill>
                    <a:srgbClr val="000000"/>
                  </a:solidFill>
                </a:endParaRPr>
              </a:p>
              <a:p>
                <a:pPr marL="514350" indent="-514350">
                  <a:buFont typeface="+mj-lt"/>
                  <a:buAutoNum type="arabicPeriod"/>
                </a:pPr>
                <a:endParaRPr lang="en-GB" kern="0" dirty="0" smtClean="0">
                  <a:solidFill>
                    <a:srgbClr val="000000"/>
                  </a:solidFill>
                </a:endParaRPr>
              </a:p>
              <a:p>
                <a:pPr marL="514350" indent="-514350">
                  <a:buFont typeface="+mj-lt"/>
                  <a:buAutoNum type="arabicPeriod"/>
                </a:pPr>
                <a:endParaRPr lang="en-GB" kern="0" dirty="0" smtClean="0">
                  <a:solidFill>
                    <a:srgbClr val="000000"/>
                  </a:solidFill>
                </a:endParaRPr>
              </a:p>
            </p:txBody>
          </p:sp>
        </mc:Choice>
        <mc:Fallback>
          <p:sp>
            <p:nvSpPr>
              <p:cNvPr id="5" name="Content Placeholder 2"/>
              <p:cNvSpPr txBox="1">
                <a:spLocks noRot="1" noChangeAspect="1" noMove="1" noResize="1" noEditPoints="1" noAdjustHandles="1" noChangeArrowheads="1" noChangeShapeType="1" noTextEdit="1"/>
              </p:cNvSpPr>
              <p:nvPr/>
            </p:nvSpPr>
            <p:spPr bwMode="auto">
              <a:xfrm>
                <a:off x="4599813" y="1916831"/>
                <a:ext cx="4114800" cy="4525963"/>
              </a:xfrm>
              <a:prstGeom prst="rect">
                <a:avLst/>
              </a:prstGeom>
              <a:blipFill rotWithShape="1">
                <a:blip r:embed="rId3"/>
                <a:stretch>
                  <a:fillRect l="-3852" t="-175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spTree>
    <p:extLst>
      <p:ext uri="{BB962C8B-B14F-4D97-AF65-F5344CB8AC3E}">
        <p14:creationId xmlns:p14="http://schemas.microsoft.com/office/powerpoint/2010/main" val="19164259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143000"/>
          </a:xfrm>
        </p:spPr>
        <p:txBody>
          <a:bodyPr/>
          <a:lstStyle/>
          <a:p>
            <a:r>
              <a:rPr lang="en-GB" sz="3200" dirty="0" smtClean="0"/>
              <a:t>Mark your work </a:t>
            </a:r>
            <a:br>
              <a:rPr lang="en-GB" sz="3200" dirty="0" smtClean="0"/>
            </a:br>
            <a:r>
              <a:rPr lang="en-GB" sz="3200" dirty="0" smtClean="0"/>
              <a:t>Complete the square of the following expressions</a:t>
            </a:r>
            <a:endParaRPr lang="en-GB" sz="3200"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683568" y="1916831"/>
                <a:ext cx="4114800" cy="4525963"/>
              </a:xfrm>
            </p:spPr>
            <p:txBody>
              <a:bodyPr/>
              <a:lstStyle/>
              <a:p>
                <a:pPr marL="514350" indent="-514350">
                  <a:buFont typeface="+mj-lt"/>
                  <a:buAutoNum type="alphaLcParenR"/>
                </a:pPr>
                <a14:m>
                  <m:oMath xmlns:m="http://schemas.openxmlformats.org/officeDocument/2006/math">
                    <m:r>
                      <a:rPr lang="en-GB" i="1" smtClean="0">
                        <a:latin typeface="Cambria Math"/>
                      </a:rPr>
                      <m:t>2</m:t>
                    </m:r>
                    <m:sSup>
                      <m:sSupPr>
                        <m:ctrlPr>
                          <a:rPr lang="en-GB" i="1" smtClean="0">
                            <a:latin typeface="Cambria Math"/>
                          </a:rPr>
                        </m:ctrlPr>
                      </m:sSupPr>
                      <m:e>
                        <m:r>
                          <a:rPr lang="en-GB" b="0" i="1" smtClean="0">
                            <a:latin typeface="Cambria Math"/>
                          </a:rPr>
                          <m:t>(</m:t>
                        </m:r>
                        <m:r>
                          <a:rPr lang="en-GB" b="0" i="1" smtClean="0">
                            <a:latin typeface="Cambria Math"/>
                          </a:rPr>
                          <m:t>𝑥</m:t>
                        </m:r>
                        <m:r>
                          <a:rPr lang="en-GB" b="0" i="1" smtClean="0">
                            <a:latin typeface="Cambria Math"/>
                          </a:rPr>
                          <m:t>+1)</m:t>
                        </m:r>
                      </m:e>
                      <m:sup>
                        <m:r>
                          <a:rPr lang="en-GB" b="0" i="1" smtClean="0">
                            <a:latin typeface="Cambria Math"/>
                          </a:rPr>
                          <m:t>2</m:t>
                        </m:r>
                      </m:sup>
                    </m:sSup>
                    <m:r>
                      <a:rPr lang="en-GB" b="0" i="1" smtClean="0">
                        <a:latin typeface="Cambria Math"/>
                      </a:rPr>
                      <m:t>+6</m:t>
                    </m:r>
                  </m:oMath>
                </a14:m>
                <a:endParaRPr lang="en-GB" b="0" i="1" dirty="0" smtClean="0">
                  <a:latin typeface="Cambria Math"/>
                </a:endParaRPr>
              </a:p>
              <a:p>
                <a:pPr marL="514350" indent="-514350">
                  <a:buFont typeface="+mj-lt"/>
                  <a:buAutoNum type="alphaLcParenR"/>
                </a:pPr>
                <a14:m>
                  <m:oMath xmlns:m="http://schemas.openxmlformats.org/officeDocument/2006/math">
                    <m:r>
                      <a:rPr lang="en-GB" i="1">
                        <a:latin typeface="Cambria Math"/>
                      </a:rPr>
                      <m:t>2</m:t>
                    </m:r>
                    <m:sSup>
                      <m:sSupPr>
                        <m:ctrlPr>
                          <a:rPr lang="en-GB" i="1">
                            <a:latin typeface="Cambria Math"/>
                          </a:rPr>
                        </m:ctrlPr>
                      </m:sSupPr>
                      <m:e>
                        <m:r>
                          <a:rPr lang="en-GB" i="1">
                            <a:latin typeface="Cambria Math"/>
                          </a:rPr>
                          <m:t>(</m:t>
                        </m:r>
                        <m:r>
                          <a:rPr lang="en-GB" i="1">
                            <a:latin typeface="Cambria Math"/>
                          </a:rPr>
                          <m:t>𝑥</m:t>
                        </m:r>
                        <m:r>
                          <a:rPr lang="en-GB" i="1">
                            <a:latin typeface="Cambria Math"/>
                          </a:rPr>
                          <m:t>+1)</m:t>
                        </m:r>
                      </m:e>
                      <m:sup>
                        <m:r>
                          <a:rPr lang="en-GB" i="1">
                            <a:latin typeface="Cambria Math"/>
                          </a:rPr>
                          <m:t>2</m:t>
                        </m:r>
                      </m:sup>
                    </m:sSup>
                    <m:r>
                      <a:rPr lang="en-GB" i="1">
                        <a:latin typeface="Cambria Math"/>
                      </a:rPr>
                      <m:t>+</m:t>
                    </m:r>
                    <m:r>
                      <a:rPr lang="en-GB" b="0" i="1" smtClean="0">
                        <a:latin typeface="Cambria Math"/>
                      </a:rPr>
                      <m:t>7</m:t>
                    </m:r>
                  </m:oMath>
                </a14:m>
                <a:endParaRPr lang="en-GB" b="0" i="1" dirty="0" smtClean="0">
                  <a:latin typeface="Cambria Math"/>
                </a:endParaRPr>
              </a:p>
              <a:p>
                <a:pPr marL="514350" indent="-514350">
                  <a:buFont typeface="+mj-lt"/>
                  <a:buAutoNum type="alphaLcParenR"/>
                </a:pPr>
                <a14:m>
                  <m:oMath xmlns:m="http://schemas.openxmlformats.org/officeDocument/2006/math">
                    <m:r>
                      <a:rPr lang="en-GB" i="1">
                        <a:latin typeface="Cambria Math"/>
                      </a:rPr>
                      <m:t>2</m:t>
                    </m:r>
                    <m:sSup>
                      <m:sSupPr>
                        <m:ctrlPr>
                          <a:rPr lang="en-GB" i="1">
                            <a:latin typeface="Cambria Math"/>
                          </a:rPr>
                        </m:ctrlPr>
                      </m:sSupPr>
                      <m:e>
                        <m:r>
                          <a:rPr lang="en-GB" i="1">
                            <a:latin typeface="Cambria Math"/>
                          </a:rPr>
                          <m:t>(</m:t>
                        </m:r>
                        <m:r>
                          <a:rPr lang="en-GB" i="1">
                            <a:latin typeface="Cambria Math"/>
                          </a:rPr>
                          <m:t>𝑥</m:t>
                        </m:r>
                        <m:r>
                          <a:rPr lang="en-GB" i="1">
                            <a:latin typeface="Cambria Math"/>
                          </a:rPr>
                          <m:t>+2)</m:t>
                        </m:r>
                      </m:e>
                      <m:sup>
                        <m:r>
                          <a:rPr lang="en-GB" i="1">
                            <a:latin typeface="Cambria Math"/>
                          </a:rPr>
                          <m:t>2</m:t>
                        </m:r>
                      </m:sup>
                    </m:sSup>
                    <m:r>
                      <a:rPr lang="en-GB" i="1">
                        <a:latin typeface="Cambria Math"/>
                      </a:rPr>
                      <m:t>+</m:t>
                    </m:r>
                    <m:r>
                      <a:rPr lang="en-GB" i="1" smtClean="0">
                        <a:latin typeface="Cambria Math"/>
                      </a:rPr>
                      <m:t>1</m:t>
                    </m:r>
                  </m:oMath>
                </a14:m>
                <a:endParaRPr lang="en-GB" i="1" dirty="0" smtClean="0">
                  <a:latin typeface="Cambria Math"/>
                </a:endParaRPr>
              </a:p>
              <a:p>
                <a:pPr marL="514350" indent="-514350">
                  <a:buFont typeface="+mj-lt"/>
                  <a:buAutoNum type="alphaLcParenR"/>
                </a:pPr>
                <a14:m>
                  <m:oMath xmlns:m="http://schemas.openxmlformats.org/officeDocument/2006/math">
                    <m:r>
                      <a:rPr lang="en-GB" i="1">
                        <a:latin typeface="Cambria Math"/>
                      </a:rPr>
                      <m:t>2</m:t>
                    </m:r>
                    <m:sSup>
                      <m:sSupPr>
                        <m:ctrlPr>
                          <a:rPr lang="en-GB" i="1">
                            <a:latin typeface="Cambria Math"/>
                          </a:rPr>
                        </m:ctrlPr>
                      </m:sSupPr>
                      <m:e>
                        <m:r>
                          <a:rPr lang="en-GB" i="1">
                            <a:latin typeface="Cambria Math"/>
                          </a:rPr>
                          <m:t>(</m:t>
                        </m:r>
                        <m:r>
                          <a:rPr lang="en-GB" i="1">
                            <a:latin typeface="Cambria Math"/>
                          </a:rPr>
                          <m:t>𝑥</m:t>
                        </m:r>
                        <m:r>
                          <a:rPr lang="en-GB" i="1">
                            <a:latin typeface="Cambria Math"/>
                          </a:rPr>
                          <m:t>+2)</m:t>
                        </m:r>
                      </m:e>
                      <m:sup>
                        <m:r>
                          <a:rPr lang="en-GB" i="1">
                            <a:latin typeface="Cambria Math"/>
                          </a:rPr>
                          <m:t>2</m:t>
                        </m:r>
                      </m:sup>
                    </m:sSup>
                  </m:oMath>
                </a14:m>
                <a:endParaRPr lang="en-GB" i="1" dirty="0" smtClean="0">
                  <a:latin typeface="Cambria Math"/>
                </a:endParaRPr>
              </a:p>
              <a:p>
                <a:pPr marL="514350" indent="-514350">
                  <a:buFont typeface="+mj-lt"/>
                  <a:buAutoNum type="alphaLcParenR"/>
                </a:pPr>
                <a14:m>
                  <m:oMath xmlns:m="http://schemas.openxmlformats.org/officeDocument/2006/math">
                    <m:r>
                      <a:rPr lang="en-GB" i="1">
                        <a:latin typeface="Cambria Math"/>
                      </a:rPr>
                      <m:t>2</m:t>
                    </m:r>
                    <m:sSup>
                      <m:sSupPr>
                        <m:ctrlPr>
                          <a:rPr lang="en-GB" i="1">
                            <a:latin typeface="Cambria Math"/>
                          </a:rPr>
                        </m:ctrlPr>
                      </m:sSupPr>
                      <m:e>
                        <m:r>
                          <a:rPr lang="en-GB" i="1">
                            <a:latin typeface="Cambria Math"/>
                          </a:rPr>
                          <m:t>(</m:t>
                        </m:r>
                        <m:r>
                          <a:rPr lang="en-GB" i="1">
                            <a:latin typeface="Cambria Math"/>
                          </a:rPr>
                          <m:t>𝑥</m:t>
                        </m:r>
                        <m:r>
                          <a:rPr lang="en-GB" i="1">
                            <a:latin typeface="Cambria Math"/>
                          </a:rPr>
                          <m:t>+2)</m:t>
                        </m:r>
                      </m:e>
                      <m:sup>
                        <m:r>
                          <a:rPr lang="en-GB" i="1">
                            <a:latin typeface="Cambria Math"/>
                          </a:rPr>
                          <m:t>2</m:t>
                        </m:r>
                      </m:sup>
                    </m:sSup>
                    <m:r>
                      <a:rPr lang="en-GB" b="0" i="1" smtClean="0">
                        <a:latin typeface="Cambria Math"/>
                      </a:rPr>
                      <m:t>−8</m:t>
                    </m:r>
                  </m:oMath>
                </a14:m>
                <a:endParaRPr lang="en-GB" i="1" dirty="0" smtClean="0">
                  <a:latin typeface="Cambria Math"/>
                </a:endParaRPr>
              </a:p>
              <a:p>
                <a:pPr marL="0" indent="0">
                  <a:buNone/>
                </a:pPr>
                <a:endParaRPr lang="en-GB" dirty="0" smtClean="0"/>
              </a:p>
              <a:p>
                <a:pPr marL="514350" indent="-514350">
                  <a:buFont typeface="+mj-lt"/>
                  <a:buAutoNum type="alphaLcParenR"/>
                </a:pPr>
                <a:endParaRPr lang="en-GB" dirty="0"/>
              </a:p>
              <a:p>
                <a:pPr marL="514350" indent="-514350">
                  <a:buFont typeface="+mj-lt"/>
                  <a:buAutoNum type="alphaLcParenR"/>
                </a:pPr>
                <a:endParaRPr lang="en-GB" dirty="0"/>
              </a:p>
              <a:p>
                <a:pPr marL="0" indent="0">
                  <a:buNone/>
                </a:pPr>
                <a:endParaRPr lang="en-GB" b="0" dirty="0" smtClean="0"/>
              </a:p>
              <a:p>
                <a:pPr marL="514350" indent="-514350">
                  <a:buFont typeface="+mj-lt"/>
                  <a:buAutoNum type="arabicPeriod"/>
                </a:pPr>
                <a:endParaRPr lang="en-GB" b="0" dirty="0" smtClean="0"/>
              </a:p>
              <a:p>
                <a:pPr marL="514350" indent="-514350">
                  <a:buFont typeface="+mj-lt"/>
                  <a:buAutoNum type="arabicPeriod"/>
                </a:pPr>
                <a:endParaRPr lang="en-GB" b="0" dirty="0" smtClean="0"/>
              </a:p>
              <a:p>
                <a:pPr marL="514350" indent="-514350">
                  <a:buFont typeface="+mj-lt"/>
                  <a:buAutoNum type="arabicPeriod"/>
                </a:pPr>
                <a:endParaRPr lang="en-GB"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683568" y="1916831"/>
                <a:ext cx="4114800" cy="4525963"/>
              </a:xfrm>
              <a:blipFill rotWithShape="1">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 name="Content Placeholder 2"/>
              <p:cNvSpPr txBox="1">
                <a:spLocks/>
              </p:cNvSpPr>
              <p:nvPr/>
            </p:nvSpPr>
            <p:spPr bwMode="auto">
              <a:xfrm>
                <a:off x="4599813" y="1916831"/>
                <a:ext cx="4114800" cy="452596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buNone/>
                </a:pPr>
                <a:r>
                  <a:rPr lang="en-GB" i="1" kern="0" dirty="0" smtClean="0">
                    <a:solidFill>
                      <a:srgbClr val="000000"/>
                    </a:solidFill>
                  </a:rPr>
                  <a:t>f)</a:t>
                </a:r>
                <a14:m>
                  <m:oMath xmlns:m="http://schemas.openxmlformats.org/officeDocument/2006/math">
                    <m:r>
                      <a:rPr lang="en-GB" b="0" i="1" smtClean="0">
                        <a:latin typeface="Cambria Math"/>
                      </a:rPr>
                      <m:t>    4</m:t>
                    </m:r>
                    <m:sSup>
                      <m:sSupPr>
                        <m:ctrlPr>
                          <a:rPr lang="en-GB" i="1">
                            <a:latin typeface="Cambria Math"/>
                          </a:rPr>
                        </m:ctrlPr>
                      </m:sSupPr>
                      <m:e>
                        <m:r>
                          <a:rPr lang="en-GB" i="1">
                            <a:latin typeface="Cambria Math"/>
                          </a:rPr>
                          <m:t>(</m:t>
                        </m:r>
                        <m:r>
                          <a:rPr lang="en-GB" i="1">
                            <a:latin typeface="Cambria Math"/>
                          </a:rPr>
                          <m:t>𝑥</m:t>
                        </m:r>
                        <m:r>
                          <a:rPr lang="en-GB" i="1">
                            <a:latin typeface="Cambria Math"/>
                          </a:rPr>
                          <m:t>+1)</m:t>
                        </m:r>
                      </m:e>
                      <m:sup>
                        <m:r>
                          <a:rPr lang="en-GB" i="1">
                            <a:latin typeface="Cambria Math"/>
                          </a:rPr>
                          <m:t>2</m:t>
                        </m:r>
                      </m:sup>
                    </m:sSup>
                    <m:r>
                      <a:rPr lang="en-GB" i="1">
                        <a:latin typeface="Cambria Math"/>
                      </a:rPr>
                      <m:t>+6</m:t>
                    </m:r>
                  </m:oMath>
                </a14:m>
                <a:endParaRPr lang="en-GB" i="1" dirty="0">
                  <a:latin typeface="Cambria Math"/>
                </a:endParaRPr>
              </a:p>
              <a:p>
                <a:pPr marL="514350" indent="-514350">
                  <a:buAutoNum type="alphaLcParenR" startAt="7"/>
                </a:pPr>
                <a14:m>
                  <m:oMath xmlns:m="http://schemas.openxmlformats.org/officeDocument/2006/math">
                    <m:r>
                      <a:rPr lang="en-GB" b="0" i="1" smtClean="0">
                        <a:latin typeface="Cambria Math"/>
                      </a:rPr>
                      <m:t> 4</m:t>
                    </m:r>
                    <m:sSup>
                      <m:sSupPr>
                        <m:ctrlPr>
                          <a:rPr lang="en-GB" i="1">
                            <a:latin typeface="Cambria Math"/>
                          </a:rPr>
                        </m:ctrlPr>
                      </m:sSupPr>
                      <m:e>
                        <m:r>
                          <a:rPr lang="en-GB" i="1">
                            <a:latin typeface="Cambria Math"/>
                          </a:rPr>
                          <m:t>(</m:t>
                        </m:r>
                        <m:r>
                          <a:rPr lang="en-GB" i="1">
                            <a:latin typeface="Cambria Math"/>
                          </a:rPr>
                          <m:t>𝑥</m:t>
                        </m:r>
                        <m:r>
                          <a:rPr lang="en-GB" i="1">
                            <a:latin typeface="Cambria Math"/>
                          </a:rPr>
                          <m:t>+1)</m:t>
                        </m:r>
                      </m:e>
                      <m:sup>
                        <m:r>
                          <a:rPr lang="en-GB" i="1">
                            <a:latin typeface="Cambria Math"/>
                          </a:rPr>
                          <m:t>2</m:t>
                        </m:r>
                      </m:sup>
                    </m:sSup>
                    <m:r>
                      <a:rPr lang="en-GB" i="1">
                        <a:latin typeface="Cambria Math"/>
                      </a:rPr>
                      <m:t>+</m:t>
                    </m:r>
                    <m:r>
                      <a:rPr lang="en-GB" b="0" i="1" smtClean="0">
                        <a:latin typeface="Cambria Math"/>
                      </a:rPr>
                      <m:t>1</m:t>
                    </m:r>
                  </m:oMath>
                </a14:m>
                <a:endParaRPr lang="en-GB" b="0" i="1" dirty="0" smtClean="0"/>
              </a:p>
              <a:p>
                <a:pPr marL="514350" indent="-514350">
                  <a:buAutoNum type="alphaLcParenR" startAt="7"/>
                </a:pPr>
                <a14:m>
                  <m:oMath xmlns:m="http://schemas.openxmlformats.org/officeDocument/2006/math">
                    <m:r>
                      <a:rPr lang="en-GB" b="0" i="1" smtClean="0">
                        <a:latin typeface="Cambria Math"/>
                      </a:rPr>
                      <m:t> </m:t>
                    </m:r>
                    <m:r>
                      <a:rPr lang="en-GB" i="1">
                        <a:latin typeface="Cambria Math"/>
                      </a:rPr>
                      <m:t>4</m:t>
                    </m:r>
                    <m:sSup>
                      <m:sSupPr>
                        <m:ctrlPr>
                          <a:rPr lang="en-GB" i="1">
                            <a:latin typeface="Cambria Math"/>
                          </a:rPr>
                        </m:ctrlPr>
                      </m:sSupPr>
                      <m:e>
                        <m:r>
                          <a:rPr lang="en-GB" i="1">
                            <a:latin typeface="Cambria Math"/>
                          </a:rPr>
                          <m:t>(</m:t>
                        </m:r>
                        <m:r>
                          <a:rPr lang="en-GB" i="1">
                            <a:latin typeface="Cambria Math"/>
                          </a:rPr>
                          <m:t>𝑥</m:t>
                        </m:r>
                        <m:r>
                          <a:rPr lang="en-GB" i="1">
                            <a:latin typeface="Cambria Math"/>
                          </a:rPr>
                          <m:t>+1)</m:t>
                        </m:r>
                      </m:e>
                      <m:sup>
                        <m:r>
                          <a:rPr lang="en-GB" i="1">
                            <a:latin typeface="Cambria Math"/>
                          </a:rPr>
                          <m:t>2</m:t>
                        </m:r>
                      </m:sup>
                    </m:sSup>
                  </m:oMath>
                </a14:m>
                <a:endParaRPr lang="en-GB" kern="0" dirty="0" smtClean="0">
                  <a:solidFill>
                    <a:srgbClr val="000000"/>
                  </a:solidFill>
                </a:endParaRPr>
              </a:p>
              <a:p>
                <a:pPr marL="514350" indent="-514350">
                  <a:buAutoNum type="alphaLcParenR" startAt="7"/>
                </a:pPr>
                <a14:m>
                  <m:oMath xmlns:m="http://schemas.openxmlformats.org/officeDocument/2006/math">
                    <m:r>
                      <a:rPr lang="en-GB" i="1">
                        <a:latin typeface="Cambria Math"/>
                      </a:rPr>
                      <m:t>4</m:t>
                    </m:r>
                    <m:sSup>
                      <m:sSupPr>
                        <m:ctrlPr>
                          <a:rPr lang="en-GB" i="1">
                            <a:latin typeface="Cambria Math"/>
                          </a:rPr>
                        </m:ctrlPr>
                      </m:sSupPr>
                      <m:e>
                        <m:r>
                          <a:rPr lang="en-GB" i="1">
                            <a:latin typeface="Cambria Math"/>
                          </a:rPr>
                          <m:t>(</m:t>
                        </m:r>
                        <m:r>
                          <a:rPr lang="en-GB" i="1">
                            <a:latin typeface="Cambria Math"/>
                          </a:rPr>
                          <m:t>𝑥</m:t>
                        </m:r>
                        <m:r>
                          <a:rPr lang="en-GB" i="1">
                            <a:latin typeface="Cambria Math"/>
                          </a:rPr>
                          <m:t>+1)</m:t>
                        </m:r>
                      </m:e>
                      <m:sup>
                        <m:r>
                          <a:rPr lang="en-GB" i="1">
                            <a:latin typeface="Cambria Math"/>
                          </a:rPr>
                          <m:t>2</m:t>
                        </m:r>
                      </m:sup>
                    </m:sSup>
                    <m:r>
                      <a:rPr lang="en-GB" b="0" i="1" smtClean="0">
                        <a:latin typeface="Cambria Math"/>
                      </a:rPr>
                      <m:t>−3</m:t>
                    </m:r>
                  </m:oMath>
                </a14:m>
                <a:endParaRPr lang="en-GB" b="0" i="1" dirty="0" smtClean="0">
                  <a:latin typeface="Cambria Math"/>
                </a:endParaRPr>
              </a:p>
              <a:p>
                <a:pPr marL="514350" indent="-514350">
                  <a:buFontTx/>
                  <a:buAutoNum type="alphaLcParenR" startAt="7"/>
                </a:pPr>
                <a14:m>
                  <m:oMath xmlns:m="http://schemas.openxmlformats.org/officeDocument/2006/math">
                    <m:r>
                      <a:rPr lang="en-GB" i="1">
                        <a:latin typeface="Cambria Math"/>
                      </a:rPr>
                      <m:t>4</m:t>
                    </m:r>
                    <m:sSup>
                      <m:sSupPr>
                        <m:ctrlPr>
                          <a:rPr lang="en-GB" i="1">
                            <a:latin typeface="Cambria Math"/>
                          </a:rPr>
                        </m:ctrlPr>
                      </m:sSupPr>
                      <m:e>
                        <m:r>
                          <a:rPr lang="en-GB" i="1">
                            <a:latin typeface="Cambria Math"/>
                          </a:rPr>
                          <m:t>(</m:t>
                        </m:r>
                        <m:r>
                          <a:rPr lang="en-GB" i="1">
                            <a:latin typeface="Cambria Math"/>
                          </a:rPr>
                          <m:t>𝑥</m:t>
                        </m:r>
                        <m:r>
                          <a:rPr lang="en-GB" i="1">
                            <a:latin typeface="Cambria Math"/>
                          </a:rPr>
                          <m:t>+1)</m:t>
                        </m:r>
                      </m:e>
                      <m:sup>
                        <m:r>
                          <a:rPr lang="en-GB" i="1">
                            <a:latin typeface="Cambria Math"/>
                          </a:rPr>
                          <m:t>2</m:t>
                        </m:r>
                      </m:sup>
                    </m:sSup>
                    <m:r>
                      <a:rPr lang="en-GB" i="1">
                        <a:latin typeface="Cambria Math"/>
                      </a:rPr>
                      <m:t>−</m:t>
                    </m:r>
                    <m:r>
                      <a:rPr lang="en-GB" b="0" i="1" smtClean="0">
                        <a:latin typeface="Cambria Math"/>
                      </a:rPr>
                      <m:t>4</m:t>
                    </m:r>
                  </m:oMath>
                </a14:m>
                <a:endParaRPr lang="en-GB" i="1" dirty="0">
                  <a:latin typeface="Cambria Math"/>
                </a:endParaRPr>
              </a:p>
              <a:p>
                <a:pPr marL="514350" indent="-514350">
                  <a:buAutoNum type="alphaLcParenR" startAt="7"/>
                </a:pPr>
                <a:endParaRPr lang="en-GB" b="0" i="1" dirty="0" smtClean="0">
                  <a:latin typeface="Cambria Math"/>
                </a:endParaRPr>
              </a:p>
              <a:p>
                <a:pPr marL="0" indent="0">
                  <a:buFontTx/>
                  <a:buNone/>
                </a:pPr>
                <a:endParaRPr lang="en-GB" i="1" kern="0" dirty="0" smtClean="0">
                  <a:solidFill>
                    <a:srgbClr val="000000"/>
                  </a:solidFill>
                </a:endParaRPr>
              </a:p>
              <a:p>
                <a:pPr marL="0" indent="0">
                  <a:buFontTx/>
                  <a:buNone/>
                </a:pPr>
                <a:endParaRPr lang="en-GB" kern="0" dirty="0" smtClean="0">
                  <a:solidFill>
                    <a:srgbClr val="000000"/>
                  </a:solidFill>
                </a:endParaRPr>
              </a:p>
              <a:p>
                <a:pPr marL="514350" indent="-514350">
                  <a:buFont typeface="+mj-lt"/>
                  <a:buAutoNum type="alphaLcParenR"/>
                </a:pPr>
                <a:endParaRPr lang="en-GB" kern="0" dirty="0">
                  <a:solidFill>
                    <a:srgbClr val="000000"/>
                  </a:solidFill>
                </a:endParaRPr>
              </a:p>
              <a:p>
                <a:pPr marL="0" indent="0">
                  <a:buFontTx/>
                  <a:buNone/>
                </a:pPr>
                <a:endParaRPr lang="en-GB" kern="0" dirty="0">
                  <a:solidFill>
                    <a:srgbClr val="000000"/>
                  </a:solidFill>
                </a:endParaRPr>
              </a:p>
              <a:p>
                <a:pPr marL="0" indent="0">
                  <a:buFontTx/>
                  <a:buNone/>
                </a:pPr>
                <a:endParaRPr lang="en-GB" kern="0" dirty="0" smtClean="0">
                  <a:solidFill>
                    <a:srgbClr val="000000"/>
                  </a:solidFill>
                </a:endParaRPr>
              </a:p>
              <a:p>
                <a:pPr marL="514350" indent="-514350">
                  <a:buFont typeface="+mj-lt"/>
                  <a:buAutoNum type="arabicPeriod"/>
                </a:pPr>
                <a:endParaRPr lang="en-GB" kern="0" dirty="0" smtClean="0">
                  <a:solidFill>
                    <a:srgbClr val="000000"/>
                  </a:solidFill>
                </a:endParaRPr>
              </a:p>
              <a:p>
                <a:pPr marL="514350" indent="-514350">
                  <a:buFont typeface="+mj-lt"/>
                  <a:buAutoNum type="arabicPeriod"/>
                </a:pPr>
                <a:endParaRPr lang="en-GB" kern="0" dirty="0" smtClean="0">
                  <a:solidFill>
                    <a:srgbClr val="000000"/>
                  </a:solidFill>
                </a:endParaRPr>
              </a:p>
              <a:p>
                <a:pPr marL="514350" indent="-514350">
                  <a:buFont typeface="+mj-lt"/>
                  <a:buAutoNum type="arabicPeriod"/>
                </a:pPr>
                <a:endParaRPr lang="en-GB" kern="0" dirty="0" smtClean="0">
                  <a:solidFill>
                    <a:srgbClr val="000000"/>
                  </a:solidFill>
                </a:endParaRPr>
              </a:p>
            </p:txBody>
          </p:sp>
        </mc:Choice>
        <mc:Fallback>
          <p:sp>
            <p:nvSpPr>
              <p:cNvPr id="5" name="Content Placeholder 2"/>
              <p:cNvSpPr txBox="1">
                <a:spLocks noRot="1" noChangeAspect="1" noMove="1" noResize="1" noEditPoints="1" noAdjustHandles="1" noChangeArrowheads="1" noChangeShapeType="1" noTextEdit="1"/>
              </p:cNvSpPr>
              <p:nvPr/>
            </p:nvSpPr>
            <p:spPr bwMode="auto">
              <a:xfrm>
                <a:off x="4599813" y="1916831"/>
                <a:ext cx="4114800" cy="4525963"/>
              </a:xfrm>
              <a:prstGeom prst="rect">
                <a:avLst/>
              </a:prstGeom>
              <a:blipFill rotWithShape="1">
                <a:blip r:embed="rId4"/>
                <a:stretch>
                  <a:fillRect l="-3852" t="-175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spTree>
    <p:extLst>
      <p:ext uri="{BB962C8B-B14F-4D97-AF65-F5344CB8AC3E}">
        <p14:creationId xmlns:p14="http://schemas.microsoft.com/office/powerpoint/2010/main" val="877262796"/>
      </p:ext>
    </p:extLst>
  </p:cSld>
  <p:clrMapOvr>
    <a:masterClrMapping/>
  </p:clrMapOvr>
  <p:timing>
    <p:tnLst>
      <p:par>
        <p:cTn id="1" dur="indefinite" restart="never" nodeType="tmRoot"/>
      </p:par>
    </p:tnLst>
  </p:timing>
</p:sld>
</file>

<file path=ppt/theme/theme1.xml><?xml version="1.0" encoding="utf-8"?>
<a:theme xmlns:a="http://schemas.openxmlformats.org/drawingml/2006/main" name="Archway">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2.xml><?xml version="1.0" encoding="utf-8"?>
<a:theme xmlns:a="http://schemas.openxmlformats.org/drawingml/2006/main" name="1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3.xml><?xml version="1.0" encoding="utf-8"?>
<a:theme xmlns:a="http://schemas.openxmlformats.org/drawingml/2006/main" name="2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4.xml><?xml version="1.0" encoding="utf-8"?>
<a:theme xmlns:a="http://schemas.openxmlformats.org/drawingml/2006/main" name="3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5.xml><?xml version="1.0" encoding="utf-8"?>
<a:theme xmlns:a="http://schemas.openxmlformats.org/drawingml/2006/main" name="1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6.xml><?xml version="1.0" encoding="utf-8"?>
<a:theme xmlns:a="http://schemas.openxmlformats.org/drawingml/2006/main" name="4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7.xml><?xml version="1.0" encoding="utf-8"?>
<a:theme xmlns:a="http://schemas.openxmlformats.org/drawingml/2006/main" name="5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8.xml><?xml version="1.0" encoding="utf-8"?>
<a:theme xmlns:a="http://schemas.openxmlformats.org/drawingml/2006/main" name="6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9.xml><?xml version="1.0" encoding="utf-8"?>
<a:theme xmlns:a="http://schemas.openxmlformats.org/drawingml/2006/main" name="2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0.xml><?xml version="1.0" encoding="utf-8"?>
<a:theme xmlns:a="http://schemas.openxmlformats.org/drawingml/2006/main" name="7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1.xml><?xml version="1.0" encoding="utf-8"?>
<a:theme xmlns:a="http://schemas.openxmlformats.org/drawingml/2006/main" name="8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2.xml><?xml version="1.0" encoding="utf-8"?>
<a:theme xmlns:a="http://schemas.openxmlformats.org/drawingml/2006/main" name="9_Archway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uecoat" id="{36F09A4B-91E1-4E8C-877E-48F15A955044}" vid="{0AB1EBC5-FB0A-4F54-87BE-1EB7397C9FD6}"/>
    </a:ext>
  </a:extLst>
</a:theme>
</file>

<file path=ppt/theme/theme13.xml><?xml version="1.0" encoding="utf-8"?>
<a:theme xmlns:a="http://schemas.openxmlformats.org/drawingml/2006/main" name="3_Archway PPT">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Bluecoat" id="{36F09A4B-91E1-4E8C-877E-48F15A955044}" vid="{0AB1EBC5-FB0A-4F54-87BE-1EB7397C9FD6}"/>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Archway</Template>
  <TotalTime>4616</TotalTime>
  <Words>1550</Words>
  <Application>Microsoft Office PowerPoint</Application>
  <PresentationFormat>On-screen Show (4:3)</PresentationFormat>
  <Paragraphs>447</Paragraphs>
  <Slides>20</Slides>
  <Notes>13</Notes>
  <HiddenSlides>0</HiddenSlides>
  <MMClips>0</MMClips>
  <ScaleCrop>false</ScaleCrop>
  <HeadingPairs>
    <vt:vector size="4" baseType="variant">
      <vt:variant>
        <vt:lpstr>Theme</vt:lpstr>
      </vt:variant>
      <vt:variant>
        <vt:i4>13</vt:i4>
      </vt:variant>
      <vt:variant>
        <vt:lpstr>Slide Titles</vt:lpstr>
      </vt:variant>
      <vt:variant>
        <vt:i4>20</vt:i4>
      </vt:variant>
    </vt:vector>
  </HeadingPairs>
  <TitlesOfParts>
    <vt:vector size="33" baseType="lpstr">
      <vt:lpstr>Archway</vt:lpstr>
      <vt:lpstr>1_ArchwayMaster</vt:lpstr>
      <vt:lpstr>2_ArchwayMaster</vt:lpstr>
      <vt:lpstr>3_ArchwayMaster</vt:lpstr>
      <vt:lpstr>1_Archway PPT</vt:lpstr>
      <vt:lpstr>4_ArchwayMaster</vt:lpstr>
      <vt:lpstr>5_ArchwayMaster</vt:lpstr>
      <vt:lpstr>6_ArchwayMaster</vt:lpstr>
      <vt:lpstr>2_Archway PPT</vt:lpstr>
      <vt:lpstr>7_ArchwayMaster</vt:lpstr>
      <vt:lpstr>8_ArchwayMaster</vt:lpstr>
      <vt:lpstr>9_ArchwayMaster</vt:lpstr>
      <vt:lpstr>3_Archway PPT</vt:lpstr>
      <vt:lpstr>PowerPoint Presentation</vt:lpstr>
      <vt:lpstr>PowerPoint Presentation</vt:lpstr>
      <vt:lpstr>PowerPoint Presentation</vt:lpstr>
      <vt:lpstr>Watch this video and think about:  </vt:lpstr>
      <vt:lpstr>On your whiteboards…  Complete the square x^2+6x+1 </vt:lpstr>
      <vt:lpstr>Complete the square: x^2+6x+1</vt:lpstr>
      <vt:lpstr>Complete the square: x^2+6x+1</vt:lpstr>
      <vt:lpstr>Complete the square: x^2+4x+10</vt:lpstr>
      <vt:lpstr>Complete the square: x^2+4x+10</vt:lpstr>
      <vt:lpstr>Complete the square: x^2+4x+10</vt:lpstr>
      <vt:lpstr>Complete the square: x^2+8x+20</vt:lpstr>
      <vt:lpstr>Complete the square: x^2+8x+4</vt:lpstr>
      <vt:lpstr>Title: Completing the Square </vt:lpstr>
      <vt:lpstr>In your books: Write the following expressions in the form (x+p)^2+q</vt:lpstr>
      <vt:lpstr>Mark your work</vt:lpstr>
      <vt:lpstr>Complete the square  〖2x〗^2+4x+3</vt:lpstr>
      <vt:lpstr>Complete the square: 〖2x〗^2+8x+10</vt:lpstr>
      <vt:lpstr>Complete the square  〖3x〗^2+6x+9</vt:lpstr>
      <vt:lpstr>In your books:  Complete the square of the following expressions</vt:lpstr>
      <vt:lpstr>Mark your work  Complete the square of the following expressions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Completing the Square</dc:title>
  <dc:creator>Miljkovic, N</dc:creator>
  <cp:lastModifiedBy>Elder, L</cp:lastModifiedBy>
  <cp:revision>131</cp:revision>
  <dcterms:created xsi:type="dcterms:W3CDTF">2018-05-25T14:28:22Z</dcterms:created>
  <dcterms:modified xsi:type="dcterms:W3CDTF">2019-03-17T15:53:19Z</dcterms:modified>
</cp:coreProperties>
</file>