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sldIdLst>
    <p:sldId id="256" r:id="rId14"/>
    <p:sldId id="261" r:id="rId15"/>
    <p:sldId id="257" r:id="rId16"/>
    <p:sldId id="262" r:id="rId17"/>
    <p:sldId id="263" r:id="rId18"/>
    <p:sldId id="258" r:id="rId19"/>
    <p:sldId id="259" r:id="rId20"/>
    <p:sldId id="260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08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3732F-7903-4F0B-B41E-81BB701544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7139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E1689-AAEF-49A0-8E17-1F1D5DF93CA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6080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F8A00-ED53-4981-A920-A026CACEE53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9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3E60C-F3DD-44C8-BA11-B70B44290E5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840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F65EF-2652-45C4-8197-44E894F3955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1256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DCFDC-E0F8-46F5-90A7-48E5083B14E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998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B3BF0-B5B1-4925-A21A-6993F33061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6743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76CA1-D563-4DF4-A6B1-80275DEC565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0786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86565-C398-4162-A27D-E2A2FEF3289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593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C6991-55DB-4AA0-B343-6DA505D9F5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2135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A1E35-9640-4AD9-B83A-096D56BD999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962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4276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719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220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6674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8333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3310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088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7776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696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2120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219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4273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505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9964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3598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4799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7868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4154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2534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1726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448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5683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3157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943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0727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3880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757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1433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8711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7404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970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2108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0265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4049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1427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7607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37621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9134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987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50354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3860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98104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64213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7395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7773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1430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38581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0316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81876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5983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94296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67383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3011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33066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47962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07512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60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6232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2682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20100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91385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52603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3637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70519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00195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04411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20026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715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46031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06926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09103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59280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7526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29908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03859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53436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52474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89143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115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777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20133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31316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51482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51664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43969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52902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73262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91933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03764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421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23233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70050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72744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26003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72494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98890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93829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4785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84221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09841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014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89762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39127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88732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83848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34518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17189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66140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97603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95780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7594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239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41543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81204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39594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64967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11897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85131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25925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38927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30681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41452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148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02694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43238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12759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15361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45236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38258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97044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40768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743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pPr>
              <a:defRPr/>
            </a:pPr>
            <a:fld id="{A259CB7C-D37E-485C-9344-0879FD7DE05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532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43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577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28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3/28/2019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71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63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72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81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3/28/2019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12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91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890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75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9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03.pn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08397" y="2080726"/>
            <a:ext cx="7736355" cy="1832368"/>
          </a:xfrm>
          <a:prstGeom prst="rect">
            <a:avLst/>
          </a:prstGeom>
          <a:ln/>
        </p:spPr>
      </p:pic>
      <p:cxnSp>
        <p:nvCxnSpPr>
          <p:cNvPr id="6" name="Straight Arrow Connector 5"/>
          <p:cNvCxnSpPr/>
          <p:nvPr/>
        </p:nvCxnSpPr>
        <p:spPr>
          <a:xfrm>
            <a:off x="3079376" y="1613647"/>
            <a:ext cx="13447" cy="73958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823447" y="1613647"/>
            <a:ext cx="13447" cy="73958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708397" y="370402"/>
            <a:ext cx="8290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71755" lvl="0">
              <a:spcAft>
                <a:spcPts val="0"/>
              </a:spcAft>
            </a:pPr>
            <a:r>
              <a:rPr lang="en-GB" sz="2800" dirty="0" smtClean="0">
                <a:solidFill>
                  <a:srgbClr val="000000"/>
                </a:solidFill>
                <a:latin typeface="Euphemia" panose="020B05030401020201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the two arrows represent the </a:t>
            </a:r>
            <a:r>
              <a:rPr lang="en-GB" sz="2800" dirty="0" smtClean="0">
                <a:solidFill>
                  <a:srgbClr val="FF0000"/>
                </a:solidFill>
                <a:latin typeface="Euphemia" panose="020B05030401020201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integers </a:t>
            </a:r>
            <a:r>
              <a:rPr lang="en-GB" sz="2800" dirty="0" smtClean="0">
                <a:solidFill>
                  <a:srgbClr val="000000"/>
                </a:solidFill>
                <a:latin typeface="Euphemia" panose="020B05030401020201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and 3…</a:t>
            </a:r>
            <a:endParaRPr lang="en-GB" sz="4000" dirty="0">
              <a:solidFill>
                <a:srgbClr val="000000"/>
              </a:solidFill>
              <a:latin typeface="Euphemia" panose="020B0503040102020104" pitchFamily="34" charset="0"/>
              <a:ea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012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03.pn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08397" y="2080726"/>
            <a:ext cx="7736355" cy="1832368"/>
          </a:xfrm>
          <a:prstGeom prst="rect">
            <a:avLst/>
          </a:prstGeom>
          <a:ln/>
        </p:spPr>
      </p:pic>
      <p:cxnSp>
        <p:nvCxnSpPr>
          <p:cNvPr id="6" name="Straight Arrow Connector 5"/>
          <p:cNvCxnSpPr/>
          <p:nvPr/>
        </p:nvCxnSpPr>
        <p:spPr>
          <a:xfrm>
            <a:off x="3079376" y="1613647"/>
            <a:ext cx="13447" cy="73958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823447" y="1613647"/>
            <a:ext cx="13447" cy="73958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77936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03.pn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08397" y="2067279"/>
            <a:ext cx="7736355" cy="1832368"/>
          </a:xfrm>
          <a:prstGeom prst="rect">
            <a:avLst/>
          </a:prstGeom>
          <a:ln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199" y="2203077"/>
            <a:ext cx="7934325" cy="26670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3079376" y="1613647"/>
            <a:ext cx="13447" cy="73958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823447" y="1613647"/>
            <a:ext cx="13447" cy="73958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92227" y="249378"/>
            <a:ext cx="90762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71755" lvl="0">
              <a:spcAft>
                <a:spcPts val="0"/>
              </a:spcAft>
            </a:pPr>
            <a:r>
              <a:rPr lang="en-GB" sz="2800" dirty="0" smtClean="0">
                <a:solidFill>
                  <a:srgbClr val="000000"/>
                </a:solidFill>
                <a:latin typeface="Euphemia" panose="020B05030401020201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the two arrows represent the </a:t>
            </a:r>
            <a:r>
              <a:rPr lang="en-GB" sz="2800" dirty="0" smtClean="0">
                <a:solidFill>
                  <a:srgbClr val="FF0000"/>
                </a:solidFill>
                <a:latin typeface="Euphemia" panose="020B05030401020201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integers </a:t>
            </a:r>
            <a:r>
              <a:rPr lang="en-GB" sz="2800" dirty="0" smtClean="0">
                <a:solidFill>
                  <a:srgbClr val="000000"/>
                </a:solidFill>
                <a:latin typeface="Euphemia" panose="020B05030401020201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 and 130…</a:t>
            </a:r>
            <a:endParaRPr lang="en-GB" sz="4000" dirty="0">
              <a:solidFill>
                <a:srgbClr val="000000"/>
              </a:solidFill>
              <a:latin typeface="Euphemia" panose="020B0503040102020104" pitchFamily="34" charset="0"/>
              <a:ea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393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03.pn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08397" y="2067279"/>
            <a:ext cx="7736355" cy="1832368"/>
          </a:xfrm>
          <a:prstGeom prst="rect">
            <a:avLst/>
          </a:prstGeom>
          <a:ln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199" y="2203077"/>
            <a:ext cx="7934325" cy="26670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3079376" y="1613647"/>
            <a:ext cx="13447" cy="73958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823447" y="1613647"/>
            <a:ext cx="13447" cy="73958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17846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31" y="289719"/>
            <a:ext cx="876608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71755" lvl="0" algn="ctr">
              <a:spcAft>
                <a:spcPts val="0"/>
              </a:spcAft>
            </a:pPr>
            <a:r>
              <a:rPr lang="en-GB" sz="2800" dirty="0" smtClean="0">
                <a:solidFill>
                  <a:srgbClr val="000000"/>
                </a:solidFill>
                <a:latin typeface="Euphemia" panose="020B05030401020201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Practise each question on your templates with your chosen numbers.</a:t>
            </a:r>
          </a:p>
          <a:p>
            <a:pPr marR="71755" lvl="0" algn="ctr">
              <a:spcAft>
                <a:spcPts val="0"/>
              </a:spcAft>
            </a:pPr>
            <a:endParaRPr lang="en-GB" sz="2800" dirty="0" smtClean="0">
              <a:solidFill>
                <a:srgbClr val="000000"/>
              </a:solidFill>
              <a:latin typeface="Euphemia" panose="020B0503040102020104" pitchFamily="34" charset="0"/>
              <a:ea typeface="Arial" panose="020B0604020202020204" pitchFamily="34" charset="0"/>
            </a:endParaRPr>
          </a:p>
          <a:p>
            <a:pPr marR="71755" lvl="0" algn="ctr">
              <a:spcAft>
                <a:spcPts val="0"/>
              </a:spcAft>
            </a:pPr>
            <a:endParaRPr lang="en-GB" sz="2800" dirty="0">
              <a:solidFill>
                <a:srgbClr val="000000"/>
              </a:solidFill>
              <a:latin typeface="Euphemia" panose="020B0503040102020104" pitchFamily="34" charset="0"/>
              <a:ea typeface="Arial" panose="020B0604020202020204" pitchFamily="34" charset="0"/>
            </a:endParaRPr>
          </a:p>
          <a:p>
            <a:pPr marR="71755" lvl="0" algn="ctr">
              <a:spcAft>
                <a:spcPts val="0"/>
              </a:spcAft>
            </a:pPr>
            <a:r>
              <a:rPr lang="en-GB" sz="2800" dirty="0" smtClean="0">
                <a:solidFill>
                  <a:srgbClr val="000000"/>
                </a:solidFill>
                <a:latin typeface="Euphemia" panose="020B0503040102020104" pitchFamily="34" charset="0"/>
                <a:ea typeface="Arial" panose="020B0604020202020204" pitchFamily="34" charset="0"/>
              </a:rPr>
              <a:t>Check with your partner that you are correct.</a:t>
            </a:r>
          </a:p>
          <a:p>
            <a:pPr marR="71755" lvl="0" algn="ctr">
              <a:spcAft>
                <a:spcPts val="0"/>
              </a:spcAft>
            </a:pPr>
            <a:r>
              <a:rPr lang="en-GB" sz="2800" dirty="0" smtClean="0">
                <a:solidFill>
                  <a:srgbClr val="000000"/>
                </a:solidFill>
                <a:latin typeface="Euphemia" panose="020B0503040102020104" pitchFamily="34" charset="0"/>
                <a:ea typeface="Arial" panose="020B0604020202020204" pitchFamily="34" charset="0"/>
              </a:rPr>
              <a:t>Are you sure?</a:t>
            </a:r>
          </a:p>
          <a:p>
            <a:pPr marR="71755" lvl="0" algn="ctr">
              <a:spcAft>
                <a:spcPts val="0"/>
              </a:spcAft>
            </a:pPr>
            <a:r>
              <a:rPr lang="en-GB" sz="2800" dirty="0" smtClean="0">
                <a:solidFill>
                  <a:srgbClr val="000000"/>
                </a:solidFill>
                <a:latin typeface="Euphemia" panose="020B0503040102020104" pitchFamily="34" charset="0"/>
                <a:ea typeface="Arial" panose="020B0604020202020204" pitchFamily="34" charset="0"/>
              </a:rPr>
              <a:t>How do you know?</a:t>
            </a:r>
          </a:p>
          <a:p>
            <a:pPr marR="71755" lvl="0" algn="ctr">
              <a:spcAft>
                <a:spcPts val="0"/>
              </a:spcAft>
            </a:pPr>
            <a:endParaRPr lang="en-GB" sz="2800" dirty="0" smtClean="0">
              <a:solidFill>
                <a:srgbClr val="000000"/>
              </a:solidFill>
              <a:latin typeface="Euphemia" panose="020B0503040102020104" pitchFamily="34" charset="0"/>
              <a:ea typeface="Arial" panose="020B0604020202020204" pitchFamily="34" charset="0"/>
            </a:endParaRPr>
          </a:p>
          <a:p>
            <a:pPr marR="71755" lvl="0" algn="ctr">
              <a:spcAft>
                <a:spcPts val="0"/>
              </a:spcAft>
            </a:pPr>
            <a:endParaRPr lang="en-GB" sz="2800" dirty="0">
              <a:solidFill>
                <a:srgbClr val="000000"/>
              </a:solidFill>
              <a:latin typeface="Euphemia" panose="020B0503040102020104" pitchFamily="34" charset="0"/>
              <a:ea typeface="Arial" panose="020B0604020202020204" pitchFamily="34" charset="0"/>
            </a:endParaRPr>
          </a:p>
          <a:p>
            <a:pPr marR="71755" lvl="0" algn="ctr">
              <a:spcAft>
                <a:spcPts val="0"/>
              </a:spcAft>
            </a:pPr>
            <a:r>
              <a:rPr lang="en-GB" sz="2800" dirty="0" smtClean="0">
                <a:solidFill>
                  <a:srgbClr val="000000"/>
                </a:solidFill>
                <a:latin typeface="Euphemia" panose="020B0503040102020104" pitchFamily="34" charset="0"/>
                <a:ea typeface="Arial" panose="020B0604020202020204" pitchFamily="34" charset="0"/>
              </a:rPr>
              <a:t>Only write answers on your worksheet when you are certain you are correct.</a:t>
            </a:r>
            <a:endParaRPr lang="en-GB" sz="4000" dirty="0">
              <a:solidFill>
                <a:srgbClr val="000000"/>
              </a:solidFill>
              <a:latin typeface="Euphemia" panose="020B0503040102020104" pitchFamily="34" charset="0"/>
              <a:ea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703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23965" y="504872"/>
            <a:ext cx="73207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71755" lvl="0">
              <a:spcAft>
                <a:spcPts val="0"/>
              </a:spcAft>
            </a:pPr>
            <a:r>
              <a:rPr lang="en-GB" sz="2800" dirty="0">
                <a:solidFill>
                  <a:srgbClr val="000000"/>
                </a:solidFill>
                <a:latin typeface="Euphemia" panose="020B05030401020201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do you think 0.7 &lt; 0.76 &lt; 0.8 means?</a:t>
            </a:r>
            <a:endParaRPr lang="en-GB" sz="4000" dirty="0">
              <a:solidFill>
                <a:srgbClr val="000000"/>
              </a:solidFill>
              <a:latin typeface="Euphemia" panose="020B0503040102020104" pitchFamily="34" charset="0"/>
              <a:ea typeface="Arial" panose="020B0604020202020204" pitchFamily="34" charset="0"/>
            </a:endParaRPr>
          </a:p>
        </p:txBody>
      </p:sp>
      <p:pic>
        <p:nvPicPr>
          <p:cNvPr id="4" name="image03.pn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08397" y="2080726"/>
            <a:ext cx="7736355" cy="1832368"/>
          </a:xfrm>
          <a:prstGeom prst="rect">
            <a:avLst/>
          </a:prstGeom>
          <a:ln/>
        </p:spPr>
      </p:pic>
      <p:sp>
        <p:nvSpPr>
          <p:cNvPr id="5" name="Rectangle 4"/>
          <p:cNvSpPr/>
          <p:nvPr/>
        </p:nvSpPr>
        <p:spPr>
          <a:xfrm>
            <a:off x="1357047" y="4965728"/>
            <a:ext cx="75766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71755" lvl="0">
              <a:spcAft>
                <a:spcPts val="0"/>
              </a:spcAft>
            </a:pPr>
            <a:r>
              <a:rPr lang="en-GB" sz="2800" dirty="0" smtClean="0">
                <a:solidFill>
                  <a:srgbClr val="000000"/>
                </a:solidFill>
                <a:latin typeface="Euphemia" panose="020B05030401020201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 that 0.7 </a:t>
            </a:r>
            <a:r>
              <a:rPr lang="en-GB" sz="2800" dirty="0">
                <a:solidFill>
                  <a:srgbClr val="000000"/>
                </a:solidFill>
                <a:latin typeface="Euphemia" panose="020B05030401020201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 0.76 &lt; 0.8 </a:t>
            </a:r>
            <a:r>
              <a:rPr lang="en-GB" sz="2800" dirty="0" smtClean="0">
                <a:solidFill>
                  <a:srgbClr val="000000"/>
                </a:solidFill>
                <a:latin typeface="Euphemia" panose="020B05030401020201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your template.</a:t>
            </a:r>
            <a:endParaRPr lang="en-GB" sz="4000" dirty="0">
              <a:solidFill>
                <a:srgbClr val="000000"/>
              </a:solidFill>
              <a:latin typeface="Euphemia" panose="020B0503040102020104" pitchFamily="34" charset="0"/>
              <a:ea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9481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23965" y="504872"/>
            <a:ext cx="73207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71755" lvl="0">
              <a:spcAft>
                <a:spcPts val="0"/>
              </a:spcAft>
            </a:pPr>
            <a:r>
              <a:rPr lang="en-GB" sz="2800" dirty="0">
                <a:solidFill>
                  <a:srgbClr val="000000"/>
                </a:solidFill>
                <a:latin typeface="Euphemia" panose="020B05030401020201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do you think 0.7 &lt; 0.76 &lt; 0.8 means?</a:t>
            </a:r>
            <a:endParaRPr lang="en-GB" sz="4000" dirty="0">
              <a:solidFill>
                <a:srgbClr val="000000"/>
              </a:solidFill>
              <a:latin typeface="Euphemia" panose="020B0503040102020104" pitchFamily="34" charset="0"/>
              <a:ea typeface="Arial" panose="020B0604020202020204" pitchFamily="34" charset="0"/>
            </a:endParaRPr>
          </a:p>
        </p:txBody>
      </p:sp>
      <p:pic>
        <p:nvPicPr>
          <p:cNvPr id="4" name="image03.pn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08397" y="2080726"/>
            <a:ext cx="7736355" cy="1832368"/>
          </a:xfrm>
          <a:prstGeom prst="rect">
            <a:avLst/>
          </a:prstGeom>
          <a:ln/>
        </p:spPr>
      </p:pic>
      <p:sp>
        <p:nvSpPr>
          <p:cNvPr id="5" name="Rectangle 4"/>
          <p:cNvSpPr/>
          <p:nvPr/>
        </p:nvSpPr>
        <p:spPr>
          <a:xfrm>
            <a:off x="699810" y="4965728"/>
            <a:ext cx="81690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71755" lvl="0">
              <a:spcAft>
                <a:spcPts val="0"/>
              </a:spcAft>
            </a:pPr>
            <a:r>
              <a:rPr lang="en-GB" sz="2800" dirty="0" smtClean="0">
                <a:solidFill>
                  <a:srgbClr val="000000"/>
                </a:solidFill>
                <a:latin typeface="Euphemia" panose="020B05030401020201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Write </a:t>
            </a:r>
            <a:r>
              <a:rPr lang="en-GB" sz="2800" dirty="0">
                <a:solidFill>
                  <a:srgbClr val="000000"/>
                </a:solidFill>
                <a:latin typeface="Euphemia" panose="020B05030401020201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similar inequality for different end points.</a:t>
            </a:r>
            <a:endParaRPr lang="en-GB" sz="4000" dirty="0">
              <a:solidFill>
                <a:srgbClr val="000000"/>
              </a:solidFill>
              <a:latin typeface="Euphemia" panose="020B0503040102020104" pitchFamily="34" charset="0"/>
              <a:ea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9571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24492" y="531766"/>
            <a:ext cx="79197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71755" lvl="0">
              <a:spcAft>
                <a:spcPts val="0"/>
              </a:spcAft>
            </a:pPr>
            <a:r>
              <a:rPr lang="en-GB" sz="2800" dirty="0" smtClean="0">
                <a:solidFill>
                  <a:srgbClr val="000000"/>
                </a:solidFill>
                <a:latin typeface="Euphemia" panose="020B05030401020201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 that 0.7 </a:t>
            </a:r>
            <a:r>
              <a:rPr lang="en-GB" sz="2800" dirty="0">
                <a:solidFill>
                  <a:srgbClr val="000000"/>
                </a:solidFill>
                <a:latin typeface="Euphemia" panose="020B05030401020201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 </a:t>
            </a:r>
            <a:r>
              <a:rPr lang="en-GB" sz="2800" dirty="0" smtClean="0">
                <a:solidFill>
                  <a:srgbClr val="000000"/>
                </a:solidFill>
                <a:latin typeface="Euphemia" panose="020B05030401020201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0.76 </a:t>
            </a:r>
            <a:r>
              <a:rPr lang="en-GB" sz="2800" dirty="0">
                <a:solidFill>
                  <a:srgbClr val="000000"/>
                </a:solidFill>
                <a:latin typeface="Euphemia" panose="020B05030401020201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 </a:t>
            </a:r>
            <a:r>
              <a:rPr lang="en-GB" sz="2800" dirty="0" smtClean="0">
                <a:solidFill>
                  <a:srgbClr val="000000"/>
                </a:solidFill>
                <a:latin typeface="Euphemia" panose="020B05030401020201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0.764 on your template</a:t>
            </a:r>
            <a:endParaRPr lang="en-GB" sz="4000" dirty="0">
              <a:solidFill>
                <a:srgbClr val="000000"/>
              </a:solidFill>
              <a:latin typeface="Euphemia" panose="020B0503040102020104" pitchFamily="34" charset="0"/>
              <a:ea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99810" y="4965728"/>
            <a:ext cx="81690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71755" lvl="0">
              <a:spcAft>
                <a:spcPts val="0"/>
              </a:spcAft>
            </a:pPr>
            <a:r>
              <a:rPr lang="en-GB" sz="2800" dirty="0" smtClean="0">
                <a:solidFill>
                  <a:srgbClr val="000000"/>
                </a:solidFill>
                <a:latin typeface="Euphemia" panose="020B05030401020201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Write </a:t>
            </a:r>
            <a:r>
              <a:rPr lang="en-GB" sz="2800" dirty="0">
                <a:solidFill>
                  <a:srgbClr val="000000"/>
                </a:solidFill>
                <a:latin typeface="Euphemia" panose="020B05030401020201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similar inequality for different end points.</a:t>
            </a:r>
            <a:endParaRPr lang="en-GB" sz="4000" dirty="0">
              <a:solidFill>
                <a:srgbClr val="000000"/>
              </a:solidFill>
              <a:latin typeface="Euphemia" panose="020B0503040102020104" pitchFamily="34" charset="0"/>
              <a:ea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199" y="2203077"/>
            <a:ext cx="7934325" cy="2667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7935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59</TotalTime>
  <Words>126</Words>
  <Application>Microsoft Office PowerPoint</Application>
  <PresentationFormat>On-screen Show (4:3)</PresentationFormat>
  <Paragraphs>17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8</vt:i4>
      </vt:variant>
    </vt:vector>
  </HeadingPairs>
  <TitlesOfParts>
    <vt:vector size="25" baseType="lpstr">
      <vt:lpstr>Arial</vt:lpstr>
      <vt:lpstr>Calibri</vt:lpstr>
      <vt:lpstr>Comic Sans MS</vt:lpstr>
      <vt:lpstr>Euphemia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M. Warden</dc:creator>
  <cp:lastModifiedBy>Elder, L</cp:lastModifiedBy>
  <cp:revision>8</cp:revision>
  <dcterms:created xsi:type="dcterms:W3CDTF">2016-07-05T08:32:11Z</dcterms:created>
  <dcterms:modified xsi:type="dcterms:W3CDTF">2019-03-28T10:25:34Z</dcterms:modified>
</cp:coreProperties>
</file>