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49"/>
  </p:notesMasterIdLst>
  <p:handoutMasterIdLst>
    <p:handoutMasterId r:id="rId50"/>
  </p:handoutMasterIdLst>
  <p:sldIdLst>
    <p:sldId id="303" r:id="rId34"/>
    <p:sldId id="304" r:id="rId35"/>
    <p:sldId id="334" r:id="rId36"/>
    <p:sldId id="331" r:id="rId37"/>
    <p:sldId id="332" r:id="rId38"/>
    <p:sldId id="333" r:id="rId39"/>
    <p:sldId id="337" r:id="rId40"/>
    <p:sldId id="335" r:id="rId41"/>
    <p:sldId id="336" r:id="rId42"/>
    <p:sldId id="338" r:id="rId43"/>
    <p:sldId id="339" r:id="rId44"/>
    <p:sldId id="342" r:id="rId45"/>
    <p:sldId id="340" r:id="rId46"/>
    <p:sldId id="341" r:id="rId47"/>
    <p:sldId id="343" r:id="rId48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4" autoAdjust="0"/>
    <p:restoredTop sz="94660"/>
  </p:normalViewPr>
  <p:slideViewPr>
    <p:cSldViewPr>
      <p:cViewPr>
        <p:scale>
          <a:sx n="90" d="100"/>
          <a:sy n="90" d="100"/>
        </p:scale>
        <p:origin x="-480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slideMaster" Target="slideMasters/slideMaster6.xml"/><Relationship Id="rId19" Type="http://schemas.openxmlformats.org/officeDocument/2006/relationships/slideMaster" Target="slideMasters/slideMaster15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8" Type="http://schemas.openxmlformats.org/officeDocument/2006/relationships/slideMaster" Target="slideMasters/slideMaster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28/02/2019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– non calculator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9AECB-8CEB-4725-BFF8-4BEABEB2E91D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833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</a:t>
            </a:r>
            <a:r>
              <a:rPr lang="en-GB" baseline="0" dirty="0" smtClean="0"/>
              <a:t> mention discrete/continuous straight away</a:t>
            </a:r>
          </a:p>
          <a:p>
            <a:r>
              <a:rPr lang="en-GB" baseline="0" dirty="0" smtClean="0"/>
              <a:t>Discuss students ideas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965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Don’t</a:t>
            </a:r>
            <a:r>
              <a:rPr lang="en-GB" baseline="0" dirty="0" smtClean="0"/>
              <a:t> mention discrete/continuous straight away</a:t>
            </a:r>
          </a:p>
          <a:p>
            <a:r>
              <a:rPr lang="en-GB" baseline="0" smtClean="0"/>
              <a:t>Discuss students ideas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65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Shoe</a:t>
            </a:r>
            <a:r>
              <a:rPr lang="en-GB" baseline="0" dirty="0" smtClean="0"/>
              <a:t> size is discrete but actual foot length is continuous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65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28/02/2019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28/02/2019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gif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gif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From Spring 1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Convert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  <a:cs typeface="Arial"/>
                      </a:rPr>
                      <m:t>16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  <a:cs typeface="Arial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  <a:cs typeface="Arial"/>
                          </a:rPr>
                          <m:t>𝑚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  <a:cs typeface="Arial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  <a:cs typeface="Arial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  <a:cs typeface="Arial"/>
                          </a:rPr>
                          <m:t>𝑐𝑚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  <a:cs typeface="Arial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1231940"/>
              </a:xfrm>
              <a:prstGeom prst="rect">
                <a:avLst/>
              </a:prstGeom>
              <a:blipFill rotWithShape="1">
                <a:blip r:embed="rId3"/>
                <a:stretch>
                  <a:fillRect l="-1165" t="-3465" b="-84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46571" y="1895399"/>
                <a:ext cx="86023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400" b="1" dirty="0" smtClean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b="1" dirty="0">
                    <a:solidFill>
                      <a:srgbClr val="000000"/>
                    </a:solidFill>
                    <a:latin typeface="Arial"/>
                    <a:cs typeface="Arial"/>
                  </a:rPr>
                  <a:t>From last term: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 </a:t>
                </a:r>
                <a:endParaRPr lang="en-GB" sz="2400" dirty="0" smtClean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Work out angle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  <a:cs typeface="Arial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 and give reasons.  </a:t>
                </a:r>
                <a:endParaRPr lang="en-GB" sz="2400" dirty="0" smtClean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71" y="1895399"/>
                <a:ext cx="8602317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1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3038" y="4540729"/>
                <a:ext cx="8536175" cy="2073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000" dirty="0" smtClean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b="1" dirty="0">
                    <a:solidFill>
                      <a:srgbClr val="000000"/>
                    </a:solidFill>
                    <a:latin typeface="Arial"/>
                    <a:cs typeface="Arial"/>
                  </a:rPr>
                  <a:t>From last year: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2400" dirty="0" smtClean="0">
                    <a:latin typeface="Arial"/>
                    <a:cs typeface="Arial"/>
                  </a:rPr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  <a:cs typeface="Arial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  <a:cs typeface="Arial"/>
                          </a:rPr>
                          <m:t>20</m:t>
                        </m:r>
                        <m:r>
                          <a:rPr lang="en-GB" sz="2400" b="0" i="1" smtClean="0">
                            <a:latin typeface="Cambria Math"/>
                            <a:cs typeface="Arial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/>
                            <a:cs typeface="Arial"/>
                          </a:rPr>
                          <m:t>+10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  <a:cs typeface="Arial"/>
                          </a:rPr>
                          <m:t>10</m:t>
                        </m:r>
                        <m:r>
                          <a:rPr lang="en-GB" sz="2400" b="0" i="1" smtClean="0">
                            <a:latin typeface="Cambria Math"/>
                            <a:cs typeface="Arial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/>
                            <a:cs typeface="Arial"/>
                          </a:rPr>
                          <m:t>+5</m:t>
                        </m:r>
                      </m:den>
                    </m:f>
                  </m:oMath>
                </a14:m>
                <a:endParaRPr lang="en-GB" sz="2400" dirty="0">
                  <a:latin typeface="Arial"/>
                  <a:cs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38" y="4540729"/>
                <a:ext cx="8536175" cy="2073645"/>
              </a:xfrm>
              <a:prstGeom prst="rect">
                <a:avLst/>
              </a:prstGeom>
              <a:blipFill rotWithShape="1">
                <a:blip r:embed="rId5"/>
                <a:stretch>
                  <a:fillRect l="-1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4447307" y="2708920"/>
            <a:ext cx="340721" cy="311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08920"/>
            <a:ext cx="2824163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77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smtClean="0"/>
              <a:t>Mark your work 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95536" y="1052736"/>
                <a:ext cx="1944216" cy="187220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smtClean="0">
                    <a:solidFill>
                      <a:schemeClr val="tx1"/>
                    </a:solidFill>
                  </a:rPr>
                  <a:t>16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052736"/>
                <a:ext cx="1944216" cy="187220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054513" y="2971800"/>
                <a:ext cx="6262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4 </m:t>
                      </m:r>
                      <m:r>
                        <a:rPr lang="en-GB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513" y="2971800"/>
                <a:ext cx="62626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411760" y="1804174"/>
                <a:ext cx="6262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4 </m:t>
                      </m:r>
                      <m:r>
                        <a:rPr lang="en-GB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1804174"/>
                <a:ext cx="62626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412500" y="2133521"/>
                <a:ext cx="988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400 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500" y="2133521"/>
                <a:ext cx="98854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028270" y="3284984"/>
                <a:ext cx="988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400 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270" y="3284984"/>
                <a:ext cx="98854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707904" y="1804174"/>
                <a:ext cx="42484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16 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=400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×400=160000 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1804174"/>
                <a:ext cx="424847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rved Up Arrow 9"/>
          <p:cNvSpPr/>
          <p:nvPr/>
        </p:nvSpPr>
        <p:spPr>
          <a:xfrm>
            <a:off x="4283968" y="2173506"/>
            <a:ext cx="2808312" cy="75143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209499" y="2981732"/>
                <a:ext cx="9572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100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499" y="2981732"/>
                <a:ext cx="95724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92" y="3813336"/>
            <a:ext cx="2769329" cy="224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203848" y="3813336"/>
                <a:ext cx="5965288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𝐵𝐴𝐶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𝐴𝑛𝑔𝑙𝑒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𝐵𝐶𝐴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𝑎𝑠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𝑇𝑟𝑖𝑎𝑛𝑔𝑙𝑒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𝐴𝐵𝐶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𝑖𝑠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𝑖𝑠𝑜𝑠𝑐𝑒𝑙𝑒𝑠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dirty="0" smtClean="0"/>
              </a:p>
              <a:p>
                <a:endParaRPr lang="en-GB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𝐴𝑛𝑔𝑙𝑒𝑠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𝑖𝑛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𝑡𝑟𝑖𝑎𝑛𝑔𝑙𝑒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𝑠𝑢𝑚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𝑡𝑜</m:t>
                      </m:r>
                      <m:r>
                        <a:rPr lang="en-GB" b="0" i="1" smtClean="0">
                          <a:latin typeface="Cambria Math"/>
                        </a:rPr>
                        <m:t> 180°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𝑠𝑜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𝑎𝑛𝑔𝑙𝑒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𝐵𝐴𝐶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=50°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endParaRPr lang="en-GB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=50°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𝑏𝑦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𝐴𝑙𝑡𝑒𝑟𝑛𝑎𝑡𝑒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𝑆𝑒𝑔𝑚𝑒𝑛𝑡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𝑇h𝑒𝑜𝑟𝑒𝑚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813336"/>
                <a:ext cx="5965288" cy="1477328"/>
              </a:xfrm>
              <a:prstGeom prst="rect">
                <a:avLst/>
              </a:prstGeom>
              <a:blipFill rotWithShape="1">
                <a:blip r:embed="rId11"/>
                <a:stretch>
                  <a:fillRect b="-2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88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916832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20</m:t>
                          </m:r>
                          <m:r>
                            <a:rPr lang="en-GB" i="1">
                              <a:latin typeface="Cambria Math"/>
                            </a:rPr>
                            <m:t>𝑥</m:t>
                          </m:r>
                          <m:r>
                            <a:rPr lang="en-GB" i="1">
                              <a:latin typeface="Cambria Math"/>
                            </a:rPr>
                            <m:t>+10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10</m:t>
                          </m:r>
                          <m:r>
                            <a:rPr lang="en-GB" i="1">
                              <a:latin typeface="Cambria Math"/>
                            </a:rPr>
                            <m:t>𝑥</m:t>
                          </m:r>
                          <m:r>
                            <a:rPr lang="en-GB" i="1">
                              <a:latin typeface="Cambria Math"/>
                            </a:rPr>
                            <m:t>+5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10(2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+1)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5(2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916832"/>
                <a:ext cx="82296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smtClean="0"/>
              <a:t>Mark your work </a:t>
            </a:r>
            <a:endParaRPr lang="en-GB" b="1" dirty="0"/>
          </a:p>
        </p:txBody>
      </p:sp>
      <p:sp>
        <p:nvSpPr>
          <p:cNvPr id="5" name="Curved Up Arrow 4"/>
          <p:cNvSpPr/>
          <p:nvPr/>
        </p:nvSpPr>
        <p:spPr>
          <a:xfrm>
            <a:off x="2339752" y="3212976"/>
            <a:ext cx="2664296" cy="9361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022395" y="4293096"/>
                <a:ext cx="12990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𝐹𝑎𝑐𝑡𝑜𝑟𝑖𝑠𝑒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395" y="4293096"/>
                <a:ext cx="129900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35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97994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sz="1600" dirty="0" smtClean="0"/>
              <a:t> The height of a person</a:t>
            </a:r>
          </a:p>
          <a:p>
            <a:pPr algn="ctr"/>
            <a:r>
              <a:rPr lang="en-GB" sz="1600" dirty="0" smtClean="0"/>
              <a:t> 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897138" y="1556792"/>
            <a:ext cx="230425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dirty="0" smtClean="0"/>
              <a:t> </a:t>
            </a:r>
            <a:r>
              <a:rPr lang="en-GB" sz="1600" dirty="0" smtClean="0"/>
              <a:t>Time taken to run 5K</a:t>
            </a:r>
          </a:p>
          <a:p>
            <a:pPr algn="ctr"/>
            <a:endParaRPr lang="en-GB" sz="1600" dirty="0" smtClean="0"/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28911" y="1556792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sz="1600" dirty="0" smtClean="0"/>
          </a:p>
          <a:p>
            <a:pPr algn="ctr"/>
            <a:r>
              <a:rPr lang="en-GB" sz="1600" dirty="0" smtClean="0"/>
              <a:t> The result of rolling a dice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254595"/>
            <a:ext cx="23042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dirty="0" smtClean="0"/>
              <a:t> </a:t>
            </a:r>
            <a:r>
              <a:rPr lang="en-GB" sz="1600" dirty="0" smtClean="0"/>
              <a:t>The number of students in a class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897138" y="254596"/>
            <a:ext cx="23042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 </a:t>
            </a:r>
            <a:r>
              <a:rPr lang="en-GB" sz="1600" dirty="0" smtClean="0"/>
              <a:t>The weight of a dog 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33922" y="2795617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sz="1600" dirty="0" smtClean="0"/>
              <a:t> The number of apples in an orchard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897138" y="2852936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dirty="0" smtClean="0"/>
              <a:t> </a:t>
            </a:r>
            <a:r>
              <a:rPr lang="en-GB" sz="1600" dirty="0" smtClean="0"/>
              <a:t>The pressure exerted by an elephant</a:t>
            </a:r>
          </a:p>
          <a:p>
            <a:pPr algn="ctr"/>
            <a:endParaRPr lang="en-GB" sz="16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508104" y="1577379"/>
            <a:ext cx="23042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dirty="0" smtClean="0"/>
              <a:t> </a:t>
            </a:r>
            <a:r>
              <a:rPr lang="en-GB" sz="1600" dirty="0" smtClean="0"/>
              <a:t>The temperature 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519514" y="2852936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dirty="0" smtClean="0"/>
              <a:t> </a:t>
            </a:r>
            <a:r>
              <a:rPr lang="en-GB" sz="1600" dirty="0" smtClean="0"/>
              <a:t>The circumference of a circle </a:t>
            </a:r>
            <a:endParaRPr lang="en-GB" dirty="0" smtClean="0"/>
          </a:p>
          <a:p>
            <a:pPr algn="ctr"/>
            <a:endParaRPr lang="en-GB" sz="16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912393" y="4077072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sz="1600" dirty="0" smtClean="0"/>
              <a:t>Shoe size</a:t>
            </a:r>
          </a:p>
          <a:p>
            <a:pPr algn="ctr"/>
            <a:r>
              <a:rPr lang="en-GB" sz="1600" dirty="0" smtClean="0"/>
              <a:t> </a:t>
            </a:r>
          </a:p>
          <a:p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27448" y="4077072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sz="1600" dirty="0" smtClean="0"/>
              <a:t>The amount of money in a savings account</a:t>
            </a:r>
          </a:p>
          <a:p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519514" y="4107849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sz="1600" dirty="0" smtClean="0"/>
              <a:t>The number of viewers of a TV show</a:t>
            </a:r>
          </a:p>
          <a:p>
            <a:pPr algn="ctr"/>
            <a:r>
              <a:rPr lang="en-GB" sz="1600" dirty="0" smtClean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922" y="5373216"/>
            <a:ext cx="7489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These cards represent two different types of data.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In pairs put these cards into two groups. 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3284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97994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The height of a person</a:t>
            </a: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7138" y="1556792"/>
            <a:ext cx="230425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Time taken to run 5K</a:t>
            </a: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911" y="1556792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sz="1600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The result of rolling a dice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104" y="254595"/>
            <a:ext cx="23042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number of students in a class </a:t>
            </a:r>
            <a:endParaRPr lang="en-GB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7138" y="254596"/>
            <a:ext cx="23042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weight of a dog </a:t>
            </a:r>
            <a:endParaRPr lang="en-GB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3922" y="2795617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The number of apples in an orchard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7138" y="2852936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pressure exerted by an elephant</a:t>
            </a: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8104" y="1577379"/>
            <a:ext cx="23042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temperature </a:t>
            </a:r>
            <a:endParaRPr lang="en-GB" dirty="0" smtClean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9514" y="2852936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circumference of a circle </a:t>
            </a:r>
            <a:endParaRPr lang="en-GB" dirty="0" smtClean="0">
              <a:solidFill>
                <a:srgbClr val="000000"/>
              </a:solidFill>
            </a:endParaRPr>
          </a:p>
          <a:p>
            <a:pPr algn="ctr"/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12393" y="4077072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Shoe size</a:t>
            </a: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448" y="4077072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amount of money in a savings account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19514" y="4107849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number of viewers of a TV show</a:t>
            </a: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922" y="5373216"/>
            <a:ext cx="7489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Discrete</a:t>
            </a:r>
            <a:r>
              <a:rPr lang="en-GB" sz="2000" dirty="0" smtClean="0">
                <a:solidFill>
                  <a:srgbClr val="000000"/>
                </a:solidFill>
              </a:rPr>
              <a:t> data can only take certain values. 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Continuous</a:t>
            </a:r>
            <a:r>
              <a:rPr lang="en-GB" sz="2000" dirty="0" smtClean="0">
                <a:solidFill>
                  <a:srgbClr val="000000"/>
                </a:solidFill>
              </a:rPr>
              <a:t> data can take any value (within a range).</a:t>
            </a:r>
          </a:p>
          <a:p>
            <a:pPr algn="ctr"/>
            <a:endParaRPr lang="en-GB" sz="2000" dirty="0" smtClean="0">
              <a:solidFill>
                <a:srgbClr val="00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Which data is </a:t>
            </a:r>
            <a:r>
              <a:rPr lang="en-GB" sz="2000" b="1" dirty="0" smtClean="0">
                <a:solidFill>
                  <a:srgbClr val="FF0000"/>
                </a:solidFill>
              </a:rPr>
              <a:t>discrete</a:t>
            </a:r>
            <a:r>
              <a:rPr lang="en-GB" sz="2000" dirty="0" smtClean="0">
                <a:solidFill>
                  <a:srgbClr val="000000"/>
                </a:solidFill>
              </a:rPr>
              <a:t>?        Which data is </a:t>
            </a:r>
            <a:r>
              <a:rPr lang="en-GB" sz="2000" b="1" dirty="0" smtClean="0">
                <a:solidFill>
                  <a:srgbClr val="FF0000"/>
                </a:solidFill>
              </a:rPr>
              <a:t>continuous</a:t>
            </a:r>
            <a:r>
              <a:rPr lang="en-GB" sz="2000" dirty="0" smtClean="0">
                <a:solidFill>
                  <a:srgbClr val="000000"/>
                </a:solidFill>
              </a:rPr>
              <a:t>?  </a:t>
            </a:r>
            <a:endParaRPr lang="en-GB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01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97994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The height of a </a:t>
            </a:r>
            <a:r>
              <a:rPr lang="en-GB" sz="1600" dirty="0" smtClean="0">
                <a:solidFill>
                  <a:srgbClr val="000000"/>
                </a:solidFill>
              </a:rPr>
              <a:t>person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Continuous </a:t>
            </a:r>
            <a:endParaRPr lang="en-GB" sz="16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7138" y="1556792"/>
            <a:ext cx="230425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Time taken to run 5K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Continuous</a:t>
            </a:r>
            <a:endParaRPr lang="en-GB" sz="1600" b="1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911" y="1556792"/>
            <a:ext cx="230425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sz="1600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The result of rolling a </a:t>
            </a:r>
            <a:r>
              <a:rPr lang="en-GB" sz="1600" dirty="0" smtClean="0">
                <a:solidFill>
                  <a:srgbClr val="000000"/>
                </a:solidFill>
              </a:rPr>
              <a:t>dice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Discrete</a:t>
            </a:r>
            <a:endParaRPr lang="en-GB" sz="16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104" y="254595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number of students in a </a:t>
            </a:r>
            <a:r>
              <a:rPr lang="en-GB" sz="1600" dirty="0" smtClean="0">
                <a:solidFill>
                  <a:srgbClr val="000000"/>
                </a:solidFill>
              </a:rPr>
              <a:t>class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Discrete </a:t>
            </a:r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7138" y="254596"/>
            <a:ext cx="230425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weight of a </a:t>
            </a:r>
            <a:r>
              <a:rPr lang="en-GB" sz="1600" dirty="0" smtClean="0">
                <a:solidFill>
                  <a:srgbClr val="000000"/>
                </a:solidFill>
              </a:rPr>
              <a:t>dog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Continuous  </a:t>
            </a:r>
            <a:endParaRPr lang="en-GB" b="1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3922" y="2795617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The number of apples in an </a:t>
            </a:r>
            <a:r>
              <a:rPr lang="en-GB" sz="1600" dirty="0" smtClean="0">
                <a:solidFill>
                  <a:srgbClr val="000000"/>
                </a:solidFill>
              </a:rPr>
              <a:t>orchard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Discrete</a:t>
            </a:r>
            <a:endParaRPr lang="en-GB" sz="16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7138" y="2852936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pressure exerted by an </a:t>
            </a:r>
            <a:r>
              <a:rPr lang="en-GB" sz="1600" dirty="0" smtClean="0">
                <a:solidFill>
                  <a:srgbClr val="000000"/>
                </a:solidFill>
              </a:rPr>
              <a:t>elephant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Continuous</a:t>
            </a:r>
            <a:endParaRPr lang="en-GB" sz="1600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8104" y="1577379"/>
            <a:ext cx="230425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temperature </a:t>
            </a:r>
            <a:endParaRPr lang="en-GB" sz="1600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Continuous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endParaRPr lang="en-GB" dirty="0" smtClean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9514" y="2852936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The circumference of a circle </a:t>
            </a:r>
            <a:endParaRPr lang="en-GB" sz="1600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Continuous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12393" y="4077072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Shoe </a:t>
            </a:r>
            <a:r>
              <a:rPr lang="en-GB" sz="1600" dirty="0" smtClean="0">
                <a:solidFill>
                  <a:srgbClr val="000000"/>
                </a:solidFill>
              </a:rPr>
              <a:t>size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Discrete</a:t>
            </a:r>
            <a:endParaRPr lang="en-GB" sz="16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448" y="4077072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amount of money in a savings </a:t>
            </a:r>
            <a:r>
              <a:rPr lang="en-GB" sz="1600" dirty="0" smtClean="0">
                <a:solidFill>
                  <a:srgbClr val="000000"/>
                </a:solidFill>
              </a:rPr>
              <a:t>account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Discrete</a:t>
            </a:r>
            <a:endParaRPr lang="en-GB" sz="1600" b="1" dirty="0" smtClean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19514" y="4107849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number of viewers of a TV </a:t>
            </a:r>
            <a:r>
              <a:rPr lang="en-GB" sz="1600" dirty="0" smtClean="0">
                <a:solidFill>
                  <a:srgbClr val="000000"/>
                </a:solidFill>
              </a:rPr>
              <a:t>show</a:t>
            </a: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Discrete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922" y="5373216"/>
            <a:ext cx="7489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Discrete</a:t>
            </a:r>
            <a:r>
              <a:rPr lang="en-GB" sz="2000" dirty="0" smtClean="0">
                <a:solidFill>
                  <a:srgbClr val="000000"/>
                </a:solidFill>
              </a:rPr>
              <a:t> data can only take certain values. </a:t>
            </a:r>
            <a:endParaRPr lang="en-GB" sz="2000" dirty="0" smtClean="0">
              <a:solidFill>
                <a:srgbClr val="000000"/>
              </a:solidFill>
            </a:endParaRPr>
          </a:p>
          <a:p>
            <a:pPr algn="ctr"/>
            <a:endParaRPr lang="en-GB" sz="2000" dirty="0" smtClean="0">
              <a:solidFill>
                <a:srgbClr val="000000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Continuous</a:t>
            </a:r>
            <a:r>
              <a:rPr lang="en-GB" sz="2000" dirty="0" smtClean="0">
                <a:solidFill>
                  <a:srgbClr val="000000"/>
                </a:solidFill>
              </a:rPr>
              <a:t> data can take any value (within a range).</a:t>
            </a:r>
          </a:p>
          <a:p>
            <a:pPr algn="ctr"/>
            <a:endParaRPr lang="en-GB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21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The hours of sunshine each month in the UK is shown in the table: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097812"/>
              </p:ext>
            </p:extLst>
          </p:nvPr>
        </p:nvGraphicFramePr>
        <p:xfrm>
          <a:off x="1403648" y="1625776"/>
          <a:ext cx="6096000" cy="7416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Jan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Feb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Mar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Apr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May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Jun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Jul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Aug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Sep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Oct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Nov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Dec</a:t>
                      </a:r>
                      <a:endParaRPr lang="en-GB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26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lelder\AppData\Local\Microsoft\Windows\Temporary Internet Files\Content.IE5\A5QUN7T6\Sunshine-smil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95" y="1484784"/>
            <a:ext cx="865368" cy="73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lelder\AppData\Local\Microsoft\Windows\Temporary Internet Files\Content.IE5\A5QUN7T6\Sunshine-smil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535" y="1500529"/>
            <a:ext cx="865368" cy="73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36097" y="2924944"/>
            <a:ext cx="3256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A line graph can be drawn to show how the number of hours sunshine changes as a year passes. </a:t>
            </a:r>
            <a:endParaRPr lang="en-GB" sz="2000" dirty="0">
              <a:solidFill>
                <a:srgbClr val="000000"/>
              </a:solidFill>
            </a:endParaRPr>
          </a:p>
        </p:txBody>
      </p:sp>
      <p:pic>
        <p:nvPicPr>
          <p:cNvPr id="23" name="Picture 2" descr="http://maaw.info/images/BlankGraph.gif"/>
          <p:cNvPicPr>
            <a:picLocks noChangeAspect="1" noChangeArrowheads="1"/>
          </p:cNvPicPr>
          <p:nvPr/>
        </p:nvPicPr>
        <p:blipFill rotWithShape="1">
          <a:blip r:embed="rId3" cstate="print"/>
          <a:srcRect l="7904" t="30181" r="34143" b="4153"/>
          <a:stretch/>
        </p:blipFill>
        <p:spPr bwMode="auto">
          <a:xfrm>
            <a:off x="395534" y="2578864"/>
            <a:ext cx="4715619" cy="4007346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710220" y="6441445"/>
            <a:ext cx="4283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>
                <a:solidFill>
                  <a:srgbClr val="000000"/>
                </a:solidFill>
              </a:rPr>
              <a:t>Jan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72773" y="6448425"/>
            <a:ext cx="4363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Feb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99878" y="6448425"/>
            <a:ext cx="4347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Mar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31038" y="6455405"/>
            <a:ext cx="4283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Apr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093691" y="6455405"/>
            <a:ext cx="4587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May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57898" y="6455405"/>
            <a:ext cx="4363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Jun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818655" y="6455405"/>
            <a:ext cx="388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Jul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129112" y="6455405"/>
            <a:ext cx="4603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Aug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19718" y="6455405"/>
            <a:ext cx="4443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Sep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61163" y="6457295"/>
            <a:ext cx="418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Oct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190176" y="6464275"/>
            <a:ext cx="4523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Nov</a:t>
            </a:r>
            <a:endParaRPr lang="en-GB" sz="1100" b="1" dirty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61333" y="6464275"/>
            <a:ext cx="44435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>
                <a:solidFill>
                  <a:srgbClr val="000000"/>
                </a:solidFill>
              </a:rPr>
              <a:t>Dec</a:t>
            </a:r>
            <a:endParaRPr lang="en-GB" sz="1100" b="1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112712" y="5733255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en-GB" sz="1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12" y="5733255"/>
                <a:ext cx="449161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115560" y="515719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𝟐𝟎</m:t>
                      </m:r>
                    </m:oMath>
                  </m:oMathPara>
                </a14:m>
                <a:endParaRPr lang="en-GB" sz="1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60" y="5157192"/>
                <a:ext cx="449161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112711" y="458861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𝟑𝟎</m:t>
                      </m:r>
                    </m:oMath>
                  </m:oMathPara>
                </a14:m>
                <a:endParaRPr lang="en-GB" sz="1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11" y="4588612"/>
                <a:ext cx="449161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112710" y="407707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𝟒𝟎</m:t>
                      </m:r>
                    </m:oMath>
                  </m:oMathPara>
                </a14:m>
                <a:endParaRPr lang="en-GB" sz="1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10" y="4077072"/>
                <a:ext cx="449161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115560" y="3501008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𝟓𝟎</m:t>
                      </m:r>
                    </m:oMath>
                  </m:oMathPara>
                </a14:m>
                <a:endParaRPr lang="en-GB" sz="1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60" y="3501008"/>
                <a:ext cx="449161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127480" y="2947931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𝟔𝟎</m:t>
                      </m:r>
                    </m:oMath>
                  </m:oMathPara>
                </a14:m>
                <a:endParaRPr lang="en-GB" sz="1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80" y="2947931"/>
                <a:ext cx="44916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969642" y="6464275"/>
                <a:ext cx="6359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𝑀𝑜𝑛𝑡h</m:t>
                      </m:r>
                    </m:oMath>
                  </m:oMathPara>
                </a14:m>
                <a:endParaRPr lang="en-GB" sz="11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642" y="6464275"/>
                <a:ext cx="635943" cy="2616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 rot="16200000">
                <a:off x="-208246" y="4353382"/>
                <a:ext cx="64761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𝐻𝑜𝑢𝑟𝑠</m:t>
                      </m:r>
                      <m:r>
                        <a:rPr lang="en-GB" sz="11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1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08246" y="4353382"/>
                <a:ext cx="647613" cy="26161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Multiply 23"/>
          <p:cNvSpPr/>
          <p:nvPr/>
        </p:nvSpPr>
        <p:spPr>
          <a:xfrm>
            <a:off x="785240" y="5279368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5" name="Multiply 44"/>
          <p:cNvSpPr/>
          <p:nvPr/>
        </p:nvSpPr>
        <p:spPr>
          <a:xfrm>
            <a:off x="1121451" y="4964537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6" name="Multiply 45"/>
          <p:cNvSpPr/>
          <p:nvPr/>
        </p:nvSpPr>
        <p:spPr>
          <a:xfrm>
            <a:off x="1490118" y="4285511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7" name="Multiply 46"/>
          <p:cNvSpPr/>
          <p:nvPr/>
        </p:nvSpPr>
        <p:spPr>
          <a:xfrm>
            <a:off x="1821221" y="3302332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8" name="Multiply 47"/>
          <p:cNvSpPr/>
          <p:nvPr/>
        </p:nvSpPr>
        <p:spPr>
          <a:xfrm>
            <a:off x="2183940" y="3078449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9" name="Multiply 48"/>
          <p:cNvSpPr/>
          <p:nvPr/>
        </p:nvSpPr>
        <p:spPr>
          <a:xfrm>
            <a:off x="2531446" y="2962249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0" name="Multiply 49"/>
          <p:cNvSpPr/>
          <p:nvPr/>
        </p:nvSpPr>
        <p:spPr>
          <a:xfrm>
            <a:off x="2887759" y="2599666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1" name="Multiply 50"/>
          <p:cNvSpPr/>
          <p:nvPr/>
        </p:nvSpPr>
        <p:spPr>
          <a:xfrm>
            <a:off x="3220162" y="2473608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2" name="Multiply 51"/>
          <p:cNvSpPr/>
          <p:nvPr/>
        </p:nvSpPr>
        <p:spPr>
          <a:xfrm>
            <a:off x="3602753" y="3057032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3" name="Multiply 52"/>
          <p:cNvSpPr/>
          <p:nvPr/>
        </p:nvSpPr>
        <p:spPr>
          <a:xfrm>
            <a:off x="3915675" y="3654896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4" name="Multiply 53"/>
          <p:cNvSpPr/>
          <p:nvPr/>
        </p:nvSpPr>
        <p:spPr>
          <a:xfrm>
            <a:off x="4277219" y="4384849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5" name="Multiply 54"/>
          <p:cNvSpPr/>
          <p:nvPr/>
        </p:nvSpPr>
        <p:spPr>
          <a:xfrm>
            <a:off x="4642544" y="4900591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99224" y="2424975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𝟕𝟎</m:t>
                      </m:r>
                    </m:oMath>
                  </m:oMathPara>
                </a14:m>
                <a:endParaRPr lang="en-GB" sz="1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24" y="2424975"/>
                <a:ext cx="449161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Connector 61"/>
          <p:cNvCxnSpPr/>
          <p:nvPr/>
        </p:nvCxnSpPr>
        <p:spPr>
          <a:xfrm flipV="1">
            <a:off x="924381" y="5063875"/>
            <a:ext cx="336211" cy="314831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1244886" y="4384849"/>
            <a:ext cx="384373" cy="691921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1629034" y="3401670"/>
            <a:ext cx="316165" cy="98318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1960362" y="3140347"/>
            <a:ext cx="381660" cy="27355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2322681" y="3061587"/>
            <a:ext cx="347906" cy="9933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678994" y="2699004"/>
            <a:ext cx="347906" cy="35802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2982743" y="2572946"/>
            <a:ext cx="376560" cy="159807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336904" y="2584783"/>
            <a:ext cx="404990" cy="576142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3691799" y="3101819"/>
            <a:ext cx="363017" cy="65241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045835" y="3732435"/>
            <a:ext cx="370525" cy="751752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408727" y="4464724"/>
            <a:ext cx="374782" cy="53520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8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The hours of sunshine each month in the UK is shown in the table: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6935"/>
              </p:ext>
            </p:extLst>
          </p:nvPr>
        </p:nvGraphicFramePr>
        <p:xfrm>
          <a:off x="1403648" y="1625776"/>
          <a:ext cx="6096000" cy="7416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Jan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Feb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Mar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Apr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May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Jun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Jul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Aug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Sep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Oct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Nov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Dec</a:t>
                      </a:r>
                      <a:endParaRPr lang="en-GB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26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lelder\AppData\Local\Microsoft\Windows\Temporary Internet Files\Content.IE5\A5QUN7T6\Sunshine-smil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95" y="1484784"/>
            <a:ext cx="865368" cy="73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lelder\AppData\Local\Microsoft\Windows\Temporary Internet Files\Content.IE5\A5QUN7T6\Sunshine-smil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535" y="1500529"/>
            <a:ext cx="865368" cy="73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36097" y="2924944"/>
            <a:ext cx="32560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This line graph is an example of a 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time series graph</a:t>
            </a:r>
            <a:r>
              <a:rPr lang="en-GB" sz="2000" dirty="0" smtClean="0"/>
              <a:t>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It can be drawn for discrete or continuous data and shows how data changes over time. </a:t>
            </a:r>
            <a:endParaRPr lang="en-GB" sz="2000" dirty="0"/>
          </a:p>
        </p:txBody>
      </p:sp>
      <p:pic>
        <p:nvPicPr>
          <p:cNvPr id="23" name="Picture 2" descr="http://maaw.info/images/BlankGraph.gif"/>
          <p:cNvPicPr>
            <a:picLocks noChangeAspect="1" noChangeArrowheads="1"/>
          </p:cNvPicPr>
          <p:nvPr/>
        </p:nvPicPr>
        <p:blipFill rotWithShape="1">
          <a:blip r:embed="rId3" cstate="print"/>
          <a:srcRect l="7904" t="30181" r="34143" b="4153"/>
          <a:stretch/>
        </p:blipFill>
        <p:spPr bwMode="auto">
          <a:xfrm>
            <a:off x="395534" y="2578864"/>
            <a:ext cx="4715619" cy="4007346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710220" y="6441445"/>
            <a:ext cx="4283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/>
              <a:t>Jan</a:t>
            </a:r>
            <a:endParaRPr lang="en-GB" sz="1100" b="1" dirty="0"/>
          </a:p>
        </p:txBody>
      </p:sp>
      <p:sp>
        <p:nvSpPr>
          <p:cNvPr id="25" name="Rectangle 24"/>
          <p:cNvSpPr/>
          <p:nvPr/>
        </p:nvSpPr>
        <p:spPr>
          <a:xfrm>
            <a:off x="1072773" y="6448425"/>
            <a:ext cx="4363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Feb</a:t>
            </a:r>
            <a:endParaRPr lang="en-GB" sz="1100" b="1" dirty="0"/>
          </a:p>
        </p:txBody>
      </p:sp>
      <p:sp>
        <p:nvSpPr>
          <p:cNvPr id="26" name="Rectangle 25"/>
          <p:cNvSpPr/>
          <p:nvPr/>
        </p:nvSpPr>
        <p:spPr>
          <a:xfrm>
            <a:off x="1399878" y="6448425"/>
            <a:ext cx="4347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Mar</a:t>
            </a:r>
            <a:endParaRPr lang="en-GB" sz="1100" b="1" dirty="0"/>
          </a:p>
        </p:txBody>
      </p:sp>
      <p:sp>
        <p:nvSpPr>
          <p:cNvPr id="27" name="Rectangle 26"/>
          <p:cNvSpPr/>
          <p:nvPr/>
        </p:nvSpPr>
        <p:spPr>
          <a:xfrm>
            <a:off x="1731038" y="6455405"/>
            <a:ext cx="4283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Apr</a:t>
            </a:r>
            <a:endParaRPr lang="en-GB" sz="1100" b="1" dirty="0"/>
          </a:p>
        </p:txBody>
      </p:sp>
      <p:sp>
        <p:nvSpPr>
          <p:cNvPr id="28" name="Rectangle 27"/>
          <p:cNvSpPr/>
          <p:nvPr/>
        </p:nvSpPr>
        <p:spPr>
          <a:xfrm>
            <a:off x="2093691" y="6455405"/>
            <a:ext cx="4587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May</a:t>
            </a:r>
            <a:endParaRPr lang="en-GB" sz="1100" b="1" dirty="0"/>
          </a:p>
        </p:txBody>
      </p:sp>
      <p:sp>
        <p:nvSpPr>
          <p:cNvPr id="29" name="Rectangle 28"/>
          <p:cNvSpPr/>
          <p:nvPr/>
        </p:nvSpPr>
        <p:spPr>
          <a:xfrm>
            <a:off x="2457898" y="6455405"/>
            <a:ext cx="4363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Jun</a:t>
            </a:r>
            <a:endParaRPr lang="en-GB" sz="1100" b="1" dirty="0"/>
          </a:p>
        </p:txBody>
      </p:sp>
      <p:sp>
        <p:nvSpPr>
          <p:cNvPr id="30" name="Rectangle 29"/>
          <p:cNvSpPr/>
          <p:nvPr/>
        </p:nvSpPr>
        <p:spPr>
          <a:xfrm>
            <a:off x="2818655" y="6455405"/>
            <a:ext cx="388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Jul</a:t>
            </a:r>
            <a:endParaRPr lang="en-GB" sz="1100" b="1" dirty="0"/>
          </a:p>
        </p:txBody>
      </p:sp>
      <p:sp>
        <p:nvSpPr>
          <p:cNvPr id="31" name="Rectangle 30"/>
          <p:cNvSpPr/>
          <p:nvPr/>
        </p:nvSpPr>
        <p:spPr>
          <a:xfrm>
            <a:off x="3129112" y="6455405"/>
            <a:ext cx="4603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Aug</a:t>
            </a:r>
            <a:endParaRPr lang="en-GB" sz="1100" b="1" dirty="0"/>
          </a:p>
        </p:txBody>
      </p:sp>
      <p:sp>
        <p:nvSpPr>
          <p:cNvPr id="32" name="Rectangle 31"/>
          <p:cNvSpPr/>
          <p:nvPr/>
        </p:nvSpPr>
        <p:spPr>
          <a:xfrm>
            <a:off x="3519718" y="6455405"/>
            <a:ext cx="4443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Sep</a:t>
            </a:r>
            <a:endParaRPr lang="en-GB" sz="1100" b="1" dirty="0"/>
          </a:p>
        </p:txBody>
      </p:sp>
      <p:sp>
        <p:nvSpPr>
          <p:cNvPr id="33" name="Rectangle 32"/>
          <p:cNvSpPr/>
          <p:nvPr/>
        </p:nvSpPr>
        <p:spPr>
          <a:xfrm>
            <a:off x="3861163" y="6457295"/>
            <a:ext cx="418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Oct</a:t>
            </a:r>
            <a:endParaRPr lang="en-GB" sz="1100" b="1" dirty="0"/>
          </a:p>
        </p:txBody>
      </p:sp>
      <p:sp>
        <p:nvSpPr>
          <p:cNvPr id="34" name="Rectangle 33"/>
          <p:cNvSpPr/>
          <p:nvPr/>
        </p:nvSpPr>
        <p:spPr>
          <a:xfrm>
            <a:off x="4190176" y="6464275"/>
            <a:ext cx="4523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Nov</a:t>
            </a:r>
            <a:endParaRPr lang="en-GB" sz="1100" b="1" dirty="0"/>
          </a:p>
        </p:txBody>
      </p:sp>
      <p:sp>
        <p:nvSpPr>
          <p:cNvPr id="35" name="Rectangle 34"/>
          <p:cNvSpPr/>
          <p:nvPr/>
        </p:nvSpPr>
        <p:spPr>
          <a:xfrm>
            <a:off x="4561333" y="6464275"/>
            <a:ext cx="44435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b="1" dirty="0" smtClean="0"/>
              <a:t>Dec</a:t>
            </a:r>
            <a:endParaRPr lang="en-GB" sz="11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112712" y="5733255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12" y="5733255"/>
                <a:ext cx="449161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115560" y="515719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𝟐𝟎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60" y="5157192"/>
                <a:ext cx="449161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112711" y="458861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𝟑𝟎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11" y="4588612"/>
                <a:ext cx="449161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112710" y="407707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𝟒𝟎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10" y="4077072"/>
                <a:ext cx="449161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115560" y="3501008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𝟓𝟎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60" y="3501008"/>
                <a:ext cx="449161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127480" y="2947931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𝟔𝟎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80" y="2947931"/>
                <a:ext cx="44916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969642" y="6464275"/>
                <a:ext cx="6359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/>
                        </a:rPr>
                        <m:t>𝑀𝑜𝑛𝑡h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642" y="6464275"/>
                <a:ext cx="635943" cy="2616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 rot="16200000">
                <a:off x="-208246" y="4353382"/>
                <a:ext cx="64761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/>
                        </a:rPr>
                        <m:t>𝐻𝑜𝑢𝑟𝑠</m:t>
                      </m:r>
                      <m:r>
                        <a:rPr lang="en-GB" sz="11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08246" y="4353382"/>
                <a:ext cx="647613" cy="26161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Multiply 23"/>
          <p:cNvSpPr/>
          <p:nvPr/>
        </p:nvSpPr>
        <p:spPr>
          <a:xfrm>
            <a:off x="785240" y="5279368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Multiply 44"/>
          <p:cNvSpPr/>
          <p:nvPr/>
        </p:nvSpPr>
        <p:spPr>
          <a:xfrm>
            <a:off x="1121451" y="4964537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Multiply 45"/>
          <p:cNvSpPr/>
          <p:nvPr/>
        </p:nvSpPr>
        <p:spPr>
          <a:xfrm>
            <a:off x="1490118" y="4285511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Multiply 46"/>
          <p:cNvSpPr/>
          <p:nvPr/>
        </p:nvSpPr>
        <p:spPr>
          <a:xfrm>
            <a:off x="1821221" y="3302332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Multiply 47"/>
          <p:cNvSpPr/>
          <p:nvPr/>
        </p:nvSpPr>
        <p:spPr>
          <a:xfrm>
            <a:off x="2183940" y="3078449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Multiply 48"/>
          <p:cNvSpPr/>
          <p:nvPr/>
        </p:nvSpPr>
        <p:spPr>
          <a:xfrm>
            <a:off x="2531446" y="2962249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Multiply 49"/>
          <p:cNvSpPr/>
          <p:nvPr/>
        </p:nvSpPr>
        <p:spPr>
          <a:xfrm>
            <a:off x="2887759" y="2599666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Multiply 50"/>
          <p:cNvSpPr/>
          <p:nvPr/>
        </p:nvSpPr>
        <p:spPr>
          <a:xfrm>
            <a:off x="3220162" y="2473608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Multiply 51"/>
          <p:cNvSpPr/>
          <p:nvPr/>
        </p:nvSpPr>
        <p:spPr>
          <a:xfrm>
            <a:off x="3602753" y="3057032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Multiply 52"/>
          <p:cNvSpPr/>
          <p:nvPr/>
        </p:nvSpPr>
        <p:spPr>
          <a:xfrm>
            <a:off x="3915675" y="3654896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Multiply 53"/>
          <p:cNvSpPr/>
          <p:nvPr/>
        </p:nvSpPr>
        <p:spPr>
          <a:xfrm>
            <a:off x="4277219" y="4384849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Multiply 54"/>
          <p:cNvSpPr/>
          <p:nvPr/>
        </p:nvSpPr>
        <p:spPr>
          <a:xfrm>
            <a:off x="4642544" y="4900591"/>
            <a:ext cx="278282" cy="198676"/>
          </a:xfrm>
          <a:prstGeom prst="mathMultipl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99224" y="2424975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𝟕𝟎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24" y="2424975"/>
                <a:ext cx="449161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Connector 61"/>
          <p:cNvCxnSpPr/>
          <p:nvPr/>
        </p:nvCxnSpPr>
        <p:spPr>
          <a:xfrm flipV="1">
            <a:off x="924381" y="5063875"/>
            <a:ext cx="336211" cy="314831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1244886" y="4384849"/>
            <a:ext cx="384373" cy="691921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1629034" y="3401670"/>
            <a:ext cx="316165" cy="98318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1960362" y="3140347"/>
            <a:ext cx="381660" cy="27355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2322681" y="3061587"/>
            <a:ext cx="347906" cy="9933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678994" y="2699004"/>
            <a:ext cx="347906" cy="35802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2982743" y="2572946"/>
            <a:ext cx="376560" cy="159807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336904" y="2584783"/>
            <a:ext cx="404990" cy="576142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3691799" y="3101819"/>
            <a:ext cx="363017" cy="65241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045835" y="3732435"/>
            <a:ext cx="370525" cy="751752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4408727" y="4464724"/>
            <a:ext cx="374782" cy="53520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03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Decide which of the following descriptions you would draw a time series graph for. 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988840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annual average temperature in the UK from 2008 to 2018. </a:t>
            </a:r>
            <a:r>
              <a:rPr lang="en-GB" sz="1400" dirty="0" smtClean="0"/>
              <a:t> 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419872" y="1988840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number of sweets in 5000 bags produced by Haribo</a:t>
            </a:r>
            <a:r>
              <a:rPr lang="en-GB" sz="1600" dirty="0"/>
              <a:t> </a:t>
            </a:r>
            <a:endParaRPr lang="en-GB" sz="1400" dirty="0" smtClean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372200" y="1988840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quarterly sales profit for a clothes shop for the year 2018</a:t>
            </a:r>
            <a:endParaRPr lang="en-GB" sz="1400" dirty="0" smtClean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3861048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heights of children in particular school. </a:t>
            </a:r>
            <a:endParaRPr lang="en-GB" sz="1400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419872" y="3861048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daily food consumption of a family over a week</a:t>
            </a:r>
            <a:endParaRPr lang="en-GB" sz="1400" dirty="0" smtClean="0"/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372200" y="3861048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 birth rate in Scotland from 1900 to 2000. </a:t>
            </a:r>
            <a:endParaRPr lang="en-GB" sz="1400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7720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lder\AppData\Local\Microsoft\Windows\Temporary Internet Files\Content.IE5\OIGWNLHO\big-tick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480" y="2659607"/>
            <a:ext cx="389198" cy="3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Decide which of the following descriptions you would draw a time series graph for. 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46486" y="1988840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annual average temperature in the UK from 2008 to 2018. </a:t>
            </a:r>
            <a:r>
              <a:rPr lang="en-GB" sz="1400" dirty="0" smtClean="0">
                <a:solidFill>
                  <a:srgbClr val="000000"/>
                </a:solidFill>
              </a:rPr>
              <a:t> 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1988840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number of sweets in 5000 bags produced by Haribo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endParaRPr lang="en-GB" sz="1400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2200" y="1988840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quarterly sales profit for a clothes shop for the year 2018</a:t>
            </a:r>
            <a:endParaRPr lang="en-GB" sz="1400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358" y="3861048"/>
            <a:ext cx="230425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heights of children in particular school. </a:t>
            </a:r>
            <a:endParaRPr lang="en-GB" sz="1400" dirty="0" smtClean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9872" y="3861048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daily food consumption of a family over a week</a:t>
            </a:r>
            <a:endParaRPr lang="en-GB" sz="1400" dirty="0" smtClean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2200" y="3861048"/>
            <a:ext cx="2304256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The birth rate in Scotland from 1900 to 2000. </a:t>
            </a:r>
            <a:endParaRPr lang="en-GB" sz="1400" dirty="0" smtClean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</p:txBody>
      </p:sp>
      <p:pic>
        <p:nvPicPr>
          <p:cNvPr id="11" name="Picture 2" descr="C:\Users\lelder\AppData\Local\Microsoft\Windows\Temporary Internet Files\Content.IE5\OIGWNLHO\big-tick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258" y="2660234"/>
            <a:ext cx="389198" cy="3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lelder\AppData\Local\Microsoft\Windows\Temporary Internet Files\Content.IE5\OIGWNLHO\big-tick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90657"/>
            <a:ext cx="389198" cy="3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lelder\AppData\Local\Microsoft\Windows\Temporary Internet Files\Content.IE5\OIGWNLHO\big-tick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640" y="4539781"/>
            <a:ext cx="389198" cy="3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62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Title: Time Series Graphs 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A time series graph can show trends in the data as well as each individual values of the data.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400" b="1" dirty="0" smtClean="0"/>
              <a:t>In your books: </a:t>
            </a:r>
          </a:p>
          <a:p>
            <a:pPr marL="0" indent="0">
              <a:buNone/>
            </a:pPr>
            <a:r>
              <a:rPr lang="en-GB" sz="2400" dirty="0" smtClean="0"/>
              <a:t>Ben’s quarterly gas bills over a period of two years are shown in the table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Plot the data on a graph and comment on any pattern in the data. 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292081"/>
              </p:ext>
            </p:extLst>
          </p:nvPr>
        </p:nvGraphicFramePr>
        <p:xfrm>
          <a:off x="1331640" y="4365104"/>
          <a:ext cx="6096000" cy="111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Jan-Mar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Apr-Jun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Jul-Sep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Oct-Dec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/>
                        <a:t>2017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£65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£38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£60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/>
                        <a:t>2018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£68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£42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£68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45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smtClean="0"/>
              <a:t>Mark your work</a:t>
            </a:r>
            <a:endParaRPr lang="en-GB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4968552" cy="503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89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Consolidation</a:t>
            </a:r>
            <a:endParaRPr lang="en-GB" b="1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11" y="1565556"/>
            <a:ext cx="5876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03" y="3789300"/>
            <a:ext cx="529590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3140" y="1556792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0" y="1556792"/>
                <a:ext cx="47641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4877" y="3789300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7" y="3789300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26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smtClean="0"/>
              <a:t>Mark your work</a:t>
            </a:r>
            <a:endParaRPr lang="en-GB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412776"/>
            <a:ext cx="802602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3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smtClean="0"/>
              <a:t>Mark your work</a:t>
            </a:r>
            <a:endParaRPr lang="en-GB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456312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89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A164691-E97F-4D0F-8408-005A73EE6A0E}">
  <ds:schemaRefs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1938</TotalTime>
  <Words>917</Words>
  <Application>Microsoft Office PowerPoint</Application>
  <PresentationFormat>On-screen Show (4:3)</PresentationFormat>
  <Paragraphs>285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15</vt:i4>
      </vt:variant>
    </vt:vector>
  </HeadingPairs>
  <TitlesOfParts>
    <vt:vector size="44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Mark your work </vt:lpstr>
      <vt:lpstr>Mark your work </vt:lpstr>
      <vt:lpstr>PowerPoint Presentation</vt:lpstr>
      <vt:lpstr>PowerPoint Presentation</vt:lpstr>
      <vt:lpstr>PowerPoint Presentation</vt:lpstr>
      <vt:lpstr>The hours of sunshine each month in the UK is shown in the table: </vt:lpstr>
      <vt:lpstr>The hours of sunshine each month in the UK is shown in the table: </vt:lpstr>
      <vt:lpstr>Decide which of the following descriptions you would draw a time series graph for. </vt:lpstr>
      <vt:lpstr>Decide which of the following descriptions you would draw a time series graph for. </vt:lpstr>
      <vt:lpstr>Title: Time Series Graphs </vt:lpstr>
      <vt:lpstr>Mark your work</vt:lpstr>
      <vt:lpstr>Consolidation</vt:lpstr>
      <vt:lpstr>Mark your work</vt:lpstr>
      <vt:lpstr>Mark your 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BoxPlots</dc:title>
  <dc:creator>L Elder</dc:creator>
  <cp:lastModifiedBy>Elder, L</cp:lastModifiedBy>
  <cp:revision>144</cp:revision>
  <cp:lastPrinted>2019-02-05T11:07:12Z</cp:lastPrinted>
  <dcterms:created xsi:type="dcterms:W3CDTF">2006-01-15T18:04:06Z</dcterms:created>
  <dcterms:modified xsi:type="dcterms:W3CDTF">2019-02-28T19:14:56Z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