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2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682" r:id="rId2"/>
    <p:sldMasterId id="2147483694" r:id="rId3"/>
    <p:sldMasterId id="2147483706" r:id="rId4"/>
    <p:sldMasterId id="2147483718" r:id="rId5"/>
    <p:sldMasterId id="2147483730" r:id="rId6"/>
    <p:sldMasterId id="2147483742" r:id="rId7"/>
    <p:sldMasterId id="2147483754" r:id="rId8"/>
    <p:sldMasterId id="2147483766" r:id="rId9"/>
    <p:sldMasterId id="2147483778" r:id="rId10"/>
    <p:sldMasterId id="2147483790" r:id="rId11"/>
    <p:sldMasterId id="2147483802" r:id="rId12"/>
    <p:sldMasterId id="2147483814" r:id="rId13"/>
  </p:sldMasterIdLst>
  <p:notesMasterIdLst>
    <p:notesMasterId r:id="rId37"/>
  </p:notesMasterIdLst>
  <p:sldIdLst>
    <p:sldId id="387" r:id="rId14"/>
    <p:sldId id="402" r:id="rId15"/>
    <p:sldId id="370" r:id="rId16"/>
    <p:sldId id="371" r:id="rId17"/>
    <p:sldId id="372" r:id="rId18"/>
    <p:sldId id="373" r:id="rId19"/>
    <p:sldId id="374" r:id="rId20"/>
    <p:sldId id="375" r:id="rId21"/>
    <p:sldId id="376" r:id="rId22"/>
    <p:sldId id="377" r:id="rId23"/>
    <p:sldId id="403" r:id="rId24"/>
    <p:sldId id="378" r:id="rId25"/>
    <p:sldId id="404" r:id="rId26"/>
    <p:sldId id="405" r:id="rId27"/>
    <p:sldId id="380" r:id="rId28"/>
    <p:sldId id="406" r:id="rId29"/>
    <p:sldId id="407" r:id="rId30"/>
    <p:sldId id="408" r:id="rId31"/>
    <p:sldId id="409" r:id="rId32"/>
    <p:sldId id="391" r:id="rId33"/>
    <p:sldId id="411" r:id="rId34"/>
    <p:sldId id="401" r:id="rId35"/>
    <p:sldId id="41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BDE6"/>
    <a:srgbClr val="EB7DCE"/>
    <a:srgbClr val="FFFF99"/>
    <a:srgbClr val="00682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93371" autoAdjust="0"/>
  </p:normalViewPr>
  <p:slideViewPr>
    <p:cSldViewPr>
      <p:cViewPr varScale="1">
        <p:scale>
          <a:sx n="109" d="100"/>
          <a:sy n="109" d="100"/>
        </p:scale>
        <p:origin x="-876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13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viewProps" Target="viewProps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F2FFE-B103-445E-B0F8-ACA713CE7EAD}" type="datetimeFigureOut">
              <a:rPr lang="en-GB" smtClean="0"/>
              <a:t>07/02/2019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56919-D9F4-4703-B176-4D39F0653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006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567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064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889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094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886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871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144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429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25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306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CD7815-80E9-4118-AACF-8DAEA4E23B92}" type="slidenum">
              <a:rPr lang="en-GB"/>
              <a:pPr/>
              <a:t>15</a:t>
            </a:fld>
            <a:endParaRPr lang="en-GB"/>
          </a:p>
        </p:txBody>
      </p:sp>
      <p:sp>
        <p:nvSpPr>
          <p:cNvPr id="35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533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</a:t>
            </a:r>
          </a:p>
          <a:p>
            <a:r>
              <a:rPr lang="en-GB" baseline="0" dirty="0" smtClean="0"/>
              <a:t>Openmiddle.com </a:t>
            </a:r>
          </a:p>
          <a:p>
            <a:r>
              <a:rPr lang="en-GB" baseline="0" dirty="0" smtClean="0"/>
              <a:t>M Booth </a:t>
            </a:r>
          </a:p>
          <a:p>
            <a:r>
              <a:rPr lang="en-GB" baseline="0" smtClean="0"/>
              <a:t>UEA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9205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effectLst/>
              </a:rPr>
              <a:t>Assuming the solution can be negative, the greatest value would occur when a=2, b=9, and c=1 (solution = -0.11). The least value, found by Robert Hays, would occur when a=1, b=9, c=2 (solution = -8.77)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854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07/02/2019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07/02/2019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07/02/2019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07/02/2019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07/02/2019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07/02/2019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07/02/2019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07/02/2019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07/02/2019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07/02/2019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07/02/2019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85532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7449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999DD73C-D90A-4E97-9CC3-EF1098A70180}" type="datetimeFigureOut">
              <a:rPr lang="en-GB" smtClean="0"/>
              <a:t>07/02/2019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81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2/7/2019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2/7/2019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644" y="83671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Here is a quadratic expression: </a:t>
            </a:r>
            <a:endParaRPr lang="en-GB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977789" y="2060848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solidFill>
                      <a:srgbClr val="7030A0"/>
                    </a:solidFill>
                  </a:rPr>
                  <a:t>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0" i="1" smtClean="0">
                        <a:solidFill>
                          <a:srgbClr val="00B050"/>
                        </a:solidFill>
                        <a:latin typeface="Cambria Math"/>
                      </a:rPr>
                      <m:t>𝑏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/>
                      </a:rPr>
                      <m:t>𝑐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789" y="2060848"/>
                <a:ext cx="2880320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4228"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48644" y="4293096"/>
                <a:ext cx="2783196" cy="83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smtClean="0">
                    <a:solidFill>
                      <a:srgbClr val="7030A0"/>
                    </a:solidFill>
                  </a:rPr>
                  <a:t>The coefficient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400" b="1" dirty="0" smtClean="0">
                    <a:solidFill>
                      <a:srgbClr val="7030A0"/>
                    </a:solidFill>
                  </a:rPr>
                  <a:t> </a:t>
                </a:r>
                <a:r>
                  <a:rPr lang="en-GB" sz="2400" b="1" dirty="0" smtClean="0">
                    <a:solidFill>
                      <a:srgbClr val="7030A0"/>
                    </a:solidFill>
                  </a:rPr>
                  <a:t>is labelled a</a:t>
                </a:r>
                <a:endParaRPr lang="en-GB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44" y="4293096"/>
                <a:ext cx="2783196" cy="839332"/>
              </a:xfrm>
              <a:prstGeom prst="rect">
                <a:avLst/>
              </a:prstGeom>
              <a:blipFill rotWithShape="1">
                <a:blip r:embed="rId4"/>
                <a:stretch>
                  <a:fillRect l="-1969" t="-5072" r="-4814" b="-15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2411760" y="2584068"/>
            <a:ext cx="720080" cy="1709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194219" y="4532263"/>
            <a:ext cx="2458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50"/>
                </a:solidFill>
              </a:rPr>
              <a:t>The coefficient </a:t>
            </a:r>
            <a:r>
              <a:rPr lang="en-GB" sz="2400" b="1" dirty="0" smtClean="0">
                <a:solidFill>
                  <a:srgbClr val="00B050"/>
                </a:solidFill>
              </a:rPr>
              <a:t>of x is </a:t>
            </a:r>
          </a:p>
          <a:p>
            <a:pPr algn="ctr"/>
            <a:r>
              <a:rPr lang="en-GB" sz="2400" b="1" dirty="0" smtClean="0">
                <a:solidFill>
                  <a:srgbClr val="00B050"/>
                </a:solidFill>
              </a:rPr>
              <a:t>labelled b</a:t>
            </a:r>
            <a:endParaRPr lang="en-GB" sz="2400" b="1" dirty="0">
              <a:solidFill>
                <a:srgbClr val="00B05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201938" y="2584068"/>
            <a:ext cx="0" cy="1830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848218" y="4293096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The </a:t>
            </a:r>
            <a:r>
              <a:rPr lang="en-GB" sz="2400" b="1" dirty="0" smtClean="0">
                <a:solidFill>
                  <a:srgbClr val="FF0000"/>
                </a:solidFill>
              </a:rPr>
              <a:t>constant value is labelled c</a:t>
            </a:r>
            <a:endParaRPr lang="en-GB" sz="2400" b="1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5076056" y="2584068"/>
            <a:ext cx="1224136" cy="1709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20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11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22" y="2276872"/>
            <a:ext cx="7772400" cy="1470025"/>
          </a:xfrm>
        </p:spPr>
        <p:txBody>
          <a:bodyPr/>
          <a:lstStyle/>
          <a:p>
            <a:r>
              <a:rPr lang="en-GB" sz="3600" dirty="0" smtClean="0"/>
              <a:t>Discuss: Which of these expressions are quadratic expressions? </a:t>
            </a:r>
            <a:br>
              <a:rPr lang="en-GB" sz="3600" dirty="0" smtClean="0"/>
            </a:br>
            <a:r>
              <a:rPr lang="en-GB" sz="3600" dirty="0" smtClean="0"/>
              <a:t>How do you know? </a:t>
            </a:r>
            <a:endParaRPr lang="en-GB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83568" y="581577"/>
                <a:ext cx="8961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+7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81577"/>
                <a:ext cx="896143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143766" y="578499"/>
                <a:ext cx="1065163" cy="3724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b="0" i="1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dirty="0" smtClean="0">
                              <a:latin typeface="Cambria Math"/>
                            </a:rPr>
                            <m:t>𝑥</m:t>
                          </m:r>
                        </m:e>
                      </m:rad>
                      <m:r>
                        <a:rPr lang="en-GB" b="0" i="1" smtClean="0">
                          <a:latin typeface="Cambria Math"/>
                        </a:rPr>
                        <m:t>+7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766" y="578499"/>
                <a:ext cx="1065163" cy="3724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779912" y="1484784"/>
                <a:ext cx="14539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−1&gt;0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1484784"/>
                <a:ext cx="1453988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852960" y="4978864"/>
                <a:ext cx="1558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latin typeface="Cambria Math"/>
                            </a:rPr>
                            <m:t>3</m:t>
                          </m:r>
                          <m:r>
                            <a:rPr lang="en-GB" b="0" i="1" dirty="0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dirty="0" smtClean="0">
                          <a:latin typeface="Cambria Math"/>
                        </a:rPr>
                        <m:t>+7</m:t>
                      </m:r>
                      <m:r>
                        <a:rPr lang="en-GB" b="0" i="1" dirty="0" smtClean="0">
                          <a:latin typeface="Cambria Math"/>
                        </a:rPr>
                        <m:t>𝑥</m:t>
                      </m:r>
                      <m:r>
                        <a:rPr lang="en-GB" b="0" i="1" dirty="0" smtClean="0"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2960" y="4978864"/>
                <a:ext cx="155876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778222" y="4221088"/>
                <a:ext cx="1671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latin typeface="Cambria Math"/>
                            </a:rPr>
                            <m:t>3</m:t>
                          </m:r>
                          <m:r>
                            <a:rPr lang="en-GB" b="0" i="1" dirty="0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dirty="0" smtClean="0">
                          <a:latin typeface="Cambria Math"/>
                        </a:rPr>
                        <m:t>+7</m:t>
                      </m:r>
                      <m:sSup>
                        <m:sSupPr>
                          <m:ctrlPr>
                            <a:rPr lang="en-GB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b="0" i="1" dirty="0" smtClean="0">
                          <a:latin typeface="Cambria Math"/>
                        </a:rPr>
                        <m:t>+</m:t>
                      </m:r>
                      <m:r>
                        <a:rPr lang="en-GB" b="0" i="1" dirty="0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8222" y="4221088"/>
                <a:ext cx="167174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>
          <a:xfrm>
            <a:off x="107504" y="332656"/>
            <a:ext cx="2376264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6444208" y="4731482"/>
            <a:ext cx="2376264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827584" y="4978864"/>
                <a:ext cx="18601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+7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−9=0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978864"/>
                <a:ext cx="186012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477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5612" y="980728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What is the value of </a:t>
            </a:r>
            <a:r>
              <a:rPr lang="en-GB" sz="4000" b="1" dirty="0" smtClean="0">
                <a:solidFill>
                  <a:srgbClr val="FF0000"/>
                </a:solidFill>
              </a:rPr>
              <a:t>c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 in this 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expression?</a:t>
            </a:r>
            <a:endParaRPr lang="en-GB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059832" y="2348880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2348880"/>
                <a:ext cx="2880320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4449"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5576" y="3933056"/>
            <a:ext cx="3528392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8060" y="3933056"/>
            <a:ext cx="3528392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2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26931" y="5055567"/>
            <a:ext cx="3528392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4" name="5-Point Star 13"/>
          <p:cNvSpPr/>
          <p:nvPr/>
        </p:nvSpPr>
        <p:spPr>
          <a:xfrm rot="20710510">
            <a:off x="1619671" y="4871972"/>
            <a:ext cx="1800200" cy="132576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88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41277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What is the value of </a:t>
            </a:r>
            <a:r>
              <a:rPr lang="en-GB" sz="3600" b="1" dirty="0" smtClean="0">
                <a:solidFill>
                  <a:srgbClr val="FF0000"/>
                </a:solidFill>
              </a:rPr>
              <a:t>b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 in this 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expression?</a:t>
            </a:r>
            <a:endParaRPr lang="en-GB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203848" y="2708920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2708920"/>
                <a:ext cx="2880320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4449"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5576" y="3933056"/>
            <a:ext cx="3528392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8060" y="3933056"/>
            <a:ext cx="3528392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2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26931" y="5055567"/>
            <a:ext cx="3528392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4" name="5-Point Star 13"/>
          <p:cNvSpPr/>
          <p:nvPr/>
        </p:nvSpPr>
        <p:spPr>
          <a:xfrm rot="20710510">
            <a:off x="6588223" y="3637238"/>
            <a:ext cx="1800200" cy="132576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87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375901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What is the value of </a:t>
            </a:r>
            <a:r>
              <a:rPr lang="en-GB" sz="3600" b="1" dirty="0" smtClean="0">
                <a:solidFill>
                  <a:srgbClr val="FF0000"/>
                </a:solidFill>
              </a:rPr>
              <a:t>b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 in this 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expression?</a:t>
            </a:r>
            <a:endParaRPr lang="en-GB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059832" y="2494783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2494783"/>
                <a:ext cx="2880320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4449"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5576" y="3933056"/>
            <a:ext cx="3528392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2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8060" y="3933056"/>
            <a:ext cx="3528392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-2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26931" y="5055567"/>
            <a:ext cx="3528392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4" name="5-Point Star 13"/>
          <p:cNvSpPr/>
          <p:nvPr/>
        </p:nvSpPr>
        <p:spPr>
          <a:xfrm rot="20710510">
            <a:off x="6588223" y="3637238"/>
            <a:ext cx="1800200" cy="132576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47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340768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What is the value of </a:t>
            </a:r>
            <a:r>
              <a:rPr lang="en-GB" sz="3600" b="1" dirty="0" smtClean="0">
                <a:solidFill>
                  <a:srgbClr val="FF0000"/>
                </a:solidFill>
              </a:rPr>
              <a:t>a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 in this 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expression?</a:t>
            </a:r>
            <a:endParaRPr lang="en-GB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236845" y="2464786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rgbClr val="FF0000"/>
                    </a:solidFill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+ 6</a:t>
                </a:r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6845" y="2464786"/>
                <a:ext cx="2880320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4449"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5576" y="3933056"/>
            <a:ext cx="3528392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88060" y="3933056"/>
            <a:ext cx="3528392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-2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26931" y="5055567"/>
            <a:ext cx="3528392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4" name="5-Point Star 13"/>
          <p:cNvSpPr/>
          <p:nvPr/>
        </p:nvSpPr>
        <p:spPr>
          <a:xfrm rot="20710510">
            <a:off x="4855662" y="4900517"/>
            <a:ext cx="1800200" cy="132576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1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2640" y="1196752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What is the value of </a:t>
            </a:r>
            <a:r>
              <a:rPr lang="en-GB" sz="3600" b="1" dirty="0" smtClean="0">
                <a:solidFill>
                  <a:srgbClr val="FF0000"/>
                </a:solidFill>
              </a:rPr>
              <a:t>a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 in 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this expression?</a:t>
            </a:r>
            <a:endParaRPr lang="en-GB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276044" y="2289515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+ 6</a:t>
                </a:r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044" y="2289515"/>
                <a:ext cx="2880320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4228" t="-11765" b="-329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5576" y="3933056"/>
            <a:ext cx="3528392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-1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8060" y="3933056"/>
            <a:ext cx="3528392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26931" y="5055567"/>
            <a:ext cx="3528392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4" name="5-Point Star 13"/>
          <p:cNvSpPr/>
          <p:nvPr/>
        </p:nvSpPr>
        <p:spPr>
          <a:xfrm rot="20710510">
            <a:off x="402608" y="3722603"/>
            <a:ext cx="1800200" cy="132576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85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9104" y="1340768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What is the value of </a:t>
            </a:r>
            <a:r>
              <a:rPr lang="en-GB" sz="3600" b="1" dirty="0">
                <a:solidFill>
                  <a:srgbClr val="FF0000"/>
                </a:solidFill>
              </a:rPr>
              <a:t>b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 in this 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expression?</a:t>
            </a:r>
            <a:endParaRPr lang="en-GB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131840" y="2494783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3</m:t>
                      </m:r>
                      <m:sSup>
                        <m:sSupPr>
                          <m:ctrlPr>
                            <a:rPr lang="en-GB" sz="280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+ 6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2494783"/>
                <a:ext cx="288032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5576" y="3933056"/>
            <a:ext cx="3528392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-3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8060" y="3933056"/>
            <a:ext cx="3528392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2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26931" y="5055567"/>
            <a:ext cx="3528392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4" name="5-Point Star 13"/>
          <p:cNvSpPr/>
          <p:nvPr/>
        </p:nvSpPr>
        <p:spPr>
          <a:xfrm rot="20710510">
            <a:off x="6588224" y="3713475"/>
            <a:ext cx="1800200" cy="132576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25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9104" y="148478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What is the value of </a:t>
            </a:r>
            <a:r>
              <a:rPr lang="en-GB" sz="3600" b="1" dirty="0" smtClean="0">
                <a:solidFill>
                  <a:srgbClr val="FF0000"/>
                </a:solidFill>
              </a:rPr>
              <a:t>c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 in this 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expression?</a:t>
            </a:r>
            <a:endParaRPr lang="en-GB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491880" y="2516332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-3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-3</a:t>
                </a:r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2516332"/>
                <a:ext cx="2880320" cy="523220"/>
              </a:xfrm>
              <a:prstGeom prst="rect">
                <a:avLst/>
              </a:prstGeom>
              <a:blipFill rotWithShape="1">
                <a:blip r:embed="rId3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5576" y="3933056"/>
            <a:ext cx="3528392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-3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8060" y="3933056"/>
            <a:ext cx="3528392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2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26931" y="5055567"/>
            <a:ext cx="3528392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4" name="5-Point Star 13"/>
          <p:cNvSpPr/>
          <p:nvPr/>
        </p:nvSpPr>
        <p:spPr>
          <a:xfrm rot="20710510">
            <a:off x="635039" y="3749461"/>
            <a:ext cx="1800200" cy="132576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89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340768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What is the value of </a:t>
            </a:r>
            <a:r>
              <a:rPr lang="en-GB" sz="3600" b="1" dirty="0">
                <a:solidFill>
                  <a:srgbClr val="FF0000"/>
                </a:solidFill>
              </a:rPr>
              <a:t>a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 in this 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expression?</a:t>
            </a:r>
            <a:endParaRPr lang="en-GB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275003" y="2490912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0" dirty="0" smtClean="0">
                    <a:solidFill>
                      <a:srgbClr val="FF0000"/>
                    </a:solidFill>
                  </a:rPr>
                  <a:t>9 +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-3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</a:t>
                </a:r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003" y="2490912"/>
                <a:ext cx="2880320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4228" t="-11765" b="-329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5576" y="3933056"/>
            <a:ext cx="3528392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-3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8060" y="3933056"/>
            <a:ext cx="3528392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2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26931" y="5055567"/>
            <a:ext cx="3528392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4" name="5-Point Star 13"/>
          <p:cNvSpPr/>
          <p:nvPr/>
        </p:nvSpPr>
        <p:spPr>
          <a:xfrm rot="20710510">
            <a:off x="635039" y="3749461"/>
            <a:ext cx="1800200" cy="132576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56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22" y="2276872"/>
            <a:ext cx="7772400" cy="1470025"/>
          </a:xfrm>
        </p:spPr>
        <p:txBody>
          <a:bodyPr/>
          <a:lstStyle/>
          <a:p>
            <a:r>
              <a:rPr lang="en-GB" sz="3600" dirty="0" smtClean="0"/>
              <a:t>Which of these expressions are quadratic equation? </a:t>
            </a:r>
            <a:br>
              <a:rPr lang="en-GB" sz="3600" dirty="0" smtClean="0"/>
            </a:br>
            <a:endParaRPr lang="en-GB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83568" y="581577"/>
                <a:ext cx="8961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+7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81577"/>
                <a:ext cx="896143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851627" y="4794198"/>
                <a:ext cx="18601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+7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−9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627" y="4794198"/>
                <a:ext cx="186012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143766" y="578499"/>
                <a:ext cx="1065163" cy="3724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ra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+7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766" y="578499"/>
                <a:ext cx="1065163" cy="3724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779912" y="1484784"/>
                <a:ext cx="14539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−1&gt;0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1484784"/>
                <a:ext cx="1453988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852960" y="4978864"/>
                <a:ext cx="1558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+7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2960" y="4978864"/>
                <a:ext cx="155876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778222" y="4221088"/>
                <a:ext cx="1671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+7</m:t>
                      </m:r>
                      <m:sSup>
                        <m:sSup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8222" y="4221088"/>
                <a:ext cx="167174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>
          <a:xfrm>
            <a:off x="107504" y="332656"/>
            <a:ext cx="2376264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444208" y="4731482"/>
            <a:ext cx="2376264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30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458" y="1268760"/>
            <a:ext cx="5976664" cy="19807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0500" y="332656"/>
            <a:ext cx="6109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This is the Quadratic 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Formula:</a:t>
            </a:r>
            <a:endParaRPr lang="en-GB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18206" y="3929228"/>
                <a:ext cx="8131961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It solves equations in the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𝒂𝒙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GB" sz="2400" b="1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+</m:t>
                    </m:r>
                    <m:r>
                      <a:rPr lang="en-GB" sz="2400" b="1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𝒃𝒙</m:t>
                    </m:r>
                    <m:r>
                      <a:rPr lang="en-GB" sz="2400" b="1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+</m:t>
                    </m:r>
                    <m:r>
                      <a:rPr lang="en-GB" sz="2400" b="1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𝒄</m:t>
                    </m:r>
                    <m:r>
                      <a:rPr lang="en-GB" sz="2400" b="1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=</m:t>
                    </m:r>
                    <m:r>
                      <a:rPr lang="en-GB" sz="2400" b="1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𝟎</m:t>
                    </m:r>
                  </m:oMath>
                </a14:m>
                <a:endParaRPr lang="en-GB" sz="2400" b="1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206" y="3929228"/>
                <a:ext cx="8131961" cy="470000"/>
              </a:xfrm>
              <a:prstGeom prst="rect">
                <a:avLst/>
              </a:prstGeom>
              <a:blipFill rotWithShape="1">
                <a:blip r:embed="rId4"/>
                <a:stretch>
                  <a:fillRect t="-7792" b="-29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708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+mn-lt"/>
              </a:rPr>
              <a:t>Memory Game </a:t>
            </a:r>
            <a:endParaRPr lang="en-GB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 smtClean="0"/>
              <a:t>You will have </a:t>
            </a:r>
            <a:r>
              <a:rPr lang="en-GB" dirty="0" smtClean="0"/>
              <a:t>10 </a:t>
            </a:r>
            <a:r>
              <a:rPr lang="en-GB" dirty="0" smtClean="0"/>
              <a:t>seconds to look at the quadratic equation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You have to try and recreate as much of it as possible after this time has passed.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11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+mn-lt"/>
              </a:rPr>
              <a:t>The </a:t>
            </a:r>
            <a:r>
              <a:rPr lang="en-GB" dirty="0" smtClean="0">
                <a:latin typeface="+mn-lt"/>
              </a:rPr>
              <a:t>Quadratic Formula</a:t>
            </a:r>
            <a:endParaRPr lang="en-GB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988840"/>
            <a:ext cx="7372018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8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0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50213" name="Text Box 5"/>
              <p:cNvSpPr txBox="1">
                <a:spLocks noChangeArrowheads="1"/>
              </p:cNvSpPr>
              <p:nvPr/>
            </p:nvSpPr>
            <p:spPr bwMode="auto">
              <a:xfrm>
                <a:off x="611561" y="548680"/>
                <a:ext cx="7992888" cy="43768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Example: Use </a:t>
                </a:r>
                <a:r>
                  <a:rPr lang="en-GB" sz="2000" dirty="0">
                    <a:solidFill>
                      <a:schemeClr val="tx1"/>
                    </a:solidFill>
                  </a:rPr>
                  <a:t>the quadratic formula to solve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  <m:r>
                      <a:rPr lang="en-GB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GB" sz="2000" i="1" baseline="30000" dirty="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  <m:r>
                      <a:rPr lang="en-GB" sz="2000" i="1" dirty="0">
                        <a:solidFill>
                          <a:schemeClr val="tx1"/>
                        </a:solidFill>
                        <a:latin typeface="Cambria Math"/>
                      </a:rPr>
                      <m:t> + 5</m:t>
                    </m:r>
                    <m:r>
                      <a:rPr lang="en-GB" sz="2000" i="1" dirty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GB" sz="2000" i="1" dirty="0">
                        <a:solidFill>
                          <a:schemeClr val="tx1"/>
                        </a:solidFill>
                        <a:latin typeface="Cambria Math"/>
                      </a:rPr>
                      <m:t> – 1 = 0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0213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1" y="548680"/>
                <a:ext cx="7992888" cy="437684"/>
              </a:xfrm>
              <a:prstGeom prst="rect">
                <a:avLst/>
              </a:prstGeom>
              <a:blipFill rotWithShape="1">
                <a:blip r:embed="rId3"/>
                <a:stretch>
                  <a:fillRect b="-19481"/>
                </a:stretch>
              </a:blip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0226" name="Text Box 18"/>
          <p:cNvSpPr txBox="1">
            <a:spLocks noChangeArrowheads="1"/>
          </p:cNvSpPr>
          <p:nvPr/>
        </p:nvSpPr>
        <p:spPr bwMode="auto">
          <a:xfrm>
            <a:off x="3476284" y="1476345"/>
            <a:ext cx="2007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FF6600"/>
                </a:solidFill>
                <a:latin typeface="Comic Sans MS" pitchFamily="66" charset="0"/>
              </a:rPr>
              <a:t>2</a:t>
            </a:r>
            <a:r>
              <a:rPr lang="en-GB" sz="2000" i="1" dirty="0">
                <a:latin typeface="Comic Sans MS" pitchFamily="66" charset="0"/>
              </a:rPr>
              <a:t>x</a:t>
            </a:r>
            <a:r>
              <a:rPr lang="en-GB" sz="2000" baseline="30000" dirty="0">
                <a:latin typeface="Comic Sans MS" pitchFamily="66" charset="0"/>
              </a:rPr>
              <a:t>2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>
                <a:solidFill>
                  <a:srgbClr val="0066FF"/>
                </a:solidFill>
                <a:latin typeface="Comic Sans MS" pitchFamily="66" charset="0"/>
              </a:rPr>
              <a:t>+ 5</a:t>
            </a:r>
            <a:r>
              <a:rPr lang="en-GB" sz="2000" i="1" dirty="0">
                <a:solidFill>
                  <a:schemeClr val="tx1"/>
                </a:solidFill>
                <a:latin typeface="Comic Sans MS" pitchFamily="66" charset="0"/>
              </a:rPr>
              <a:t>x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>
                <a:solidFill>
                  <a:srgbClr val="009900"/>
                </a:solidFill>
                <a:latin typeface="Comic Sans MS" pitchFamily="66" charset="0"/>
              </a:rPr>
              <a:t>– 1 </a:t>
            </a:r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= 0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774950" y="2208213"/>
            <a:ext cx="2751138" cy="822325"/>
            <a:chOff x="1382" y="2470"/>
            <a:chExt cx="1733" cy="518"/>
          </a:xfrm>
        </p:grpSpPr>
        <p:sp>
          <p:nvSpPr>
            <p:cNvPr id="350219" name="Text Box 11"/>
            <p:cNvSpPr txBox="1">
              <a:spLocks noChangeArrowheads="1"/>
            </p:cNvSpPr>
            <p:nvPr/>
          </p:nvSpPr>
          <p:spPr bwMode="auto">
            <a:xfrm>
              <a:off x="1382" y="2603"/>
              <a:ext cx="34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 sz="2000" i="1">
                  <a:latin typeface="Comic Sans MS" pitchFamily="66" charset="0"/>
                </a:rPr>
                <a:t>x</a:t>
              </a:r>
              <a:r>
                <a:rPr lang="en-GB" sz="2000">
                  <a:latin typeface="Comic Sans MS" pitchFamily="66" charset="0"/>
                </a:rPr>
                <a:t> =</a:t>
              </a:r>
            </a:p>
          </p:txBody>
        </p:sp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1815" y="2470"/>
              <a:ext cx="1300" cy="518"/>
              <a:chOff x="1815" y="2470"/>
              <a:chExt cx="1300" cy="518"/>
            </a:xfrm>
          </p:grpSpPr>
          <p:sp>
            <p:nvSpPr>
              <p:cNvPr id="350221" name="Text Box 13"/>
              <p:cNvSpPr txBox="1">
                <a:spLocks noChangeArrowheads="1"/>
              </p:cNvSpPr>
              <p:nvPr/>
            </p:nvSpPr>
            <p:spPr bwMode="auto">
              <a:xfrm>
                <a:off x="1815" y="2470"/>
                <a:ext cx="1185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sz="2000">
                    <a:latin typeface="Comic Sans MS" pitchFamily="66" charset="0"/>
                  </a:rPr>
                  <a:t>–</a:t>
                </a:r>
                <a:r>
                  <a:rPr lang="en-GB" sz="2000" i="1">
                    <a:solidFill>
                      <a:srgbClr val="0066FF"/>
                    </a:solidFill>
                    <a:latin typeface="Comic Sans MS" pitchFamily="66" charset="0"/>
                  </a:rPr>
                  <a:t>b</a:t>
                </a:r>
                <a:r>
                  <a:rPr lang="en-GB" sz="2000">
                    <a:latin typeface="Comic Sans MS" pitchFamily="66" charset="0"/>
                  </a:rPr>
                  <a:t> </a:t>
                </a:r>
                <a:r>
                  <a:rPr lang="en-US" sz="2000">
                    <a:latin typeface="Comic Sans MS" pitchFamily="66" charset="0"/>
                    <a:sym typeface="Symbol" pitchFamily="18" charset="2"/>
                  </a:rPr>
                  <a:t>±</a:t>
                </a:r>
                <a:r>
                  <a:rPr lang="en-GB" sz="2000">
                    <a:latin typeface="Comic Sans MS" pitchFamily="66" charset="0"/>
                    <a:sym typeface="Symbol" pitchFamily="18" charset="2"/>
                  </a:rPr>
                  <a:t> </a:t>
                </a:r>
                <a:r>
                  <a:rPr lang="en-GB" sz="2000" i="1">
                    <a:solidFill>
                      <a:srgbClr val="0066FF"/>
                    </a:solidFill>
                    <a:latin typeface="Comic Sans MS" pitchFamily="66" charset="0"/>
                    <a:sym typeface="Symbol" pitchFamily="18" charset="2"/>
                  </a:rPr>
                  <a:t>b</a:t>
                </a:r>
                <a:r>
                  <a:rPr lang="en-GB" sz="2000" baseline="30000">
                    <a:latin typeface="Comic Sans MS" pitchFamily="66" charset="0"/>
                    <a:sym typeface="Symbol" pitchFamily="18" charset="2"/>
                  </a:rPr>
                  <a:t>2</a:t>
                </a:r>
                <a:r>
                  <a:rPr lang="en-GB" sz="2000">
                    <a:latin typeface="Comic Sans MS" pitchFamily="66" charset="0"/>
                    <a:sym typeface="Symbol" pitchFamily="18" charset="2"/>
                  </a:rPr>
                  <a:t> – 4</a:t>
                </a:r>
                <a:r>
                  <a:rPr lang="en-GB" sz="2000" i="1">
                    <a:solidFill>
                      <a:srgbClr val="FF6600"/>
                    </a:solidFill>
                    <a:latin typeface="Comic Sans MS" pitchFamily="66" charset="0"/>
                    <a:sym typeface="Symbol" pitchFamily="18" charset="2"/>
                  </a:rPr>
                  <a:t>a</a:t>
                </a:r>
                <a:r>
                  <a:rPr lang="en-GB" sz="2000" i="1">
                    <a:solidFill>
                      <a:srgbClr val="009900"/>
                    </a:solidFill>
                    <a:latin typeface="Comic Sans MS" pitchFamily="66" charset="0"/>
                    <a:sym typeface="Symbol" pitchFamily="18" charset="2"/>
                  </a:rPr>
                  <a:t>c</a:t>
                </a:r>
              </a:p>
            </p:txBody>
          </p:sp>
          <p:sp>
            <p:nvSpPr>
              <p:cNvPr id="350222" name="Line 14"/>
              <p:cNvSpPr>
                <a:spLocks noChangeShapeType="1"/>
              </p:cNvSpPr>
              <p:nvPr/>
            </p:nvSpPr>
            <p:spPr bwMode="auto">
              <a:xfrm>
                <a:off x="1819" y="2747"/>
                <a:ext cx="12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 sz="2000">
                  <a:latin typeface="Comic Sans MS" pitchFamily="66" charset="0"/>
                </a:endParaRPr>
              </a:p>
            </p:txBody>
          </p:sp>
          <p:sp>
            <p:nvSpPr>
              <p:cNvPr id="350223" name="Text Box 15"/>
              <p:cNvSpPr txBox="1">
                <a:spLocks noChangeArrowheads="1"/>
              </p:cNvSpPr>
              <p:nvPr/>
            </p:nvSpPr>
            <p:spPr bwMode="auto">
              <a:xfrm>
                <a:off x="2307" y="2736"/>
                <a:ext cx="298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sz="2000">
                    <a:latin typeface="Comic Sans MS" pitchFamily="66" charset="0"/>
                  </a:rPr>
                  <a:t>2</a:t>
                </a:r>
                <a:r>
                  <a:rPr lang="en-GB" sz="2000" i="1">
                    <a:solidFill>
                      <a:srgbClr val="FF6600"/>
                    </a:solidFill>
                    <a:latin typeface="Comic Sans MS" pitchFamily="66" charset="0"/>
                  </a:rPr>
                  <a:t>a</a:t>
                </a:r>
              </a:p>
            </p:txBody>
          </p:sp>
          <p:sp>
            <p:nvSpPr>
              <p:cNvPr id="350224" name="Line 16"/>
              <p:cNvSpPr>
                <a:spLocks noChangeShapeType="1"/>
              </p:cNvSpPr>
              <p:nvPr/>
            </p:nvSpPr>
            <p:spPr bwMode="auto">
              <a:xfrm>
                <a:off x="2354" y="2470"/>
                <a:ext cx="67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 sz="2000">
                  <a:latin typeface="Comic Sans MS" pitchFamily="66" charset="0"/>
                </a:endParaRPr>
              </a:p>
            </p:txBody>
          </p:sp>
        </p:grpSp>
      </p:grp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2774950" y="3162300"/>
            <a:ext cx="3930650" cy="820738"/>
            <a:chOff x="2036" y="2675"/>
            <a:chExt cx="2476" cy="517"/>
          </a:xfrm>
        </p:grpSpPr>
        <p:sp>
          <p:nvSpPr>
            <p:cNvPr id="350230" name="Text Box 22"/>
            <p:cNvSpPr txBox="1">
              <a:spLocks noChangeArrowheads="1"/>
            </p:cNvSpPr>
            <p:nvPr/>
          </p:nvSpPr>
          <p:spPr bwMode="auto">
            <a:xfrm>
              <a:off x="2036" y="2808"/>
              <a:ext cx="34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 sz="2000" i="1">
                  <a:latin typeface="Comic Sans MS" pitchFamily="66" charset="0"/>
                </a:rPr>
                <a:t>x</a:t>
              </a:r>
              <a:r>
                <a:rPr lang="en-GB" sz="2000">
                  <a:latin typeface="Comic Sans MS" pitchFamily="66" charset="0"/>
                </a:rPr>
                <a:t> =</a:t>
              </a:r>
            </a:p>
          </p:txBody>
        </p:sp>
        <p:sp>
          <p:nvSpPr>
            <p:cNvPr id="350233" name="Line 25"/>
            <p:cNvSpPr>
              <a:spLocks noChangeShapeType="1"/>
            </p:cNvSpPr>
            <p:nvPr/>
          </p:nvSpPr>
          <p:spPr bwMode="auto">
            <a:xfrm>
              <a:off x="2425" y="2952"/>
              <a:ext cx="208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 sz="2000">
                <a:latin typeface="Comic Sans MS" pitchFamily="66" charset="0"/>
              </a:endParaRPr>
            </a:p>
          </p:txBody>
        </p:sp>
        <p:sp>
          <p:nvSpPr>
            <p:cNvPr id="350234" name="Text Box 26"/>
            <p:cNvSpPr txBox="1">
              <a:spLocks noChangeArrowheads="1"/>
            </p:cNvSpPr>
            <p:nvPr/>
          </p:nvSpPr>
          <p:spPr bwMode="auto">
            <a:xfrm>
              <a:off x="3194" y="2940"/>
              <a:ext cx="53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 sz="2000">
                  <a:latin typeface="Comic Sans MS" pitchFamily="66" charset="0"/>
                </a:rPr>
                <a:t>2 × </a:t>
              </a:r>
              <a:r>
                <a:rPr lang="en-GB" sz="2000">
                  <a:solidFill>
                    <a:srgbClr val="FF6600"/>
                  </a:solidFill>
                  <a:latin typeface="Comic Sans MS" pitchFamily="66" charset="0"/>
                </a:rPr>
                <a:t>2</a:t>
              </a:r>
            </a:p>
          </p:txBody>
        </p:sp>
        <p:grpSp>
          <p:nvGrpSpPr>
            <p:cNvPr id="5" name="Group 28"/>
            <p:cNvGrpSpPr>
              <a:grpSpLocks/>
            </p:cNvGrpSpPr>
            <p:nvPr/>
          </p:nvGrpSpPr>
          <p:grpSpPr bwMode="auto">
            <a:xfrm>
              <a:off x="2454" y="2675"/>
              <a:ext cx="1979" cy="252"/>
              <a:chOff x="2469" y="2675"/>
              <a:chExt cx="1979" cy="252"/>
            </a:xfrm>
          </p:grpSpPr>
          <p:sp>
            <p:nvSpPr>
              <p:cNvPr id="350232" name="Text Box 24"/>
              <p:cNvSpPr txBox="1">
                <a:spLocks noChangeArrowheads="1"/>
              </p:cNvSpPr>
              <p:nvPr/>
            </p:nvSpPr>
            <p:spPr bwMode="auto">
              <a:xfrm>
                <a:off x="2469" y="2675"/>
                <a:ext cx="182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sz="2000">
                    <a:latin typeface="Comic Sans MS" pitchFamily="66" charset="0"/>
                  </a:rPr>
                  <a:t>–</a:t>
                </a:r>
                <a:r>
                  <a:rPr lang="en-GB" sz="2000">
                    <a:solidFill>
                      <a:srgbClr val="0066FF"/>
                    </a:solidFill>
                    <a:latin typeface="Comic Sans MS" pitchFamily="66" charset="0"/>
                  </a:rPr>
                  <a:t>5</a:t>
                </a:r>
                <a:r>
                  <a:rPr lang="en-GB" sz="2000">
                    <a:latin typeface="Comic Sans MS" pitchFamily="66" charset="0"/>
                  </a:rPr>
                  <a:t> </a:t>
                </a:r>
                <a:r>
                  <a:rPr lang="en-US" sz="2000">
                    <a:latin typeface="Comic Sans MS" pitchFamily="66" charset="0"/>
                    <a:sym typeface="Symbol" pitchFamily="18" charset="2"/>
                  </a:rPr>
                  <a:t>±</a:t>
                </a:r>
                <a:r>
                  <a:rPr lang="en-GB" sz="2000">
                    <a:latin typeface="Comic Sans MS" pitchFamily="66" charset="0"/>
                    <a:sym typeface="Symbol" pitchFamily="18" charset="2"/>
                  </a:rPr>
                  <a:t> </a:t>
                </a:r>
                <a:r>
                  <a:rPr lang="en-GB" sz="2000">
                    <a:solidFill>
                      <a:srgbClr val="0066FF"/>
                    </a:solidFill>
                    <a:latin typeface="Comic Sans MS" pitchFamily="66" charset="0"/>
                    <a:sym typeface="Symbol" pitchFamily="18" charset="2"/>
                  </a:rPr>
                  <a:t>5</a:t>
                </a:r>
                <a:r>
                  <a:rPr lang="en-GB" sz="2000" baseline="30000">
                    <a:latin typeface="Comic Sans MS" pitchFamily="66" charset="0"/>
                    <a:sym typeface="Symbol" pitchFamily="18" charset="2"/>
                  </a:rPr>
                  <a:t>2</a:t>
                </a:r>
                <a:r>
                  <a:rPr lang="en-GB" sz="2000">
                    <a:latin typeface="Comic Sans MS" pitchFamily="66" charset="0"/>
                    <a:sym typeface="Symbol" pitchFamily="18" charset="2"/>
                  </a:rPr>
                  <a:t> – (4 × </a:t>
                </a:r>
                <a:r>
                  <a:rPr lang="en-GB" sz="2000">
                    <a:solidFill>
                      <a:srgbClr val="FF6600"/>
                    </a:solidFill>
                    <a:latin typeface="Comic Sans MS" pitchFamily="66" charset="0"/>
                    <a:sym typeface="Symbol" pitchFamily="18" charset="2"/>
                  </a:rPr>
                  <a:t>2 </a:t>
                </a:r>
                <a:r>
                  <a:rPr lang="en-GB" sz="2000">
                    <a:solidFill>
                      <a:schemeClr val="tx1"/>
                    </a:solidFill>
                    <a:latin typeface="Comic Sans MS" pitchFamily="66" charset="0"/>
                    <a:sym typeface="Symbol" pitchFamily="18" charset="2"/>
                  </a:rPr>
                  <a:t>×</a:t>
                </a:r>
                <a:r>
                  <a:rPr lang="en-GB" sz="2000">
                    <a:solidFill>
                      <a:srgbClr val="FF6600"/>
                    </a:solidFill>
                    <a:latin typeface="Comic Sans MS" pitchFamily="66" charset="0"/>
                    <a:sym typeface="Symbol" pitchFamily="18" charset="2"/>
                  </a:rPr>
                  <a:t> </a:t>
                </a:r>
                <a:r>
                  <a:rPr lang="en-GB" sz="2000">
                    <a:solidFill>
                      <a:srgbClr val="009900"/>
                    </a:solidFill>
                    <a:latin typeface="Comic Sans MS" pitchFamily="66" charset="0"/>
                    <a:sym typeface="Symbol" pitchFamily="18" charset="2"/>
                  </a:rPr>
                  <a:t>–1</a:t>
                </a:r>
                <a:r>
                  <a:rPr lang="en-GB" sz="2000">
                    <a:solidFill>
                      <a:schemeClr val="tx1"/>
                    </a:solidFill>
                    <a:latin typeface="Comic Sans MS" pitchFamily="66" charset="0"/>
                    <a:sym typeface="Symbol" pitchFamily="18" charset="2"/>
                  </a:rPr>
                  <a:t>)</a:t>
                </a:r>
              </a:p>
            </p:txBody>
          </p:sp>
          <p:sp>
            <p:nvSpPr>
              <p:cNvPr id="350235" name="Line 27"/>
              <p:cNvSpPr>
                <a:spLocks noChangeShapeType="1"/>
              </p:cNvSpPr>
              <p:nvPr/>
            </p:nvSpPr>
            <p:spPr bwMode="auto">
              <a:xfrm>
                <a:off x="3023" y="2699"/>
                <a:ext cx="142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 sz="2000">
                  <a:latin typeface="Comic Sans MS" pitchFamily="66" charset="0"/>
                </a:endParaRPr>
              </a:p>
            </p:txBody>
          </p:sp>
        </p:grpSp>
      </p:grpSp>
      <p:grpSp>
        <p:nvGrpSpPr>
          <p:cNvPr id="6" name="Group 64"/>
          <p:cNvGrpSpPr>
            <a:grpSpLocks/>
          </p:cNvGrpSpPr>
          <p:nvPr/>
        </p:nvGrpSpPr>
        <p:grpSpPr bwMode="auto">
          <a:xfrm>
            <a:off x="2774950" y="4114800"/>
            <a:ext cx="2530475" cy="820738"/>
            <a:chOff x="1584" y="2677"/>
            <a:chExt cx="1594" cy="517"/>
          </a:xfrm>
        </p:grpSpPr>
        <p:sp>
          <p:nvSpPr>
            <p:cNvPr id="350240" name="Text Box 32"/>
            <p:cNvSpPr txBox="1">
              <a:spLocks noChangeArrowheads="1"/>
            </p:cNvSpPr>
            <p:nvPr/>
          </p:nvSpPr>
          <p:spPr bwMode="auto">
            <a:xfrm>
              <a:off x="1584" y="2810"/>
              <a:ext cx="34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 sz="2000" i="1">
                  <a:latin typeface="Comic Sans MS" pitchFamily="66" charset="0"/>
                </a:rPr>
                <a:t>x</a:t>
              </a:r>
              <a:r>
                <a:rPr lang="en-GB" sz="2000">
                  <a:latin typeface="Comic Sans MS" pitchFamily="66" charset="0"/>
                </a:rPr>
                <a:t> =</a:t>
              </a:r>
            </a:p>
          </p:txBody>
        </p:sp>
        <p:grpSp>
          <p:nvGrpSpPr>
            <p:cNvPr id="7" name="Group 49"/>
            <p:cNvGrpSpPr>
              <a:grpSpLocks/>
            </p:cNvGrpSpPr>
            <p:nvPr/>
          </p:nvGrpSpPr>
          <p:grpSpPr bwMode="auto">
            <a:xfrm>
              <a:off x="1992" y="2677"/>
              <a:ext cx="1186" cy="517"/>
              <a:chOff x="1992" y="2903"/>
              <a:chExt cx="1186" cy="517"/>
            </a:xfrm>
          </p:grpSpPr>
          <p:sp>
            <p:nvSpPr>
              <p:cNvPr id="350241" name="Line 33"/>
              <p:cNvSpPr>
                <a:spLocks noChangeShapeType="1"/>
              </p:cNvSpPr>
              <p:nvPr/>
            </p:nvSpPr>
            <p:spPr bwMode="auto">
              <a:xfrm>
                <a:off x="1992" y="3180"/>
                <a:ext cx="118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 sz="2000">
                  <a:latin typeface="Comic Sans MS" pitchFamily="66" charset="0"/>
                </a:endParaRPr>
              </a:p>
            </p:txBody>
          </p:sp>
          <p:sp>
            <p:nvSpPr>
              <p:cNvPr id="350242" name="Text Box 34"/>
              <p:cNvSpPr txBox="1">
                <a:spLocks noChangeArrowheads="1"/>
              </p:cNvSpPr>
              <p:nvPr/>
            </p:nvSpPr>
            <p:spPr bwMode="auto">
              <a:xfrm>
                <a:off x="2474" y="3168"/>
                <a:ext cx="215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sz="2000">
                    <a:latin typeface="Comic Sans MS" pitchFamily="66" charset="0"/>
                  </a:rPr>
                  <a:t>4</a:t>
                </a:r>
                <a:endParaRPr lang="en-GB" sz="2000">
                  <a:solidFill>
                    <a:srgbClr val="FF6600"/>
                  </a:solidFill>
                  <a:latin typeface="Comic Sans MS" pitchFamily="66" charset="0"/>
                </a:endParaRPr>
              </a:p>
            </p:txBody>
          </p:sp>
          <p:grpSp>
            <p:nvGrpSpPr>
              <p:cNvPr id="8" name="Group 48"/>
              <p:cNvGrpSpPr>
                <a:grpSpLocks/>
              </p:cNvGrpSpPr>
              <p:nvPr/>
            </p:nvGrpSpPr>
            <p:grpSpPr bwMode="auto">
              <a:xfrm>
                <a:off x="1993" y="2903"/>
                <a:ext cx="1118" cy="252"/>
                <a:chOff x="2012" y="2903"/>
                <a:chExt cx="1118" cy="252"/>
              </a:xfrm>
            </p:grpSpPr>
            <p:sp>
              <p:nvSpPr>
                <p:cNvPr id="350244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2012" y="2903"/>
                  <a:ext cx="1064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GB" sz="2000" dirty="0">
                      <a:latin typeface="Comic Sans MS" pitchFamily="66" charset="0"/>
                    </a:rPr>
                    <a:t>–</a:t>
                  </a:r>
                  <a:r>
                    <a:rPr lang="en-GB" sz="2000" dirty="0">
                      <a:solidFill>
                        <a:schemeClr val="tx1"/>
                      </a:solidFill>
                      <a:latin typeface="Comic Sans MS" pitchFamily="66" charset="0"/>
                    </a:rPr>
                    <a:t>5 </a:t>
                  </a:r>
                  <a:r>
                    <a:rPr lang="en-US" sz="2000" dirty="0">
                      <a:latin typeface="Comic Sans MS" pitchFamily="66" charset="0"/>
                      <a:sym typeface="Symbol" pitchFamily="18" charset="2"/>
                    </a:rPr>
                    <a:t>±</a:t>
                  </a:r>
                  <a:r>
                    <a:rPr lang="en-GB" sz="2000" dirty="0">
                      <a:solidFill>
                        <a:schemeClr val="tx1"/>
                      </a:solidFill>
                      <a:latin typeface="Comic Sans MS" pitchFamily="66" charset="0"/>
                      <a:sym typeface="Symbol" pitchFamily="18" charset="2"/>
                    </a:rPr>
                    <a:t> 25 + 8</a:t>
                  </a:r>
                </a:p>
              </p:txBody>
            </p:sp>
            <p:sp>
              <p:nvSpPr>
                <p:cNvPr id="350245" name="Line 37"/>
                <p:cNvSpPr>
                  <a:spLocks noChangeShapeType="1"/>
                </p:cNvSpPr>
                <p:nvPr/>
              </p:nvSpPr>
              <p:spPr bwMode="auto">
                <a:xfrm>
                  <a:off x="2539" y="2903"/>
                  <a:ext cx="591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 sz="2000">
                    <a:latin typeface="Comic Sans MS" pitchFamily="66" charset="0"/>
                  </a:endParaRPr>
                </a:p>
              </p:txBody>
            </p:sp>
          </p:grpSp>
        </p:grpSp>
      </p:grpSp>
      <p:grpSp>
        <p:nvGrpSpPr>
          <p:cNvPr id="9" name="Group 67"/>
          <p:cNvGrpSpPr>
            <a:grpSpLocks/>
          </p:cNvGrpSpPr>
          <p:nvPr/>
        </p:nvGrpSpPr>
        <p:grpSpPr bwMode="auto">
          <a:xfrm>
            <a:off x="1752600" y="5067300"/>
            <a:ext cx="1998663" cy="820738"/>
            <a:chOff x="1104" y="3192"/>
            <a:chExt cx="1259" cy="517"/>
          </a:xfrm>
        </p:grpSpPr>
        <p:sp>
          <p:nvSpPr>
            <p:cNvPr id="350249" name="Text Box 41"/>
            <p:cNvSpPr txBox="1">
              <a:spLocks noChangeArrowheads="1"/>
            </p:cNvSpPr>
            <p:nvPr/>
          </p:nvSpPr>
          <p:spPr bwMode="auto">
            <a:xfrm>
              <a:off x="1104" y="3324"/>
              <a:ext cx="34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 sz="2000" i="1">
                  <a:latin typeface="Comic Sans MS" pitchFamily="66" charset="0"/>
                </a:rPr>
                <a:t>x</a:t>
              </a:r>
              <a:r>
                <a:rPr lang="en-GB" sz="2000">
                  <a:latin typeface="Comic Sans MS" pitchFamily="66" charset="0"/>
                </a:rPr>
                <a:t> =</a:t>
              </a:r>
            </a:p>
          </p:txBody>
        </p:sp>
        <p:grpSp>
          <p:nvGrpSpPr>
            <p:cNvPr id="10" name="Group 51"/>
            <p:cNvGrpSpPr>
              <a:grpSpLocks/>
            </p:cNvGrpSpPr>
            <p:nvPr/>
          </p:nvGrpSpPr>
          <p:grpSpPr bwMode="auto">
            <a:xfrm>
              <a:off x="1450" y="3192"/>
              <a:ext cx="913" cy="517"/>
              <a:chOff x="1824" y="3456"/>
              <a:chExt cx="913" cy="517"/>
            </a:xfrm>
          </p:grpSpPr>
          <p:sp>
            <p:nvSpPr>
              <p:cNvPr id="350251" name="Line 43"/>
              <p:cNvSpPr>
                <a:spLocks noChangeShapeType="1"/>
              </p:cNvSpPr>
              <p:nvPr/>
            </p:nvSpPr>
            <p:spPr bwMode="auto">
              <a:xfrm>
                <a:off x="1824" y="3733"/>
                <a:ext cx="91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 sz="2000">
                  <a:latin typeface="Comic Sans MS" pitchFamily="66" charset="0"/>
                </a:endParaRPr>
              </a:p>
            </p:txBody>
          </p:sp>
          <p:sp>
            <p:nvSpPr>
              <p:cNvPr id="350252" name="Text Box 44"/>
              <p:cNvSpPr txBox="1">
                <a:spLocks noChangeArrowheads="1"/>
              </p:cNvSpPr>
              <p:nvPr/>
            </p:nvSpPr>
            <p:spPr bwMode="auto">
              <a:xfrm>
                <a:off x="2169" y="3721"/>
                <a:ext cx="215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sz="2000">
                    <a:latin typeface="Comic Sans MS" pitchFamily="66" charset="0"/>
                  </a:rPr>
                  <a:t>4</a:t>
                </a:r>
                <a:endParaRPr lang="en-GB" sz="2000">
                  <a:solidFill>
                    <a:srgbClr val="FF6600"/>
                  </a:solidFill>
                  <a:latin typeface="Comic Sans MS" pitchFamily="66" charset="0"/>
                </a:endParaRPr>
              </a:p>
            </p:txBody>
          </p:sp>
          <p:grpSp>
            <p:nvGrpSpPr>
              <p:cNvPr id="11" name="Group 50"/>
              <p:cNvGrpSpPr>
                <a:grpSpLocks/>
              </p:cNvGrpSpPr>
              <p:nvPr/>
            </p:nvGrpSpPr>
            <p:grpSpPr bwMode="auto">
              <a:xfrm>
                <a:off x="1847" y="3456"/>
                <a:ext cx="761" cy="252"/>
                <a:chOff x="1863" y="3456"/>
                <a:chExt cx="761" cy="252"/>
              </a:xfrm>
            </p:grpSpPr>
            <p:sp>
              <p:nvSpPr>
                <p:cNvPr id="350254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1863" y="3456"/>
                  <a:ext cx="748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GB" sz="2000" dirty="0">
                      <a:latin typeface="Comic Sans MS" pitchFamily="66" charset="0"/>
                    </a:rPr>
                    <a:t>–</a:t>
                  </a:r>
                  <a:r>
                    <a:rPr lang="en-GB" sz="2000" dirty="0">
                      <a:solidFill>
                        <a:schemeClr val="tx1"/>
                      </a:solidFill>
                      <a:latin typeface="Comic Sans MS" pitchFamily="66" charset="0"/>
                    </a:rPr>
                    <a:t>5 </a:t>
                  </a:r>
                  <a:r>
                    <a:rPr lang="en-GB" sz="2000" dirty="0">
                      <a:solidFill>
                        <a:schemeClr val="tx1"/>
                      </a:solidFill>
                      <a:latin typeface="Comic Sans MS" pitchFamily="66" charset="0"/>
                      <a:sym typeface="Symbol" pitchFamily="18" charset="2"/>
                    </a:rPr>
                    <a:t>+ 33</a:t>
                  </a:r>
                  <a:endParaRPr lang="en-GB" sz="2000" dirty="0">
                    <a:solidFill>
                      <a:schemeClr val="tx1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50255" name="Line 47"/>
                <p:cNvSpPr>
                  <a:spLocks noChangeShapeType="1"/>
                </p:cNvSpPr>
                <p:nvPr/>
              </p:nvSpPr>
              <p:spPr bwMode="auto">
                <a:xfrm>
                  <a:off x="2358" y="3461"/>
                  <a:ext cx="266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 sz="2000">
                    <a:latin typeface="Comic Sans MS" pitchFamily="66" charset="0"/>
                  </a:endParaRPr>
                </a:p>
              </p:txBody>
            </p:sp>
          </p:grpSp>
        </p:grpSp>
      </p:grpSp>
      <p:grpSp>
        <p:nvGrpSpPr>
          <p:cNvPr id="12" name="Group 63"/>
          <p:cNvGrpSpPr>
            <a:grpSpLocks/>
          </p:cNvGrpSpPr>
          <p:nvPr/>
        </p:nvGrpSpPr>
        <p:grpSpPr bwMode="auto">
          <a:xfrm>
            <a:off x="4021138" y="5067300"/>
            <a:ext cx="2776537" cy="820738"/>
            <a:chOff x="2533" y="3264"/>
            <a:chExt cx="1749" cy="517"/>
          </a:xfrm>
        </p:grpSpPr>
        <p:sp>
          <p:nvSpPr>
            <p:cNvPr id="350260" name="Text Box 52"/>
            <p:cNvSpPr txBox="1">
              <a:spLocks noChangeArrowheads="1"/>
            </p:cNvSpPr>
            <p:nvPr/>
          </p:nvSpPr>
          <p:spPr bwMode="auto">
            <a:xfrm>
              <a:off x="2533" y="3396"/>
              <a:ext cx="27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 sz="2000">
                  <a:latin typeface="Comic Sans MS" pitchFamily="66" charset="0"/>
                </a:rPr>
                <a:t>or</a:t>
              </a:r>
            </a:p>
          </p:txBody>
        </p:sp>
        <p:sp>
          <p:nvSpPr>
            <p:cNvPr id="350261" name="Text Box 53"/>
            <p:cNvSpPr txBox="1">
              <a:spLocks noChangeArrowheads="1"/>
            </p:cNvSpPr>
            <p:nvPr/>
          </p:nvSpPr>
          <p:spPr bwMode="auto">
            <a:xfrm>
              <a:off x="3023" y="3396"/>
              <a:ext cx="34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 sz="2000" i="1">
                  <a:latin typeface="Comic Sans MS" pitchFamily="66" charset="0"/>
                </a:rPr>
                <a:t>x</a:t>
              </a:r>
              <a:r>
                <a:rPr lang="en-GB" sz="2000">
                  <a:latin typeface="Comic Sans MS" pitchFamily="66" charset="0"/>
                </a:rPr>
                <a:t> =</a:t>
              </a:r>
            </a:p>
          </p:txBody>
        </p:sp>
        <p:grpSp>
          <p:nvGrpSpPr>
            <p:cNvPr id="13" name="Group 54"/>
            <p:cNvGrpSpPr>
              <a:grpSpLocks/>
            </p:cNvGrpSpPr>
            <p:nvPr/>
          </p:nvGrpSpPr>
          <p:grpSpPr bwMode="auto">
            <a:xfrm>
              <a:off x="3369" y="3264"/>
              <a:ext cx="913" cy="517"/>
              <a:chOff x="1824" y="3456"/>
              <a:chExt cx="913" cy="517"/>
            </a:xfrm>
          </p:grpSpPr>
          <p:sp>
            <p:nvSpPr>
              <p:cNvPr id="350263" name="Line 55"/>
              <p:cNvSpPr>
                <a:spLocks noChangeShapeType="1"/>
              </p:cNvSpPr>
              <p:nvPr/>
            </p:nvSpPr>
            <p:spPr bwMode="auto">
              <a:xfrm>
                <a:off x="1824" y="3733"/>
                <a:ext cx="91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 sz="2000">
                  <a:latin typeface="Comic Sans MS" pitchFamily="66" charset="0"/>
                </a:endParaRPr>
              </a:p>
            </p:txBody>
          </p:sp>
          <p:sp>
            <p:nvSpPr>
              <p:cNvPr id="350264" name="Text Box 56"/>
              <p:cNvSpPr txBox="1">
                <a:spLocks noChangeArrowheads="1"/>
              </p:cNvSpPr>
              <p:nvPr/>
            </p:nvSpPr>
            <p:spPr bwMode="auto">
              <a:xfrm>
                <a:off x="2169" y="3721"/>
                <a:ext cx="215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sz="2000">
                    <a:latin typeface="Comic Sans MS" pitchFamily="66" charset="0"/>
                  </a:rPr>
                  <a:t>4</a:t>
                </a:r>
                <a:endParaRPr lang="en-GB" sz="2000">
                  <a:solidFill>
                    <a:srgbClr val="FF6600"/>
                  </a:solidFill>
                  <a:latin typeface="Comic Sans MS" pitchFamily="66" charset="0"/>
                </a:endParaRPr>
              </a:p>
            </p:txBody>
          </p:sp>
          <p:grpSp>
            <p:nvGrpSpPr>
              <p:cNvPr id="14" name="Group 57"/>
              <p:cNvGrpSpPr>
                <a:grpSpLocks/>
              </p:cNvGrpSpPr>
              <p:nvPr/>
            </p:nvGrpSpPr>
            <p:grpSpPr bwMode="auto">
              <a:xfrm>
                <a:off x="1847" y="3456"/>
                <a:ext cx="753" cy="252"/>
                <a:chOff x="1863" y="3456"/>
                <a:chExt cx="753" cy="252"/>
              </a:xfrm>
            </p:grpSpPr>
            <p:sp>
              <p:nvSpPr>
                <p:cNvPr id="350266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1863" y="3456"/>
                  <a:ext cx="742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GB" sz="2000">
                      <a:latin typeface="Comic Sans MS" pitchFamily="66" charset="0"/>
                    </a:rPr>
                    <a:t>–</a:t>
                  </a:r>
                  <a:r>
                    <a:rPr lang="en-GB" sz="2000">
                      <a:solidFill>
                        <a:schemeClr val="tx1"/>
                      </a:solidFill>
                      <a:latin typeface="Comic Sans MS" pitchFamily="66" charset="0"/>
                    </a:rPr>
                    <a:t>5 </a:t>
                  </a:r>
                  <a:r>
                    <a:rPr lang="en-GB" sz="2000">
                      <a:solidFill>
                        <a:schemeClr val="tx1"/>
                      </a:solidFill>
                      <a:latin typeface="Comic Sans MS" pitchFamily="66" charset="0"/>
                      <a:sym typeface="Symbol" pitchFamily="18" charset="2"/>
                    </a:rPr>
                    <a:t>– 33</a:t>
                  </a:r>
                  <a:endParaRPr lang="en-GB" sz="2000">
                    <a:solidFill>
                      <a:schemeClr val="tx1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50267" name="Line 59"/>
                <p:cNvSpPr>
                  <a:spLocks noChangeShapeType="1"/>
                </p:cNvSpPr>
                <p:nvPr/>
              </p:nvSpPr>
              <p:spPr bwMode="auto">
                <a:xfrm>
                  <a:off x="2350" y="3474"/>
                  <a:ext cx="266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 sz="2000">
                    <a:latin typeface="Comic Sans MS" pitchFamily="66" charset="0"/>
                  </a:endParaRPr>
                </a:p>
              </p:txBody>
            </p:sp>
          </p:grpSp>
        </p:grpSp>
      </p:grpSp>
      <p:sp>
        <p:nvSpPr>
          <p:cNvPr id="350268" name="Text Box 60"/>
          <p:cNvSpPr txBox="1">
            <a:spLocks noChangeArrowheads="1"/>
          </p:cNvSpPr>
          <p:nvPr/>
        </p:nvSpPr>
        <p:spPr bwMode="auto">
          <a:xfrm>
            <a:off x="1752600" y="6019800"/>
            <a:ext cx="127150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 i="1">
                <a:latin typeface="Comic Sans MS" pitchFamily="66" charset="0"/>
              </a:rPr>
              <a:t>x</a:t>
            </a:r>
            <a:r>
              <a:rPr lang="en-GB" sz="2000">
                <a:latin typeface="Comic Sans MS" pitchFamily="66" charset="0"/>
              </a:rPr>
              <a:t> = 0.186</a:t>
            </a:r>
          </a:p>
        </p:txBody>
      </p:sp>
      <p:sp>
        <p:nvSpPr>
          <p:cNvPr id="350269" name="Text Box 61"/>
          <p:cNvSpPr txBox="1">
            <a:spLocks noChangeArrowheads="1"/>
          </p:cNvSpPr>
          <p:nvPr/>
        </p:nvSpPr>
        <p:spPr bwMode="auto">
          <a:xfrm>
            <a:off x="4835525" y="6019800"/>
            <a:ext cx="27526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 i="1">
                <a:latin typeface="Comic Sans MS" pitchFamily="66" charset="0"/>
              </a:rPr>
              <a:t>x</a:t>
            </a:r>
            <a:r>
              <a:rPr lang="en-GB" sz="2000">
                <a:latin typeface="Comic Sans MS" pitchFamily="66" charset="0"/>
              </a:rPr>
              <a:t> = –2.686  (to 3 d.p.)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60852" y="3201928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SUBSTITUTE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05769" y="4010088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SIMPLIFY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876256" y="5000569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SPLIT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11560" y="5661248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SOLVE</a:t>
            </a:r>
            <a:endParaRPr lang="en-GB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25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68" grpId="0"/>
      <p:bldP spid="350269" grpId="0"/>
      <p:bldP spid="48" grpId="0"/>
      <p:bldP spid="49" grpId="0"/>
      <p:bldP spid="50" grpId="0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68" y="908720"/>
            <a:ext cx="8775077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5468" y="222733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Your turn: Fill in the blanks</a:t>
            </a:r>
            <a:endParaRPr lang="en-GB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7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72"/>
          <a:stretch/>
        </p:blipFill>
        <p:spPr bwMode="auto">
          <a:xfrm>
            <a:off x="179512" y="692696"/>
            <a:ext cx="8816442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90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1"/>
            <a:ext cx="8110913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19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7964084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568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16632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In your books: Solve the following to 2 decimal places.</a:t>
            </a:r>
            <a:endParaRPr lang="en-GB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21" y="1124744"/>
            <a:ext cx="782955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244839" y="5805264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* Questions can also be solved by factorising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520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/>
              <a:t>Mark your work 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4258816" cy="4525963"/>
          </a:xfrm>
        </p:spPr>
        <p:txBody>
          <a:bodyPr/>
          <a:lstStyle/>
          <a:p>
            <a:pPr marL="514350" indent="-514350">
              <a:buAutoNum type="alphaLcParenBoth"/>
            </a:pPr>
            <a:r>
              <a:rPr lang="en-GB" sz="2800" dirty="0" smtClean="0"/>
              <a:t>x = -3 and -4 </a:t>
            </a:r>
          </a:p>
          <a:p>
            <a:pPr marL="514350" indent="-514350">
              <a:buAutoNum type="alphaLcParenBoth"/>
            </a:pPr>
            <a:r>
              <a:rPr lang="en-GB" sz="2800" dirty="0" smtClean="0"/>
              <a:t>x = -2.38 and -4.62 </a:t>
            </a:r>
          </a:p>
          <a:p>
            <a:pPr marL="514350" indent="-514350">
              <a:buAutoNum type="alphaLcParenBoth"/>
            </a:pPr>
            <a:r>
              <a:rPr lang="en-GB" sz="2800" dirty="0" smtClean="0"/>
              <a:t>x = 12.09 and 0.91</a:t>
            </a:r>
          </a:p>
          <a:p>
            <a:pPr marL="514350" indent="-514350">
              <a:buAutoNum type="alphaLcParenBoth"/>
            </a:pPr>
            <a:r>
              <a:rPr lang="en-GB" sz="2800" dirty="0" smtClean="0"/>
              <a:t>x = -5 and 2</a:t>
            </a:r>
          </a:p>
          <a:p>
            <a:pPr marL="514350" indent="-514350">
              <a:buAutoNum type="alphaLcParenBoth"/>
            </a:pPr>
            <a:r>
              <a:rPr lang="en-GB" sz="2800" dirty="0" smtClean="0"/>
              <a:t>x = -0.21 and 1.21</a:t>
            </a:r>
          </a:p>
          <a:p>
            <a:pPr marL="514350" indent="-514350">
              <a:buAutoNum type="alphaLcParenBoth"/>
            </a:pPr>
            <a:r>
              <a:rPr lang="en-GB" sz="2800" dirty="0" smtClean="0"/>
              <a:t>x = -0.25 and -1 </a:t>
            </a:r>
          </a:p>
          <a:p>
            <a:pPr marL="514350" indent="-514350">
              <a:buAutoNum type="alphaLcParenBoth"/>
            </a:pPr>
            <a:r>
              <a:rPr lang="en-GB" sz="2800" dirty="0"/>
              <a:t> </a:t>
            </a:r>
            <a:r>
              <a:rPr lang="en-GB" sz="2800" dirty="0" smtClean="0"/>
              <a:t>x = 1 and -0.67 </a:t>
            </a:r>
          </a:p>
          <a:p>
            <a:pPr marL="514350" indent="-514350">
              <a:buAutoNum type="alphaLcParenBoth"/>
            </a:pPr>
            <a:r>
              <a:rPr lang="en-GB" sz="2800" dirty="0"/>
              <a:t> </a:t>
            </a:r>
            <a:r>
              <a:rPr lang="en-GB" sz="2800" dirty="0" smtClean="0"/>
              <a:t>x = 3 and -3 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716016" y="1628800"/>
            <a:ext cx="43204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AutoNum type="romanLcParenBoth"/>
            </a:pPr>
            <a:r>
              <a:rPr lang="en-GB" sz="2800" dirty="0" smtClean="0"/>
              <a:t>x = 0.50 and x = 0</a:t>
            </a:r>
          </a:p>
          <a:p>
            <a:pPr marL="514350" indent="-514350">
              <a:buAutoNum type="alphaLcParenBoth" startAt="10"/>
            </a:pPr>
            <a:r>
              <a:rPr lang="en-GB" sz="2800" dirty="0" smtClean="0"/>
              <a:t>x = -3.87 and -0.13</a:t>
            </a:r>
            <a:endParaRPr lang="en-GB" sz="2800" dirty="0"/>
          </a:p>
          <a:p>
            <a:pPr marL="514350" indent="-514350">
              <a:buAutoNum type="alphaLcParenBoth" startAt="10"/>
            </a:pPr>
            <a:r>
              <a:rPr lang="en-GB" sz="2800" dirty="0" smtClean="0"/>
              <a:t> x = -10.20 and 10.20</a:t>
            </a:r>
          </a:p>
          <a:p>
            <a:pPr marL="514350" indent="-514350">
              <a:buAutoNum type="alphaLcParenBoth" startAt="10"/>
            </a:pPr>
            <a:r>
              <a:rPr lang="en-GB" sz="2800" dirty="0"/>
              <a:t> </a:t>
            </a:r>
            <a:r>
              <a:rPr lang="en-GB" sz="2800" dirty="0" smtClean="0"/>
              <a:t>x = 2 and 3 </a:t>
            </a:r>
          </a:p>
        </p:txBody>
      </p:sp>
    </p:spTree>
    <p:extLst>
      <p:ext uri="{BB962C8B-B14F-4D97-AF65-F5344CB8AC3E}">
        <p14:creationId xmlns:p14="http://schemas.microsoft.com/office/powerpoint/2010/main" val="409394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Century Gothic" panose="020B0502020202020204" pitchFamily="34" charset="0"/>
              </a:rPr>
              <a:t>Can you spot the common mistake? </a:t>
            </a: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860772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564904"/>
            <a:ext cx="6420789" cy="3425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04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84969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Challenge </a:t>
            </a:r>
          </a:p>
          <a:p>
            <a:pPr algn="ctr"/>
            <a:endParaRPr lang="en-GB" sz="4000" dirty="0"/>
          </a:p>
          <a:p>
            <a:pPr algn="ctr"/>
            <a:r>
              <a:rPr lang="en-GB" sz="4000" dirty="0" smtClean="0"/>
              <a:t>Using the digits 1 to 9, at most once each for a, b and c, find the results with the greatest and least value</a:t>
            </a:r>
            <a:endParaRPr lang="en-GB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092" y="3789040"/>
            <a:ext cx="60198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970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3778</TotalTime>
  <Words>717</Words>
  <Application>Microsoft Office PowerPoint</Application>
  <PresentationFormat>On-screen Show (4:3)</PresentationFormat>
  <Paragraphs>129</Paragraphs>
  <Slides>23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Discuss: Which of these expressions are quadratic expressions?  How do you know?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Which of these expressions are quadratic equation?  </vt:lpstr>
      <vt:lpstr>PowerPoint Presentation</vt:lpstr>
      <vt:lpstr>Memory Game </vt:lpstr>
      <vt:lpstr>The Quadratic Formula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Mark your work </vt:lpstr>
      <vt:lpstr>Can you spot the common mistake?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Booth, M</dc:creator>
  <cp:lastModifiedBy>Elder, L</cp:lastModifiedBy>
  <cp:revision>150</cp:revision>
  <dcterms:created xsi:type="dcterms:W3CDTF">2016-02-01T14:58:43Z</dcterms:created>
  <dcterms:modified xsi:type="dcterms:W3CDTF">2019-02-07T14:44:37Z</dcterms:modified>
</cp:coreProperties>
</file>