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2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3.xml" ContentType="application/vnd.openxmlformats-officedocument.theme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theme/theme14.xml" ContentType="application/vnd.openxmlformats-officedocument.theme+xml"/>
  <Override PartName="/ppt/theme/theme1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  <p:sldMasterId id="2147483696" r:id="rId4"/>
    <p:sldMasterId id="2147483708" r:id="rId5"/>
    <p:sldMasterId id="2147483720" r:id="rId6"/>
    <p:sldMasterId id="2147483732" r:id="rId7"/>
    <p:sldMasterId id="2147483744" r:id="rId8"/>
    <p:sldMasterId id="2147483756" r:id="rId9"/>
    <p:sldMasterId id="2147483768" r:id="rId10"/>
    <p:sldMasterId id="2147483780" r:id="rId11"/>
    <p:sldMasterId id="2147483792" r:id="rId12"/>
    <p:sldMasterId id="2147483804" r:id="rId13"/>
    <p:sldMasterId id="2147483816" r:id="rId14"/>
  </p:sldMasterIdLst>
  <p:notesMasterIdLst>
    <p:notesMasterId r:id="rId27"/>
  </p:notesMasterIdLst>
  <p:sldIdLst>
    <p:sldId id="256" r:id="rId15"/>
    <p:sldId id="276" r:id="rId16"/>
    <p:sldId id="277" r:id="rId17"/>
    <p:sldId id="268" r:id="rId18"/>
    <p:sldId id="269" r:id="rId19"/>
    <p:sldId id="267" r:id="rId20"/>
    <p:sldId id="272" r:id="rId21"/>
    <p:sldId id="273" r:id="rId22"/>
    <p:sldId id="271" r:id="rId23"/>
    <p:sldId id="274" r:id="rId24"/>
    <p:sldId id="278" r:id="rId25"/>
    <p:sldId id="279" r:id="rId2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9A5E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5620"/>
    <p:restoredTop sz="94660"/>
  </p:normalViewPr>
  <p:slideViewPr>
    <p:cSldViewPr>
      <p:cViewPr>
        <p:scale>
          <a:sx n="75" d="100"/>
          <a:sy n="75" d="100"/>
        </p:scale>
        <p:origin x="-744" y="-81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4.xml"/><Relationship Id="rId26" Type="http://schemas.openxmlformats.org/officeDocument/2006/relationships/slide" Target="slides/slide12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7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3.xml"/><Relationship Id="rId25" Type="http://schemas.openxmlformats.org/officeDocument/2006/relationships/slide" Target="slides/slide1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2.xml"/><Relationship Id="rId20" Type="http://schemas.openxmlformats.org/officeDocument/2006/relationships/slide" Target="slides/slide6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0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.xml"/><Relationship Id="rId23" Type="http://schemas.openxmlformats.org/officeDocument/2006/relationships/slide" Target="slides/slide9.xml"/><Relationship Id="rId28" Type="http://schemas.openxmlformats.org/officeDocument/2006/relationships/presProps" Target="presProps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5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8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28AA95-6410-4B3E-B0DA-D1A7A74B7514}" type="datetimeFigureOut">
              <a:rPr lang="en-GB" smtClean="0"/>
              <a:t>24/02/2019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8EAE49-6AFA-4CAE-ACEA-65222CA0573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5176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From http://educatingmrmattock.blogspot.co.uk/2015/12/ratios-fractions-and-linear-functions.html</a:t>
            </a:r>
          </a:p>
          <a:p>
            <a:r>
              <a:rPr lang="en-GB" dirty="0" smtClean="0"/>
              <a:t>Fraction of whole 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8EAE49-6AFA-4CAE-ACEA-65222CA05730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44427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From http://educatingmrmattock.blogspot.co.uk/2015/12/ratios-fractions-and-linear-functions.html</a:t>
            </a:r>
          </a:p>
          <a:p>
            <a:r>
              <a:rPr lang="en-GB" dirty="0" smtClean="0"/>
              <a:t>Fraction of whole 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8EAE49-6AFA-4CAE-ACEA-65222CA05730}" type="slidenum">
              <a:rPr lang="en-GB" smtClean="0">
                <a:solidFill>
                  <a:prstClr val="black"/>
                </a:solidFill>
              </a:rPr>
              <a:pPr/>
              <a:t>3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44427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Emphasis</a:t>
            </a:r>
            <a:r>
              <a:rPr lang="en-GB" baseline="0" dirty="0" smtClean="0"/>
              <a:t> that </a:t>
            </a:r>
            <a:r>
              <a:rPr lang="en-GB" dirty="0" smtClean="0"/>
              <a:t>B only equals 2 when G</a:t>
            </a:r>
            <a:r>
              <a:rPr lang="en-GB" baseline="0" dirty="0" smtClean="0"/>
              <a:t> equals 3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8EAE49-6AFA-4CAE-ACEA-65222CA05730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4865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Emphasis</a:t>
            </a:r>
            <a:r>
              <a:rPr lang="en-GB" baseline="0" dirty="0" smtClean="0"/>
              <a:t> that </a:t>
            </a:r>
            <a:r>
              <a:rPr lang="en-GB" dirty="0" smtClean="0"/>
              <a:t>B only equals 2 when G</a:t>
            </a:r>
            <a:r>
              <a:rPr lang="en-GB" baseline="0" dirty="0" smtClean="0"/>
              <a:t> equals 3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8EAE49-6AFA-4CAE-ACEA-65222CA05730}" type="slidenum">
              <a:rPr lang="en-GB" smtClean="0">
                <a:solidFill>
                  <a:prstClr val="black"/>
                </a:solidFill>
              </a:rPr>
              <a:pPr/>
              <a:t>5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4865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Emphasise that 4x does not equal</a:t>
            </a:r>
            <a:r>
              <a:rPr lang="en-GB" baseline="0" dirty="0" smtClean="0"/>
              <a:t> 7</a:t>
            </a:r>
          </a:p>
          <a:p>
            <a:endParaRPr lang="en-GB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8EAE49-6AFA-4CAE-ACEA-65222CA05730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146074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baseline="0" dirty="0" smtClean="0"/>
              <a:t>On mini whiteboards </a:t>
            </a:r>
          </a:p>
          <a:p>
            <a:r>
              <a:rPr lang="en-GB" baseline="0" dirty="0" smtClean="0"/>
              <a:t>X = 21/5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8EAE49-6AFA-4CAE-ACEA-65222CA05730}" type="slidenum">
              <a:rPr lang="en-GB" smtClean="0">
                <a:solidFill>
                  <a:prstClr val="black"/>
                </a:solidFill>
              </a:rPr>
              <a:pPr/>
              <a:t>7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146074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X</a:t>
            </a:r>
            <a:r>
              <a:rPr lang="en-GB" baseline="0" dirty="0" smtClean="0"/>
              <a:t> = 6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8EAE49-6AFA-4CAE-ACEA-65222CA05730}" type="slidenum">
              <a:rPr lang="en-GB" smtClean="0">
                <a:solidFill>
                  <a:prstClr val="black"/>
                </a:solidFill>
              </a:rPr>
              <a:pPr/>
              <a:t>8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146074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aseline="0" dirty="0" smtClean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8EAE49-6AFA-4CAE-ACEA-65222CA05730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613299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aseline="0" dirty="0" smtClean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8EAE49-6AFA-4CAE-ACEA-65222CA05730}" type="slidenum">
              <a:rPr lang="en-GB" smtClean="0">
                <a:solidFill>
                  <a:prstClr val="black"/>
                </a:solidFill>
              </a:rPr>
              <a:pPr/>
              <a:t>10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613299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7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8EAE49-6AFA-4CAE-ACEA-65222CA05730}" type="slidenum">
              <a:rPr lang="en-GB" smtClean="0">
                <a:solidFill>
                  <a:prstClr val="black"/>
                </a:solidFill>
              </a:rPr>
              <a:pPr/>
              <a:t>11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82556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C428068-2456-48FB-BD81-4B035F9E39FA}" type="datetimeFigureOut">
              <a:rPr lang="en-GB" smtClean="0"/>
              <a:t>24/02/2019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F627EBD-62CA-4688-A70B-10160DB883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C428068-2456-48FB-BD81-4B035F9E39FA}" type="datetimeFigureOut">
              <a:rPr lang="en-GB" smtClean="0"/>
              <a:t>24/02/2019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F627EBD-62CA-4688-A70B-10160DB883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C428068-2456-48FB-BD81-4B035F9E39FA}" type="datetimeFigureOut">
              <a:rPr lang="en-GB" smtClean="0"/>
              <a:t>24/02/2019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F627EBD-62CA-4688-A70B-10160DB883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C428068-2456-48FB-BD81-4B035F9E39FA}" type="datetimeFigureOut">
              <a:rPr lang="en-GB" smtClean="0"/>
              <a:t>24/02/2019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F627EBD-62CA-4688-A70B-10160DB883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C428068-2456-48FB-BD81-4B035F9E39FA}" type="datetimeFigureOut">
              <a:rPr lang="en-GB" smtClean="0"/>
              <a:t>24/02/2019</a:t>
            </a:fld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F627EBD-62CA-4688-A70B-10160DB883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C428068-2456-48FB-BD81-4B035F9E39FA}" type="datetimeFigureOut">
              <a:rPr lang="en-GB" smtClean="0"/>
              <a:t>24/02/2019</a:t>
            </a:fld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F627EBD-62CA-4688-A70B-10160DB883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C428068-2456-48FB-BD81-4B035F9E39FA}" type="datetimeFigureOut">
              <a:rPr lang="en-GB" smtClean="0"/>
              <a:t>24/02/2019</a:t>
            </a:fld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F627EBD-62CA-4688-A70B-10160DB883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C428068-2456-48FB-BD81-4B035F9E39FA}" type="datetimeFigureOut">
              <a:rPr lang="en-GB" smtClean="0"/>
              <a:t>24/02/2019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F627EBD-62CA-4688-A70B-10160DB883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C428068-2456-48FB-BD81-4B035F9E39FA}" type="datetimeFigureOut">
              <a:rPr lang="en-GB" smtClean="0"/>
              <a:t>24/02/2019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F627EBD-62CA-4688-A70B-10160DB883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C428068-2456-48FB-BD81-4B035F9E39FA}" type="datetimeFigureOut">
              <a:rPr lang="en-GB" smtClean="0"/>
              <a:t>24/02/2019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F627EBD-62CA-4688-A70B-10160DB883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C428068-2456-48FB-BD81-4B035F9E39FA}" type="datetimeFigureOut">
              <a:rPr lang="en-GB" smtClean="0"/>
              <a:t>24/02/2019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F627EBD-62CA-4688-A70B-10160DB883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2/24/2019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2/24/2019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2/24/2019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2/24/2019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2/24/2019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2/24/2019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2/24/2019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2/24/2019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2/24/2019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2/24/2019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2/24/2019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2/24/2019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2/24/2019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2/24/2019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2/24/2019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2/24/2019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2/24/2019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2/24/2019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2/24/2019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2/24/2019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2/24/2019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2/24/2019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2/24/2019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1788410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2/24/2019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0780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2/24/2019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9107488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2/24/2019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1585668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2/24/2019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6252344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2/24/2019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4379832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2/24/2019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9517152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2/24/2019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9738384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2/24/2019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4896038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2/24/2019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3152986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2/24/2019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6418447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C428068-2456-48FB-BD81-4B035F9E39FA}" type="datetimeFigureOut">
              <a:rPr lang="en-GB" smtClean="0">
                <a:solidFill>
                  <a:srgbClr val="000000"/>
                </a:solidFill>
              </a:rPr>
              <a:pPr/>
              <a:t>24/02/2019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F627EBD-62CA-4688-A70B-10160DB883CF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6562658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C428068-2456-48FB-BD81-4B035F9E39FA}" type="datetimeFigureOut">
              <a:rPr lang="en-GB" smtClean="0">
                <a:solidFill>
                  <a:srgbClr val="000000"/>
                </a:solidFill>
              </a:rPr>
              <a:pPr/>
              <a:t>24/02/2019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F627EBD-62CA-4688-A70B-10160DB883CF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95343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C428068-2456-48FB-BD81-4B035F9E39FA}" type="datetimeFigureOut">
              <a:rPr lang="en-GB" smtClean="0">
                <a:solidFill>
                  <a:srgbClr val="000000"/>
                </a:solidFill>
              </a:rPr>
              <a:pPr/>
              <a:t>24/02/2019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F627EBD-62CA-4688-A70B-10160DB883CF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082888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C428068-2456-48FB-BD81-4B035F9E39FA}" type="datetimeFigureOut">
              <a:rPr lang="en-GB" smtClean="0">
                <a:solidFill>
                  <a:srgbClr val="000000"/>
                </a:solidFill>
              </a:rPr>
              <a:pPr/>
              <a:t>24/02/2019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F627EBD-62CA-4688-A70B-10160DB883CF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8082058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C428068-2456-48FB-BD81-4B035F9E39FA}" type="datetimeFigureOut">
              <a:rPr lang="en-GB" smtClean="0">
                <a:solidFill>
                  <a:srgbClr val="000000"/>
                </a:solidFill>
              </a:rPr>
              <a:pPr/>
              <a:t>24/02/2019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F627EBD-62CA-4688-A70B-10160DB883CF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1742318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C428068-2456-48FB-BD81-4B035F9E39FA}" type="datetimeFigureOut">
              <a:rPr lang="en-GB" smtClean="0">
                <a:solidFill>
                  <a:srgbClr val="000000"/>
                </a:solidFill>
              </a:rPr>
              <a:pPr/>
              <a:t>24/02/2019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F627EBD-62CA-4688-A70B-10160DB883CF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4111435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C428068-2456-48FB-BD81-4B035F9E39FA}" type="datetimeFigureOut">
              <a:rPr lang="en-GB" smtClean="0">
                <a:solidFill>
                  <a:srgbClr val="000000"/>
                </a:solidFill>
              </a:rPr>
              <a:pPr/>
              <a:t>24/02/2019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F627EBD-62CA-4688-A70B-10160DB883CF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3298935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C428068-2456-48FB-BD81-4B035F9E39FA}" type="datetimeFigureOut">
              <a:rPr lang="en-GB" smtClean="0">
                <a:solidFill>
                  <a:srgbClr val="000000"/>
                </a:solidFill>
              </a:rPr>
              <a:pPr/>
              <a:t>24/02/2019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F627EBD-62CA-4688-A70B-10160DB883CF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0655787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C428068-2456-48FB-BD81-4B035F9E39FA}" type="datetimeFigureOut">
              <a:rPr lang="en-GB" smtClean="0">
                <a:solidFill>
                  <a:srgbClr val="000000"/>
                </a:solidFill>
              </a:rPr>
              <a:pPr/>
              <a:t>24/02/2019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F627EBD-62CA-4688-A70B-10160DB883CF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0340565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C428068-2456-48FB-BD81-4B035F9E39FA}" type="datetimeFigureOut">
              <a:rPr lang="en-GB" smtClean="0">
                <a:solidFill>
                  <a:srgbClr val="000000"/>
                </a:solidFill>
              </a:rPr>
              <a:pPr/>
              <a:t>24/02/2019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F627EBD-62CA-4688-A70B-10160DB883CF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444723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C428068-2456-48FB-BD81-4B035F9E39FA}" type="datetimeFigureOut">
              <a:rPr lang="en-GB" smtClean="0">
                <a:solidFill>
                  <a:srgbClr val="000000"/>
                </a:solidFill>
              </a:rPr>
              <a:pPr/>
              <a:t>24/02/2019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F627EBD-62CA-4688-A70B-10160DB883CF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5360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6.xml"/><Relationship Id="rId7" Type="http://schemas.openxmlformats.org/officeDocument/2006/relationships/slideLayout" Target="../slideLayouts/slideLayout150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45.xml"/><Relationship Id="rId1" Type="http://schemas.openxmlformats.org/officeDocument/2006/relationships/slideLayout" Target="../slideLayouts/slideLayout144.xml"/><Relationship Id="rId6" Type="http://schemas.openxmlformats.org/officeDocument/2006/relationships/slideLayout" Target="../slideLayouts/slideLayout149.xml"/><Relationship Id="rId11" Type="http://schemas.openxmlformats.org/officeDocument/2006/relationships/slideLayout" Target="../slideLayouts/slideLayout154.xml"/><Relationship Id="rId5" Type="http://schemas.openxmlformats.org/officeDocument/2006/relationships/slideLayout" Target="../slideLayouts/slideLayout148.xml"/><Relationship Id="rId10" Type="http://schemas.openxmlformats.org/officeDocument/2006/relationships/slideLayout" Target="../slideLayouts/slideLayout153.xml"/><Relationship Id="rId4" Type="http://schemas.openxmlformats.org/officeDocument/2006/relationships/slideLayout" Target="../slideLayouts/slideLayout147.xml"/><Relationship Id="rId9" Type="http://schemas.openxmlformats.org/officeDocument/2006/relationships/slideLayout" Target="../slideLayouts/slideLayout15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AC428068-2456-48FB-BD81-4B035F9E39FA}" type="datetimeFigureOut">
              <a:rPr lang="en-GB" smtClean="0"/>
              <a:t>24/02/2019</a:t>
            </a:fld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1F627EBD-62CA-4688-A70B-10160DB883CF}" type="slidenum">
              <a:rPr lang="en-GB" smtClean="0"/>
              <a:t>‹#›</a:t>
            </a:fld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4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8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0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2/24/2019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7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9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1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2/24/2019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9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1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5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2/24/2019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355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AC428068-2456-48FB-BD81-4B035F9E39FA}" type="datetimeFigureOut">
              <a:rPr lang="en-GB" smtClean="0">
                <a:solidFill>
                  <a:srgbClr val="000000"/>
                </a:solidFill>
              </a:rPr>
              <a:pPr/>
              <a:t>24/02/2019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1F627EBD-62CA-4688-A70B-10160DB883CF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4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98088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90921"/>
            <a:ext cx="8640960" cy="2952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467543" y="3010806"/>
                <a:ext cx="4091097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400" b="0" i="1" smtClean="0">
                          <a:latin typeface="Cambria Math"/>
                        </a:rPr>
                        <m:t>𝐵</m:t>
                      </m:r>
                      <m:r>
                        <a:rPr lang="en-GB" sz="4400" b="0" i="1" smtClean="0">
                          <a:latin typeface="Cambria Math"/>
                        </a:rPr>
                        <m:t>:</m:t>
                      </m:r>
                      <m:r>
                        <a:rPr lang="en-GB" sz="4400" b="0" i="1" smtClean="0">
                          <a:latin typeface="Cambria Math"/>
                        </a:rPr>
                        <m:t>𝐺</m:t>
                      </m:r>
                      <m:r>
                        <a:rPr lang="en-GB" sz="4400" b="0" i="1" smtClean="0">
                          <a:latin typeface="Cambria Math"/>
                        </a:rPr>
                        <m:t>=1:4 </m:t>
                      </m:r>
                    </m:oMath>
                  </m:oMathPara>
                </a14:m>
                <a:endParaRPr lang="en-GB" sz="44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543" y="3010806"/>
                <a:ext cx="4091097" cy="769441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/>
          <p:cNvSpPr txBox="1"/>
          <p:nvPr/>
        </p:nvSpPr>
        <p:spPr>
          <a:xfrm>
            <a:off x="1210268" y="4091880"/>
            <a:ext cx="66967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Write down an equivalent ratio</a:t>
            </a:r>
            <a:endParaRPr lang="en-GB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1196008" y="4653136"/>
            <a:ext cx="66967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and another…</a:t>
            </a:r>
            <a:endParaRPr lang="en-GB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1210268" y="5267201"/>
            <a:ext cx="66967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and another…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10088027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94419"/>
            <a:ext cx="6490468" cy="22175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348" y="2087154"/>
            <a:ext cx="6490468" cy="22175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348" y="4022700"/>
            <a:ext cx="6490468" cy="22175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6597972" y="749332"/>
                <a:ext cx="207602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/>
                        </a:rPr>
                        <m:t>𝐵</m:t>
                      </m:r>
                      <m:r>
                        <a:rPr lang="en-GB" sz="2800" b="0" i="1" smtClean="0">
                          <a:latin typeface="Cambria Math"/>
                        </a:rPr>
                        <m:t>:</m:t>
                      </m:r>
                      <m:r>
                        <a:rPr lang="en-GB" sz="2800" b="0" i="1" smtClean="0">
                          <a:latin typeface="Cambria Math"/>
                        </a:rPr>
                        <m:t>𝐺</m:t>
                      </m:r>
                      <m:r>
                        <a:rPr lang="en-GB" sz="2800" b="0" i="1" smtClean="0">
                          <a:latin typeface="Cambria Math"/>
                        </a:rPr>
                        <m:t>=1:4 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97972" y="749332"/>
                <a:ext cx="2076028" cy="523220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6617816" y="2780928"/>
                <a:ext cx="207602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/>
                        </a:rPr>
                        <m:t>𝐵</m:t>
                      </m:r>
                      <m:r>
                        <a:rPr lang="en-GB" sz="2800" b="0" i="1" smtClean="0">
                          <a:latin typeface="Cambria Math"/>
                        </a:rPr>
                        <m:t>:</m:t>
                      </m:r>
                      <m:r>
                        <a:rPr lang="en-GB" sz="2800" b="0" i="1" smtClean="0">
                          <a:latin typeface="Cambria Math"/>
                        </a:rPr>
                        <m:t>𝐺</m:t>
                      </m:r>
                      <m:r>
                        <a:rPr lang="en-GB" sz="2800" b="0" i="1" smtClean="0">
                          <a:latin typeface="Cambria Math"/>
                        </a:rPr>
                        <m:t>=2:8 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17816" y="2780928"/>
                <a:ext cx="2076028" cy="523220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6653336" y="4725144"/>
                <a:ext cx="2311152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/>
                        </a:rPr>
                        <m:t>𝐵</m:t>
                      </m:r>
                      <m:r>
                        <a:rPr lang="en-GB" sz="2800" b="0" i="1" smtClean="0">
                          <a:latin typeface="Cambria Math"/>
                        </a:rPr>
                        <m:t>:</m:t>
                      </m:r>
                      <m:r>
                        <a:rPr lang="en-GB" sz="2800" b="0" i="1" smtClean="0">
                          <a:latin typeface="Cambria Math"/>
                        </a:rPr>
                        <m:t>𝐺</m:t>
                      </m:r>
                      <m:r>
                        <a:rPr lang="en-GB" sz="2800" b="0" i="1" smtClean="0">
                          <a:latin typeface="Cambria Math"/>
                        </a:rPr>
                        <m:t>=3:12 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53336" y="4725144"/>
                <a:ext cx="2311152" cy="523220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754711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90921"/>
            <a:ext cx="8640960" cy="2952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467543" y="3010806"/>
                <a:ext cx="4091097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4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𝐵</m:t>
                      </m:r>
                      <m:r>
                        <a:rPr lang="en-GB" sz="44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:</m:t>
                      </m:r>
                      <m:r>
                        <a:rPr lang="en-GB" sz="44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𝐺</m:t>
                      </m:r>
                      <m:r>
                        <a:rPr lang="en-GB" sz="44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=1:4 </m:t>
                      </m:r>
                    </m:oMath>
                  </m:oMathPara>
                </a14:m>
                <a:endParaRPr lang="en-GB" sz="44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543" y="3010806"/>
                <a:ext cx="4091097" cy="769441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1210268" y="4091880"/>
                <a:ext cx="6696744" cy="61484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 smtClean="0">
                    <a:solidFill>
                      <a:srgbClr val="000000"/>
                    </a:solidFill>
                  </a:rPr>
                  <a:t>Write down a fraction equivalent to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b="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𝐵</m:t>
                        </m:r>
                      </m:num>
                      <m:den>
                        <m:r>
                          <a:rPr lang="en-GB" sz="2400" b="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𝐺</m:t>
                        </m:r>
                      </m:den>
                    </m:f>
                  </m:oMath>
                </a14:m>
                <a:endParaRPr lang="en-GB" sz="24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10268" y="4091880"/>
                <a:ext cx="6696744" cy="614848"/>
              </a:xfrm>
              <a:prstGeom prst="rect">
                <a:avLst/>
              </a:prstGeom>
              <a:blipFill rotWithShape="1">
                <a:blip r:embed="rId5"/>
                <a:stretch>
                  <a:fillRect l="-1457" b="-89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/>
          <p:cNvSpPr txBox="1"/>
          <p:nvPr/>
        </p:nvSpPr>
        <p:spPr>
          <a:xfrm>
            <a:off x="1210268" y="4737064"/>
            <a:ext cx="66967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solidFill>
                  <a:srgbClr val="000000"/>
                </a:solidFill>
              </a:rPr>
              <a:t>and another…</a:t>
            </a:r>
            <a:endParaRPr lang="en-GB" sz="2400" dirty="0">
              <a:solidFill>
                <a:srgbClr val="00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210268" y="5267201"/>
            <a:ext cx="66967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solidFill>
                  <a:srgbClr val="000000"/>
                </a:solidFill>
              </a:rPr>
              <a:t>and another…</a:t>
            </a:r>
            <a:endParaRPr lang="en-GB" sz="24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212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16632"/>
            <a:ext cx="8758258" cy="2880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467543" y="3010806"/>
                <a:ext cx="4091097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400" b="0" i="1" smtClean="0">
                          <a:latin typeface="Cambria Math"/>
                        </a:rPr>
                        <m:t>𝐵</m:t>
                      </m:r>
                      <m:r>
                        <a:rPr lang="en-GB" sz="4400" b="0" i="1" smtClean="0">
                          <a:latin typeface="Cambria Math"/>
                        </a:rPr>
                        <m:t>:</m:t>
                      </m:r>
                      <m:r>
                        <a:rPr lang="en-GB" sz="4400" b="0" i="1" smtClean="0">
                          <a:latin typeface="Cambria Math"/>
                        </a:rPr>
                        <m:t>𝐺</m:t>
                      </m:r>
                      <m:r>
                        <a:rPr lang="en-GB" sz="4400" b="0" i="1" smtClean="0">
                          <a:latin typeface="Cambria Math"/>
                        </a:rPr>
                        <m:t>=2:3 </m:t>
                      </m:r>
                    </m:oMath>
                  </m:oMathPara>
                </a14:m>
                <a:endParaRPr lang="en-GB" sz="44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543" y="3010806"/>
                <a:ext cx="4091097" cy="769441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/>
          <p:cNvSpPr txBox="1"/>
          <p:nvPr/>
        </p:nvSpPr>
        <p:spPr>
          <a:xfrm>
            <a:off x="1043608" y="3861048"/>
            <a:ext cx="66967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Write down an equivalent ratio</a:t>
            </a:r>
            <a:endParaRPr lang="en-GB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1763688" y="4521886"/>
            <a:ext cx="66967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And another…</a:t>
            </a:r>
            <a:endParaRPr lang="en-GB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3563888" y="4998557"/>
            <a:ext cx="66967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And another…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2838468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16632"/>
            <a:ext cx="8758258" cy="2880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467543" y="3010806"/>
                <a:ext cx="4091097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4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𝐵</m:t>
                      </m:r>
                      <m:r>
                        <a:rPr lang="en-GB" sz="44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:</m:t>
                      </m:r>
                      <m:r>
                        <a:rPr lang="en-GB" sz="44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𝐺</m:t>
                      </m:r>
                      <m:r>
                        <a:rPr lang="en-GB" sz="44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=2:3 </m:t>
                      </m:r>
                    </m:oMath>
                  </m:oMathPara>
                </a14:m>
                <a:endParaRPr lang="en-GB" sz="44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543" y="3010806"/>
                <a:ext cx="4091097" cy="769441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1043608" y="3861048"/>
                <a:ext cx="6696744" cy="7813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sz="2400" b="0" i="0" smtClean="0">
                          <a:solidFill>
                            <a:srgbClr val="000000"/>
                          </a:solidFill>
                          <a:latin typeface="Cambria Math"/>
                        </a:rPr>
                        <m:t>Write</m:t>
                      </m:r>
                      <m:r>
                        <a:rPr lang="en-GB" sz="2400" b="0" i="0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sz="2400" b="0" i="0" smtClean="0">
                          <a:solidFill>
                            <a:srgbClr val="000000"/>
                          </a:solidFill>
                          <a:latin typeface="Cambria Math"/>
                        </a:rPr>
                        <m:t>down</m:t>
                      </m:r>
                      <m:r>
                        <a:rPr lang="en-GB" sz="2400" b="0" i="0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sz="2400" b="0" i="0" smtClean="0">
                          <a:solidFill>
                            <a:srgbClr val="000000"/>
                          </a:solidFill>
                          <a:latin typeface="Cambria Math"/>
                        </a:rPr>
                        <m:t>a</m:t>
                      </m:r>
                      <m:r>
                        <a:rPr lang="en-GB" sz="2400" b="0" i="0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sz="2400" b="0" i="0" smtClean="0">
                          <a:solidFill>
                            <a:srgbClr val="000000"/>
                          </a:solidFill>
                          <a:latin typeface="Cambria Math"/>
                        </a:rPr>
                        <m:t>fraction</m:t>
                      </m:r>
                      <m:r>
                        <a:rPr lang="en-GB" sz="2400" b="0" i="0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sz="2400" b="0" i="0" smtClean="0">
                          <a:solidFill>
                            <a:srgbClr val="000000"/>
                          </a:solidFill>
                          <a:latin typeface="Cambria Math"/>
                        </a:rPr>
                        <m:t>equivalent</m:t>
                      </m:r>
                      <m:r>
                        <a:rPr lang="en-GB" sz="2400" b="0" i="0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sz="2400" b="0" i="0" smtClean="0">
                          <a:solidFill>
                            <a:srgbClr val="000000"/>
                          </a:solidFill>
                          <a:latin typeface="Cambria Math"/>
                        </a:rPr>
                        <m:t>to</m:t>
                      </m:r>
                      <m:r>
                        <a:rPr lang="en-GB" sz="2400" b="0" i="0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f>
                        <m:fPr>
                          <m:ctrlPr>
                            <a:rPr lang="en-GB" sz="2400" b="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𝐵</m:t>
                          </m:r>
                        </m:num>
                        <m:den>
                          <m:r>
                            <a:rPr lang="en-GB" sz="2400" b="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𝐺</m:t>
                          </m:r>
                        </m:den>
                      </m:f>
                    </m:oMath>
                  </m:oMathPara>
                </a14:m>
                <a:endParaRPr lang="en-GB" sz="24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3608" y="3861048"/>
                <a:ext cx="6696744" cy="781368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/>
          <p:cNvSpPr txBox="1"/>
          <p:nvPr/>
        </p:nvSpPr>
        <p:spPr>
          <a:xfrm>
            <a:off x="1619672" y="4814592"/>
            <a:ext cx="66967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solidFill>
                  <a:srgbClr val="000000"/>
                </a:solidFill>
              </a:rPr>
              <a:t>And another…</a:t>
            </a:r>
            <a:endParaRPr lang="en-GB" sz="2400" dirty="0">
              <a:solidFill>
                <a:srgbClr val="0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361897" y="5277788"/>
            <a:ext cx="66967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solidFill>
                  <a:srgbClr val="000000"/>
                </a:solidFill>
              </a:rPr>
              <a:t>And another…</a:t>
            </a:r>
            <a:endParaRPr lang="en-GB" sz="24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01230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GB" dirty="0" smtClean="0"/>
                  <a:t>Given that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</a:rPr>
                      <m:t>4</m:t>
                    </m:r>
                    <m:r>
                      <a:rPr lang="en-GB" b="0" i="1" smtClean="0">
                        <a:latin typeface="Cambria Math"/>
                      </a:rPr>
                      <m:t>𝑥</m:t>
                    </m:r>
                    <m:r>
                      <a:rPr lang="en-GB" b="0" i="1" smtClean="0">
                        <a:latin typeface="Cambria Math"/>
                      </a:rPr>
                      <m:t> :9=7:3</m:t>
                    </m:r>
                  </m:oMath>
                </a14:m>
                <a:r>
                  <a:rPr lang="en-GB" dirty="0" smtClean="0"/>
                  <a:t> </a:t>
                </a:r>
                <a:br>
                  <a:rPr lang="en-GB" dirty="0" smtClean="0"/>
                </a:br>
                <a:r>
                  <a:rPr lang="en-GB" dirty="0" smtClean="0"/>
                  <a:t>Find the value of x</a:t>
                </a:r>
                <a:endParaRPr lang="en-GB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1">
                <a:blip r:embed="rId3"/>
                <a:stretch>
                  <a:fillRect t="-23936" b="-3723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070" y="2330833"/>
            <a:ext cx="2726762" cy="424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904363" y="1821284"/>
            <a:ext cx="1584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METHOD 1</a:t>
            </a:r>
            <a:endParaRPr lang="en-GB" dirty="0"/>
          </a:p>
        </p:txBody>
      </p:sp>
      <p:sp>
        <p:nvSpPr>
          <p:cNvPr id="6" name="TextBox 5"/>
          <p:cNvSpPr txBox="1"/>
          <p:nvPr/>
        </p:nvSpPr>
        <p:spPr>
          <a:xfrm>
            <a:off x="5177617" y="1850775"/>
            <a:ext cx="1584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METHOD 2</a:t>
            </a:r>
            <a:endParaRPr lang="en-GB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0738" y="2330833"/>
            <a:ext cx="3425598" cy="310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419872" y="5733256"/>
            <a:ext cx="46085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/>
              <a:t>In pairs describe how to go from one line of working to the next</a:t>
            </a:r>
            <a:r>
              <a:rPr lang="en-GB" dirty="0" smtClean="0"/>
              <a:t>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3802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GB" dirty="0" smtClean="0"/>
                  <a:t>Given that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</a:rPr>
                      <m:t>3</m:t>
                    </m:r>
                    <m:r>
                      <a:rPr lang="en-GB" b="0" i="1" smtClean="0">
                        <a:latin typeface="Cambria Math"/>
                      </a:rPr>
                      <m:t>𝑥</m:t>
                    </m:r>
                    <m:r>
                      <a:rPr lang="en-GB" b="0" i="1" smtClean="0">
                        <a:latin typeface="Cambria Math"/>
                      </a:rPr>
                      <m:t> :9=7:5</m:t>
                    </m:r>
                  </m:oMath>
                </a14:m>
                <a:r>
                  <a:rPr lang="en-GB" dirty="0" smtClean="0"/>
                  <a:t> </a:t>
                </a:r>
                <a:br>
                  <a:rPr lang="en-GB" dirty="0" smtClean="0"/>
                </a:br>
                <a:r>
                  <a:rPr lang="en-GB" dirty="0" smtClean="0"/>
                  <a:t>Find the value of x</a:t>
                </a:r>
                <a:endParaRPr lang="en-GB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1">
                <a:blip r:embed="rId3"/>
                <a:stretch>
                  <a:fillRect t="-23936" b="-3723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41148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GB" dirty="0" smtClean="0"/>
                  <a:t>Given that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</a:rPr>
                      <m:t>𝑥</m:t>
                    </m:r>
                    <m:r>
                      <a:rPr lang="en-GB" b="0" i="1" smtClean="0">
                        <a:latin typeface="Cambria Math"/>
                      </a:rPr>
                      <m:t> :9=4:</m:t>
                    </m:r>
                    <m:r>
                      <a:rPr lang="en-GB" b="0" i="1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GB" dirty="0" smtClean="0"/>
                  <a:t> </a:t>
                </a:r>
                <a:br>
                  <a:rPr lang="en-GB" dirty="0" smtClean="0"/>
                </a:br>
                <a:r>
                  <a:rPr lang="en-GB" dirty="0" smtClean="0"/>
                  <a:t>Find the positive value of x</a:t>
                </a:r>
                <a:endParaRPr lang="en-GB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1">
                <a:blip r:embed="rId3"/>
                <a:stretch>
                  <a:fillRect t="-23936" b="-3723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26035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GB" dirty="0" smtClean="0"/>
              <a:t>In your books…</a:t>
            </a: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GB" dirty="0" smtClean="0"/>
                  <a:t>Find the positive value of x: </a:t>
                </a:r>
              </a:p>
              <a:p>
                <a:pPr marL="0" indent="0">
                  <a:buNone/>
                </a:pPr>
                <a:r>
                  <a:rPr lang="en-GB" b="0" dirty="0" smtClean="0"/>
                  <a:t>(a)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</a:rPr>
                      <m:t>2</m:t>
                    </m:r>
                    <m:r>
                      <a:rPr lang="en-GB" b="0" i="1" smtClean="0">
                        <a:latin typeface="Cambria Math"/>
                      </a:rPr>
                      <m:t>𝑥</m:t>
                    </m:r>
                    <m:r>
                      <a:rPr lang="en-GB" b="0" i="1" smtClean="0">
                        <a:latin typeface="Cambria Math"/>
                      </a:rPr>
                      <m:t> :7=4 :7</m:t>
                    </m:r>
                  </m:oMath>
                </a14:m>
                <a:endParaRPr lang="en-GB" b="0" dirty="0" smtClean="0"/>
              </a:p>
              <a:p>
                <a:pPr marL="0" indent="0">
                  <a:buNone/>
                </a:pPr>
                <a:r>
                  <a:rPr lang="en-GB" dirty="0" smtClean="0"/>
                  <a:t>(b)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</a:rPr>
                      <m:t>7 :2</m:t>
                    </m:r>
                    <m:r>
                      <a:rPr lang="en-GB" b="0" i="1" smtClean="0">
                        <a:latin typeface="Cambria Math"/>
                      </a:rPr>
                      <m:t>𝑥</m:t>
                    </m:r>
                    <m:r>
                      <a:rPr lang="en-GB" b="0" i="1" smtClean="0">
                        <a:latin typeface="Cambria Math"/>
                      </a:rPr>
                      <m:t>=7 :4 </m:t>
                    </m:r>
                  </m:oMath>
                </a14:m>
                <a:endParaRPr lang="en-GB" b="0" dirty="0" smtClean="0"/>
              </a:p>
              <a:p>
                <a:pPr marL="0" indent="0">
                  <a:buNone/>
                </a:pPr>
                <a:r>
                  <a:rPr lang="en-GB" dirty="0" smtClean="0"/>
                  <a:t>(c)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</a:rPr>
                      <m:t>2</m:t>
                    </m:r>
                    <m:r>
                      <a:rPr lang="en-GB" b="0" i="1" smtClean="0">
                        <a:latin typeface="Cambria Math"/>
                      </a:rPr>
                      <m:t>𝑥</m:t>
                    </m:r>
                    <m:r>
                      <a:rPr lang="en-GB" b="0" i="1" smtClean="0">
                        <a:latin typeface="Cambria Math"/>
                      </a:rPr>
                      <m:t> :7 =12 :21 </m:t>
                    </m:r>
                  </m:oMath>
                </a14:m>
                <a:endParaRPr lang="en-GB" dirty="0" smtClean="0"/>
              </a:p>
              <a:p>
                <a:pPr marL="0" indent="0">
                  <a:buNone/>
                </a:pPr>
                <a:r>
                  <a:rPr lang="en-GB" dirty="0" smtClean="0"/>
                  <a:t>(d)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</a:rPr>
                      <m:t>7 :2</m:t>
                    </m:r>
                    <m:r>
                      <a:rPr lang="en-GB" b="0" i="1" smtClean="0">
                        <a:latin typeface="Cambria Math"/>
                      </a:rPr>
                      <m:t>𝑥</m:t>
                    </m:r>
                    <m:r>
                      <a:rPr lang="en-GB" b="0" i="1" smtClean="0">
                        <a:latin typeface="Cambria Math"/>
                      </a:rPr>
                      <m:t>=21 :12 </m:t>
                    </m:r>
                  </m:oMath>
                </a14:m>
                <a:endParaRPr lang="en-GB" b="0" dirty="0" smtClean="0"/>
              </a:p>
              <a:p>
                <a:pPr marL="0" indent="0">
                  <a:buNone/>
                </a:pPr>
                <a:r>
                  <a:rPr lang="en-GB" dirty="0" smtClean="0"/>
                  <a:t>(e)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</a:rPr>
                      <m:t>2</m:t>
                    </m:r>
                    <m:r>
                      <a:rPr lang="en-GB" b="0" i="1" smtClean="0">
                        <a:latin typeface="Cambria Math"/>
                      </a:rPr>
                      <m:t>𝑥</m:t>
                    </m:r>
                    <m:r>
                      <a:rPr lang="en-GB" b="0" i="1" smtClean="0">
                        <a:latin typeface="Cambria Math"/>
                      </a:rPr>
                      <m:t> :7=7 :5 </m:t>
                    </m:r>
                  </m:oMath>
                </a14:m>
                <a:endParaRPr lang="en-GB" dirty="0" smtClean="0"/>
              </a:p>
              <a:p>
                <a:pPr marL="0" indent="0">
                  <a:buNone/>
                </a:pPr>
                <a:r>
                  <a:rPr lang="en-GB" dirty="0" smtClean="0"/>
                  <a:t>(f)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</a:rPr>
                      <m:t>2</m:t>
                    </m:r>
                    <m:r>
                      <a:rPr lang="en-GB" b="0" i="1" smtClean="0">
                        <a:latin typeface="Cambria Math"/>
                      </a:rPr>
                      <m:t>𝑥</m:t>
                    </m:r>
                    <m:r>
                      <a:rPr lang="en-GB" b="0" i="1" smtClean="0">
                        <a:latin typeface="Cambria Math"/>
                      </a:rPr>
                      <m:t> :7=5 :3</m:t>
                    </m:r>
                  </m:oMath>
                </a14:m>
                <a:endParaRPr lang="en-GB" dirty="0" smtClean="0"/>
              </a:p>
              <a:p>
                <a:pPr marL="0" indent="0">
                  <a:buNone/>
                </a:pPr>
                <a:r>
                  <a:rPr lang="en-GB" dirty="0" smtClean="0"/>
                  <a:t>(g)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</a:rPr>
                      <m:t>2</m:t>
                    </m:r>
                    <m:r>
                      <a:rPr lang="en-GB" b="0" i="1" smtClean="0">
                        <a:latin typeface="Cambria Math"/>
                      </a:rPr>
                      <m:t>𝑥</m:t>
                    </m:r>
                    <m:r>
                      <a:rPr lang="en-GB" b="0" i="1" smtClean="0">
                        <a:latin typeface="Cambria Math"/>
                      </a:rPr>
                      <m:t> :7=7 :2</m:t>
                    </m:r>
                    <m:r>
                      <a:rPr lang="en-GB" b="0" i="1" smtClean="0">
                        <a:latin typeface="Cambria Math"/>
                      </a:rPr>
                      <m:t>𝑥</m:t>
                    </m:r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l="-1852" t="-1752" b="-78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83516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GB" dirty="0" smtClean="0"/>
              <a:t>Mark your work</a:t>
            </a: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600206"/>
                <a:ext cx="2098576" cy="452596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GB" sz="2800" b="0" dirty="0" smtClean="0"/>
                  <a:t>(a)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/>
                      </a:rPr>
                      <m:t>𝑥</m:t>
                    </m:r>
                    <m:r>
                      <a:rPr lang="en-GB" sz="2800" b="0" i="1" smtClean="0">
                        <a:latin typeface="Cambria Math"/>
                      </a:rPr>
                      <m:t>=2</m:t>
                    </m:r>
                  </m:oMath>
                </a14:m>
                <a:endParaRPr lang="en-GB" sz="2800" b="0" dirty="0" smtClean="0"/>
              </a:p>
              <a:p>
                <a:pPr marL="0" indent="0">
                  <a:buNone/>
                </a:pPr>
                <a:endParaRPr lang="en-GB" sz="2800" b="0" dirty="0" smtClean="0"/>
              </a:p>
              <a:p>
                <a:pPr marL="0" indent="0">
                  <a:buNone/>
                </a:pPr>
                <a:r>
                  <a:rPr lang="en-GB" sz="2800" dirty="0" smtClean="0"/>
                  <a:t>(b)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/>
                      </a:rPr>
                      <m:t>𝑥</m:t>
                    </m:r>
                    <m:r>
                      <a:rPr lang="en-GB" sz="2800" b="0" i="1" smtClean="0">
                        <a:latin typeface="Cambria Math"/>
                      </a:rPr>
                      <m:t>=2</m:t>
                    </m:r>
                  </m:oMath>
                </a14:m>
                <a:endParaRPr lang="en-GB" sz="2800" b="0" dirty="0" smtClean="0"/>
              </a:p>
              <a:p>
                <a:pPr marL="0" indent="0">
                  <a:buNone/>
                </a:pPr>
                <a:endParaRPr lang="en-GB" sz="2800" b="0" dirty="0" smtClean="0"/>
              </a:p>
              <a:p>
                <a:pPr marL="0" indent="0">
                  <a:buNone/>
                </a:pPr>
                <a:r>
                  <a:rPr lang="en-GB" sz="2800" dirty="0" smtClean="0"/>
                  <a:t>(c)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/>
                      </a:rPr>
                      <m:t>𝑥</m:t>
                    </m:r>
                    <m:r>
                      <a:rPr lang="en-GB" sz="2800" b="0" i="1" smtClean="0">
                        <a:latin typeface="Cambria Math"/>
                      </a:rPr>
                      <m:t>=2</m:t>
                    </m:r>
                  </m:oMath>
                </a14:m>
                <a:endParaRPr lang="en-GB" sz="2800" dirty="0" smtClean="0"/>
              </a:p>
              <a:p>
                <a:pPr marL="0" indent="0">
                  <a:buNone/>
                </a:pPr>
                <a:endParaRPr lang="en-GB" sz="2800" dirty="0" smtClean="0"/>
              </a:p>
              <a:p>
                <a:pPr marL="0" indent="0">
                  <a:buNone/>
                </a:pPr>
                <a:r>
                  <a:rPr lang="en-GB" sz="2800" dirty="0" smtClean="0"/>
                  <a:t>(d)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/>
                      </a:rPr>
                      <m:t>𝑥</m:t>
                    </m:r>
                    <m:r>
                      <a:rPr lang="en-GB" sz="2800" b="0" i="1" smtClean="0">
                        <a:latin typeface="Cambria Math"/>
                      </a:rPr>
                      <m:t>=2</m:t>
                    </m:r>
                  </m:oMath>
                </a14:m>
                <a:endParaRPr lang="en-GB" sz="2800" b="0" dirty="0" smtClean="0"/>
              </a:p>
              <a:p>
                <a:pPr marL="0" indent="0">
                  <a:buNone/>
                </a:pPr>
                <a:endParaRPr lang="en-GB" sz="2800" b="0" dirty="0" smtClean="0"/>
              </a:p>
              <a:p>
                <a:pPr marL="0" indent="0">
                  <a:buNone/>
                </a:pPr>
                <a:endParaRPr lang="en-GB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600206"/>
                <a:ext cx="2098576" cy="4525963"/>
              </a:xfrm>
              <a:blipFill rotWithShape="1">
                <a:blip r:embed="rId3"/>
                <a:stretch>
                  <a:fillRect l="-5814" t="-134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3419872" y="1556792"/>
                <a:ext cx="2592288" cy="28264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800" dirty="0" smtClean="0"/>
                  <a:t>(e)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/>
                      </a:rPr>
                      <m:t>𝑥</m:t>
                    </m:r>
                    <m:r>
                      <a:rPr lang="en-GB" sz="2800" b="0" i="1" smtClean="0">
                        <a:latin typeface="Cambria Math"/>
                      </a:rPr>
                      <m:t>= </m:t>
                    </m:r>
                    <m:f>
                      <m:fPr>
                        <m:ctrlPr>
                          <a:rPr lang="en-GB" sz="2800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sz="2800" b="0" i="1" smtClean="0">
                            <a:latin typeface="Cambria Math"/>
                          </a:rPr>
                          <m:t>49</m:t>
                        </m:r>
                      </m:num>
                      <m:den>
                        <m:r>
                          <a:rPr lang="en-GB" sz="2800" b="0" i="1" smtClean="0">
                            <a:latin typeface="Cambria Math"/>
                          </a:rPr>
                          <m:t>10</m:t>
                        </m:r>
                      </m:den>
                    </m:f>
                  </m:oMath>
                </a14:m>
                <a:endParaRPr lang="en-GB" sz="2800" dirty="0" smtClean="0"/>
              </a:p>
              <a:p>
                <a:endParaRPr lang="en-GB" sz="2800" dirty="0"/>
              </a:p>
              <a:p>
                <a:r>
                  <a:rPr lang="en-GB" sz="2800" dirty="0" smtClean="0"/>
                  <a:t>(f)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/>
                      </a:rPr>
                      <m:t>𝑥</m:t>
                    </m:r>
                    <m:r>
                      <a:rPr lang="en-GB" sz="2800" b="0" i="1" smtClean="0">
                        <a:latin typeface="Cambria Math"/>
                      </a:rPr>
                      <m:t>= </m:t>
                    </m:r>
                    <m:f>
                      <m:fPr>
                        <m:ctrlPr>
                          <a:rPr lang="en-GB" sz="2800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sz="2800" b="0" i="1" smtClean="0">
                            <a:latin typeface="Cambria Math"/>
                          </a:rPr>
                          <m:t>35</m:t>
                        </m:r>
                      </m:num>
                      <m:den>
                        <m:r>
                          <a:rPr lang="en-GB" sz="2800" b="0" i="1" smtClean="0">
                            <a:latin typeface="Cambria Math"/>
                          </a:rPr>
                          <m:t>6</m:t>
                        </m:r>
                      </m:den>
                    </m:f>
                  </m:oMath>
                </a14:m>
                <a:endParaRPr lang="en-GB" sz="2800" dirty="0" smtClean="0"/>
              </a:p>
              <a:p>
                <a:endParaRPr lang="en-GB" sz="2800" dirty="0"/>
              </a:p>
              <a:p>
                <a:r>
                  <a:rPr lang="en-GB" sz="2800" dirty="0" smtClean="0"/>
                  <a:t>(g)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/>
                      </a:rPr>
                      <m:t>𝑥</m:t>
                    </m:r>
                    <m:r>
                      <a:rPr lang="en-GB" sz="2800" b="0" i="1" smtClean="0">
                        <a:latin typeface="Cambria Math"/>
                      </a:rPr>
                      <m:t>= </m:t>
                    </m:r>
                    <m:f>
                      <m:fPr>
                        <m:ctrlPr>
                          <a:rPr lang="en-GB" sz="2800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sz="2800" b="0" i="1" smtClean="0">
                            <a:latin typeface="Cambria Math"/>
                          </a:rPr>
                          <m:t>7</m:t>
                        </m:r>
                      </m:num>
                      <m:den>
                        <m:r>
                          <a:rPr lang="en-GB" sz="2800" b="0" i="1" smtClean="0">
                            <a:latin typeface="Cambria Math"/>
                          </a:rPr>
                          <m:t>2</m:t>
                        </m:r>
                      </m:den>
                    </m:f>
                  </m:oMath>
                </a14:m>
                <a:r>
                  <a:rPr lang="en-GB" sz="2800" dirty="0" smtClean="0"/>
                  <a:t> </a:t>
                </a:r>
                <a:endParaRPr lang="en-GB" sz="28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19872" y="1556792"/>
                <a:ext cx="2592288" cy="2826479"/>
              </a:xfrm>
              <a:prstGeom prst="rect">
                <a:avLst/>
              </a:prstGeom>
              <a:blipFill rotWithShape="1">
                <a:blip r:embed="rId4"/>
                <a:stretch>
                  <a:fillRect l="-4706" b="-21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54873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/>
          <a:lstStyle/>
          <a:p>
            <a:r>
              <a:rPr lang="en-GB" dirty="0" smtClean="0"/>
              <a:t>Challenge</a:t>
            </a: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67544" y="980728"/>
                <a:ext cx="8229600" cy="4525963"/>
              </a:xfrm>
            </p:spPr>
            <p:txBody>
              <a:bodyPr/>
              <a:lstStyle/>
              <a:p>
                <a:pPr marL="514350" lvl="0" indent="-514350">
                  <a:buFontTx/>
                  <a:buAutoNum type="arabicPeriod"/>
                </a:pPr>
                <a:r>
                  <a:rPr lang="en-GB" sz="2400" dirty="0" smtClean="0"/>
                  <a:t>Work out the value of </a:t>
                </a:r>
                <a:r>
                  <a:rPr lang="en-GB" sz="2400" dirty="0"/>
                  <a:t>x </a:t>
                </a:r>
                <a:r>
                  <a:rPr lang="en-GB" sz="2400" dirty="0" smtClean="0"/>
                  <a:t>if:  </a:t>
                </a:r>
                <a:endParaRPr lang="en-GB" sz="2400" i="1" dirty="0" smtClean="0">
                  <a:latin typeface="Cambria Math"/>
                </a:endParaRPr>
              </a:p>
              <a:p>
                <a:pPr marL="0" lv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dirty="0">
                          <a:latin typeface="Cambria Math"/>
                        </a:rPr>
                        <m:t>2+</m:t>
                      </m:r>
                      <m:r>
                        <a:rPr lang="en-GB" sz="2400" i="1" dirty="0">
                          <a:latin typeface="Cambria Math"/>
                        </a:rPr>
                        <m:t>𝑥</m:t>
                      </m:r>
                      <m:r>
                        <a:rPr lang="en-GB" sz="2400" i="1" dirty="0">
                          <a:latin typeface="Cambria Math"/>
                        </a:rPr>
                        <m:t> :4+</m:t>
                      </m:r>
                      <m:r>
                        <a:rPr lang="en-GB" sz="2400" i="1" dirty="0">
                          <a:latin typeface="Cambria Math"/>
                        </a:rPr>
                        <m:t>𝑥</m:t>
                      </m:r>
                      <m:r>
                        <a:rPr lang="en-GB" sz="2400" i="1" dirty="0">
                          <a:latin typeface="Cambria Math"/>
                        </a:rPr>
                        <m:t> =6+</m:t>
                      </m:r>
                      <m:r>
                        <a:rPr lang="en-GB" sz="2400" i="1" dirty="0">
                          <a:latin typeface="Cambria Math"/>
                        </a:rPr>
                        <m:t>𝑥</m:t>
                      </m:r>
                      <m:r>
                        <a:rPr lang="en-GB" sz="2400" i="1" dirty="0">
                          <a:latin typeface="Cambria Math"/>
                        </a:rPr>
                        <m:t> :9+</m:t>
                      </m:r>
                      <m:r>
                        <a:rPr lang="en-GB" sz="2400" i="1" dirty="0"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en-GB" sz="2400" dirty="0" smtClean="0"/>
              </a:p>
              <a:p>
                <a:pPr marL="0" lvl="0" indent="0">
                  <a:buNone/>
                </a:pPr>
                <a:endParaRPr lang="en-GB" sz="2400" dirty="0"/>
              </a:p>
              <a:p>
                <a:pPr marL="0" indent="0">
                  <a:buNone/>
                </a:pPr>
                <a:r>
                  <a:rPr lang="en-GB" sz="2400" dirty="0" smtClean="0"/>
                  <a:t>2. Find the value required to be added to both 3 and 8 so </a:t>
                </a:r>
              </a:p>
              <a:p>
                <a:pPr marL="0" indent="0">
                  <a:buNone/>
                </a:pPr>
                <a:r>
                  <a:rPr lang="en-GB" sz="2400" dirty="0" smtClean="0"/>
                  <a:t>    that the ratio of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latin typeface="Cambria Math"/>
                      </a:rPr>
                      <m:t>3</m:t>
                    </m:r>
                    <m:r>
                      <a:rPr lang="en-GB" sz="2400" b="0" i="1" dirty="0" smtClean="0">
                        <a:latin typeface="Cambria Math"/>
                      </a:rPr>
                      <m:t> </m:t>
                    </m:r>
                    <m:r>
                      <a:rPr lang="en-GB" sz="2400" i="1" dirty="0" smtClean="0">
                        <a:latin typeface="Cambria Math"/>
                      </a:rPr>
                      <m:t>:8</m:t>
                    </m:r>
                  </m:oMath>
                </a14:m>
                <a:r>
                  <a:rPr lang="en-GB" sz="2400" dirty="0" smtClean="0"/>
                  <a:t> becomes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latin typeface="Cambria Math"/>
                      </a:rPr>
                      <m:t>2</m:t>
                    </m:r>
                    <m:r>
                      <a:rPr lang="en-GB" sz="2400" b="0" i="1" dirty="0" smtClean="0">
                        <a:latin typeface="Cambria Math"/>
                      </a:rPr>
                      <m:t> </m:t>
                    </m:r>
                    <m:r>
                      <a:rPr lang="en-GB" sz="2400" i="1" dirty="0" smtClean="0">
                        <a:latin typeface="Cambria Math"/>
                      </a:rPr>
                      <m:t>:3</m:t>
                    </m:r>
                  </m:oMath>
                </a14:m>
                <a:r>
                  <a:rPr lang="en-GB" sz="2400" dirty="0" smtClean="0"/>
                  <a:t> </a:t>
                </a:r>
              </a:p>
              <a:p>
                <a:pPr marL="0" indent="0">
                  <a:buNone/>
                </a:pPr>
                <a:endParaRPr lang="en-GB" sz="2400" dirty="0" smtClean="0"/>
              </a:p>
              <a:p>
                <a:pPr marL="0" indent="0">
                  <a:buNone/>
                </a:pPr>
                <a:r>
                  <a:rPr lang="en-GB" sz="2400" dirty="0" smtClean="0"/>
                  <a:t>3.   If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/>
                      </a:rPr>
                      <m:t>𝑝</m:t>
                    </m:r>
                    <m:r>
                      <a:rPr lang="en-GB" sz="2400" b="0" i="1" smtClean="0">
                        <a:latin typeface="Cambria Math"/>
                      </a:rPr>
                      <m:t> :</m:t>
                    </m:r>
                    <m:r>
                      <a:rPr lang="en-GB" sz="2400" b="0" i="1" smtClean="0">
                        <a:latin typeface="Cambria Math"/>
                      </a:rPr>
                      <m:t>𝑞</m:t>
                    </m:r>
                    <m:r>
                      <a:rPr lang="en-GB" sz="2400" b="0" i="1" smtClean="0">
                        <a:latin typeface="Cambria Math"/>
                      </a:rPr>
                      <m:t>=2 :3 </m:t>
                    </m:r>
                  </m:oMath>
                </a14:m>
                <a:r>
                  <a:rPr lang="en-GB" sz="2400" dirty="0" smtClean="0"/>
                  <a:t>and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/>
                      </a:rPr>
                      <m:t>𝑞</m:t>
                    </m:r>
                    <m:r>
                      <a:rPr lang="en-GB" sz="2400" b="0" i="1" smtClean="0">
                        <a:latin typeface="Cambria Math"/>
                      </a:rPr>
                      <m:t> :</m:t>
                    </m:r>
                    <m:r>
                      <a:rPr lang="en-GB" sz="2400" b="0" i="1" smtClean="0">
                        <a:latin typeface="Cambria Math"/>
                      </a:rPr>
                      <m:t>𝑟</m:t>
                    </m:r>
                    <m:r>
                      <a:rPr lang="en-GB" sz="2400" b="0" i="1" smtClean="0">
                        <a:latin typeface="Cambria Math"/>
                      </a:rPr>
                      <m:t>= </m:t>
                    </m:r>
                    <m:f>
                      <m:fPr>
                        <m:ctrlPr>
                          <a:rPr lang="en-GB" sz="2400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GB" sz="2400" b="0" i="1" smtClean="0">
                            <a:latin typeface="Cambria Math"/>
                          </a:rPr>
                          <m:t>2</m:t>
                        </m:r>
                      </m:den>
                    </m:f>
                    <m:r>
                      <a:rPr lang="en-GB" sz="2400" b="0" i="1" smtClean="0">
                        <a:latin typeface="Cambria Math"/>
                      </a:rPr>
                      <m:t> </m:t>
                    </m:r>
                    <m:r>
                      <a:rPr lang="en-GB" sz="2400" b="0" i="0" smtClean="0">
                        <a:latin typeface="Cambria Math"/>
                      </a:rPr>
                      <m:t>:</m:t>
                    </m:r>
                    <m:f>
                      <m:fPr>
                        <m:ctrlPr>
                          <a:rPr lang="en-GB" sz="2400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GB" sz="2400" b="0" i="1" smtClean="0">
                            <a:latin typeface="Cambria Math"/>
                          </a:rPr>
                          <m:t>3</m:t>
                        </m:r>
                      </m:den>
                    </m:f>
                  </m:oMath>
                </a14:m>
                <a:r>
                  <a:rPr lang="en-GB" sz="2400" dirty="0" smtClean="0"/>
                  <a:t> </a:t>
                </a:r>
                <a:endParaRPr lang="en-GB" sz="2400" dirty="0"/>
              </a:p>
              <a:p>
                <a:pPr marL="0" indent="0">
                  <a:buNone/>
                </a:pPr>
                <a:r>
                  <a:rPr lang="en-GB" sz="2400" dirty="0" smtClean="0"/>
                  <a:t>     </a:t>
                </a:r>
                <a:r>
                  <a:rPr lang="en-GB" sz="2400" dirty="0"/>
                  <a:t> </a:t>
                </a:r>
                <a:r>
                  <a:rPr lang="en-GB" sz="2400" dirty="0" smtClean="0"/>
                  <a:t>Work out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/>
                      </a:rPr>
                      <m:t>𝑝</m:t>
                    </m:r>
                    <m:r>
                      <a:rPr lang="en-GB" sz="2400" b="0" i="1" smtClean="0">
                        <a:latin typeface="Cambria Math"/>
                      </a:rPr>
                      <m:t> :</m:t>
                    </m:r>
                    <m:r>
                      <a:rPr lang="en-GB" sz="2400" b="0" i="1" smtClean="0">
                        <a:latin typeface="Cambria Math"/>
                      </a:rPr>
                      <m:t>𝑞</m:t>
                    </m:r>
                    <m:r>
                      <a:rPr lang="en-GB" sz="2400" b="0" i="1" smtClean="0">
                        <a:latin typeface="Cambria Math"/>
                      </a:rPr>
                      <m:t> :</m:t>
                    </m:r>
                    <m:r>
                      <a:rPr lang="en-GB" sz="2400" b="0" i="1" smtClean="0">
                        <a:latin typeface="Cambria Math"/>
                      </a:rPr>
                      <m:t>𝑟</m:t>
                    </m:r>
                  </m:oMath>
                </a14:m>
                <a:r>
                  <a:rPr lang="en-GB" sz="2400" dirty="0" smtClean="0"/>
                  <a:t> in its simplest form</a:t>
                </a:r>
              </a:p>
              <a:p>
                <a:pPr marL="0" indent="0">
                  <a:buNone/>
                </a:pPr>
                <a:endParaRPr lang="en-GB" sz="2400" dirty="0" smtClean="0"/>
              </a:p>
              <a:p>
                <a:pPr marL="457200" lvl="0" indent="-457200">
                  <a:buAutoNum type="arabicPeriod" startAt="4"/>
                </a:pPr>
                <a:r>
                  <a:rPr lang="en-GB" sz="2400" dirty="0" smtClean="0"/>
                  <a:t>Two </a:t>
                </a:r>
                <a:r>
                  <a:rPr lang="en-GB" sz="2400" dirty="0"/>
                  <a:t>numbers are such that their difference, </a:t>
                </a:r>
                <a:r>
                  <a:rPr lang="en-GB" sz="2400" dirty="0" smtClean="0"/>
                  <a:t>their </a:t>
                </a:r>
                <a:r>
                  <a:rPr lang="en-GB" sz="2400" dirty="0"/>
                  <a:t>sum and their product are in the ratio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latin typeface="Cambria Math"/>
                      </a:rPr>
                      <m:t>1:4:15.</m:t>
                    </m:r>
                  </m:oMath>
                </a14:m>
                <a:r>
                  <a:rPr lang="en-GB" sz="2400" dirty="0"/>
                  <a:t> </a:t>
                </a:r>
                <a:endParaRPr lang="en-GB" sz="2400" dirty="0" smtClean="0"/>
              </a:p>
              <a:p>
                <a:pPr marL="0" lvl="0" indent="0">
                  <a:buNone/>
                </a:pPr>
                <a:r>
                  <a:rPr lang="en-GB" sz="2400" dirty="0"/>
                  <a:t> </a:t>
                </a:r>
                <a:r>
                  <a:rPr lang="en-GB" sz="2400" dirty="0" smtClean="0"/>
                  <a:t>     What </a:t>
                </a:r>
                <a:r>
                  <a:rPr lang="en-GB" sz="2400" dirty="0"/>
                  <a:t>are the two numbers</a:t>
                </a:r>
                <a:r>
                  <a:rPr lang="en-GB" sz="2400" dirty="0" smtClean="0"/>
                  <a:t>?</a:t>
                </a:r>
              </a:p>
              <a:p>
                <a:pPr marL="0" lvl="0" indent="0">
                  <a:buNone/>
                </a:pPr>
                <a:endParaRPr lang="en-GB" sz="2800" dirty="0"/>
              </a:p>
              <a:p>
                <a:pPr marL="0" indent="0">
                  <a:buNone/>
                </a:pPr>
                <a:endParaRPr lang="en-GB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67544" y="980728"/>
                <a:ext cx="8229600" cy="4525963"/>
              </a:xfrm>
              <a:blipFill rotWithShape="1">
                <a:blip r:embed="rId3"/>
                <a:stretch>
                  <a:fillRect l="-1185" t="-943" b="-208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90731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Challenge Answers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Tx/>
              <a:buAutoNum type="arabicPeriod"/>
            </a:pPr>
            <a:r>
              <a:rPr lang="en-GB" dirty="0" smtClean="0"/>
              <a:t>6</a:t>
            </a:r>
          </a:p>
          <a:p>
            <a:pPr marL="514350" indent="-514350">
              <a:buAutoNum type="arabicPeriod"/>
            </a:pPr>
            <a:endParaRPr lang="en-GB" dirty="0"/>
          </a:p>
          <a:p>
            <a:pPr marL="514350" indent="-514350">
              <a:buAutoNum type="arabicPeriod"/>
            </a:pPr>
            <a:r>
              <a:rPr lang="en-GB" dirty="0" smtClean="0"/>
              <a:t>7 </a:t>
            </a:r>
          </a:p>
          <a:p>
            <a:pPr marL="514350" indent="-514350">
              <a:buAutoNum type="arabicPeriod"/>
            </a:pPr>
            <a:endParaRPr lang="en-GB" dirty="0"/>
          </a:p>
          <a:p>
            <a:pPr marL="514350" indent="-514350">
              <a:buAutoNum type="arabicPeriod"/>
            </a:pPr>
            <a:r>
              <a:rPr lang="en-GB" dirty="0" smtClean="0"/>
              <a:t>2:3:2 </a:t>
            </a:r>
          </a:p>
          <a:p>
            <a:pPr marL="514350" indent="-514350">
              <a:buAutoNum type="arabicPeriod"/>
            </a:pPr>
            <a:endParaRPr lang="en-GB" dirty="0"/>
          </a:p>
          <a:p>
            <a:pPr marL="514350" indent="-514350">
              <a:buAutoNum type="arabicPeriod"/>
            </a:pPr>
            <a:r>
              <a:rPr lang="en-GB" dirty="0" smtClean="0"/>
              <a:t>6 and 10</a:t>
            </a:r>
          </a:p>
          <a:p>
            <a:pPr marL="514350" indent="-514350">
              <a:buAutoNum type="arabicPeriod"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89218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2.xml><?xml version="1.0" encoding="utf-8"?>
<a:theme xmlns:a="http://schemas.openxmlformats.org/drawingml/2006/main" name="1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3.xml><?xml version="1.0" encoding="utf-8"?>
<a:theme xmlns:a="http://schemas.openxmlformats.org/drawingml/2006/main" name="2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4.xml><?xml version="1.0" encoding="utf-8"?>
<a:theme xmlns:a="http://schemas.openxmlformats.org/drawingml/2006/main" name="3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5.xml><?xml version="1.0" encoding="utf-8"?>
<a:theme xmlns:a="http://schemas.openxmlformats.org/drawingml/2006/main" name="1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6.xml><?xml version="1.0" encoding="utf-8"?>
<a:theme xmlns:a="http://schemas.openxmlformats.org/drawingml/2006/main" name="4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7.xml><?xml version="1.0" encoding="utf-8"?>
<a:theme xmlns:a="http://schemas.openxmlformats.org/drawingml/2006/main" name="5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8.xml><?xml version="1.0" encoding="utf-8"?>
<a:theme xmlns:a="http://schemas.openxmlformats.org/drawingml/2006/main" name="6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9.xml><?xml version="1.0" encoding="utf-8"?>
<a:theme xmlns:a="http://schemas.openxmlformats.org/drawingml/2006/main" name="2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0.xml><?xml version="1.0" encoding="utf-8"?>
<a:theme xmlns:a="http://schemas.openxmlformats.org/drawingml/2006/main" name="7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1.xml><?xml version="1.0" encoding="utf-8"?>
<a:theme xmlns:a="http://schemas.openxmlformats.org/drawingml/2006/main" name="8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2.xml><?xml version="1.0" encoding="utf-8"?>
<a:theme xmlns:a="http://schemas.openxmlformats.org/drawingml/2006/main" name="9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3.xml><?xml version="1.0" encoding="utf-8"?>
<a:theme xmlns:a="http://schemas.openxmlformats.org/drawingml/2006/main" name="3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4.xml><?xml version="1.0" encoding="utf-8"?>
<a:theme xmlns:a="http://schemas.openxmlformats.org/drawingml/2006/main" name="1_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Archway</Template>
  <TotalTime>293</TotalTime>
  <Words>450</Words>
  <Application>Microsoft Office PowerPoint</Application>
  <PresentationFormat>On-screen Show (4:3)</PresentationFormat>
  <Paragraphs>88</Paragraphs>
  <Slides>12</Slides>
  <Notes>10</Notes>
  <HiddenSlides>0</HiddenSlides>
  <MMClips>0</MMClips>
  <ScaleCrop>false</ScaleCrop>
  <HeadingPairs>
    <vt:vector size="4" baseType="variant">
      <vt:variant>
        <vt:lpstr>Theme</vt:lpstr>
      </vt:variant>
      <vt:variant>
        <vt:i4>14</vt:i4>
      </vt:variant>
      <vt:variant>
        <vt:lpstr>Slide Titles</vt:lpstr>
      </vt:variant>
      <vt:variant>
        <vt:i4>12</vt:i4>
      </vt:variant>
    </vt:vector>
  </HeadingPairs>
  <TitlesOfParts>
    <vt:vector size="26" baseType="lpstr">
      <vt:lpstr>Archway</vt:lpstr>
      <vt:lpstr>1_ArchwayMaster</vt:lpstr>
      <vt:lpstr>2_ArchwayMaster</vt:lpstr>
      <vt:lpstr>3_ArchwayMaster</vt:lpstr>
      <vt:lpstr>1_Archway PPT</vt:lpstr>
      <vt:lpstr>4_ArchwayMaster</vt:lpstr>
      <vt:lpstr>5_ArchwayMaster</vt:lpstr>
      <vt:lpstr>6_ArchwayMaster</vt:lpstr>
      <vt:lpstr>2_Archway PPT</vt:lpstr>
      <vt:lpstr>7_ArchwayMaster</vt:lpstr>
      <vt:lpstr>8_ArchwayMaster</vt:lpstr>
      <vt:lpstr>9_ArchwayMaster</vt:lpstr>
      <vt:lpstr>3_Archway PPT</vt:lpstr>
      <vt:lpstr>1_Archway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Given that 4x :9=7:3  Find the value of x</vt:lpstr>
      <vt:lpstr>Given that 3x :9=7:5  Find the value of x</vt:lpstr>
      <vt:lpstr>Given that x :9=4:x  Find the positive value of x</vt:lpstr>
      <vt:lpstr>In your books…</vt:lpstr>
      <vt:lpstr>Mark your work</vt:lpstr>
      <vt:lpstr>Challenge</vt:lpstr>
      <vt:lpstr>Challenge Answers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Elder, L</dc:creator>
  <cp:lastModifiedBy>Elder, L</cp:lastModifiedBy>
  <cp:revision>26</cp:revision>
  <dcterms:created xsi:type="dcterms:W3CDTF">2018-02-11T18:33:35Z</dcterms:created>
  <dcterms:modified xsi:type="dcterms:W3CDTF">2019-02-24T19:02:35Z</dcterms:modified>
</cp:coreProperties>
</file>