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32"/>
  </p:notesMasterIdLst>
  <p:sldIdLst>
    <p:sldId id="256" r:id="rId15"/>
    <p:sldId id="276" r:id="rId16"/>
    <p:sldId id="280" r:id="rId17"/>
    <p:sldId id="281" r:id="rId18"/>
    <p:sldId id="282" r:id="rId19"/>
    <p:sldId id="268" r:id="rId20"/>
    <p:sldId id="283" r:id="rId21"/>
    <p:sldId id="286" r:id="rId22"/>
    <p:sldId id="285" r:id="rId23"/>
    <p:sldId id="287" r:id="rId24"/>
    <p:sldId id="288" r:id="rId25"/>
    <p:sldId id="289" r:id="rId26"/>
    <p:sldId id="290" r:id="rId27"/>
    <p:sldId id="291" r:id="rId28"/>
    <p:sldId id="271" r:id="rId29"/>
    <p:sldId id="274" r:id="rId30"/>
    <p:sldId id="27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744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8AA95-6410-4B3E-B0DA-D1A7A74B7514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EAE49-6AFA-4CAE-ACEA-65222CA057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1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http://educatingmrmattock.blogspot.co.uk/2015/12/ratios-fractions-and-linear-functions.html</a:t>
            </a:r>
          </a:p>
          <a:p>
            <a:r>
              <a:rPr lang="en-GB" dirty="0" smtClean="0"/>
              <a:t>Fraction of whole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44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Emphasis</a:t>
            </a:r>
            <a:r>
              <a:rPr lang="en-GB" baseline="0" dirty="0" smtClean="0"/>
              <a:t> that </a:t>
            </a:r>
            <a:r>
              <a:rPr lang="en-GB" dirty="0" smtClean="0"/>
              <a:t>B only equals 2 when G</a:t>
            </a:r>
            <a:r>
              <a:rPr lang="en-GB" baseline="0" dirty="0" smtClean="0"/>
              <a:t> equals 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86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132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13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4</a:t>
            </a:r>
            <a:r>
              <a:rPr lang="en-GB" baseline="0" dirty="0" smtClean="0"/>
              <a:t> : 1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EAE49-6AFA-4CAE-ACEA-65222CA05730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55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6265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534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28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08205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423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11143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29893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5578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34056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447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C428068-2456-48FB-BD81-4B035F9E39FA}" type="datetimeFigureOut">
              <a:rPr lang="en-GB" smtClean="0"/>
              <a:t>24/02/2019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F627EBD-62CA-4688-A70B-10160DB883C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2/24/2019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C428068-2456-48FB-BD81-4B035F9E39FA}" type="datetimeFigureOut">
              <a:rPr lang="en-GB" smtClean="0">
                <a:solidFill>
                  <a:srgbClr val="000000"/>
                </a:solidFill>
              </a:rPr>
              <a:pPr/>
              <a:t>24/02/2019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F627EBD-62CA-4688-A70B-10160DB883CF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0921"/>
            <a:ext cx="864096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𝐵</m:t>
                      </m:r>
                      <m:r>
                        <a:rPr lang="en-GB" sz="4400" b="0" i="1" smtClean="0">
                          <a:latin typeface="Cambria Math"/>
                        </a:rPr>
                        <m:t>:</m:t>
                      </m:r>
                      <m:r>
                        <a:rPr lang="en-GB" sz="4400" b="0" i="1" smtClean="0">
                          <a:latin typeface="Cambria Math"/>
                        </a:rPr>
                        <m:t>𝐺</m:t>
                      </m:r>
                      <m:r>
                        <a:rPr lang="en-GB" sz="4400" b="0" i="1" smtClean="0">
                          <a:latin typeface="Cambria Math"/>
                        </a:rPr>
                        <m:t>=1:4 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210268" y="4091880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down an equivalent ratio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96008" y="4653136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210268" y="5267201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0880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4419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48" y="2087154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48" y="4022700"/>
            <a:ext cx="6490468" cy="22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97972" y="749332"/>
                <a:ext cx="2076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=1:4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972" y="749332"/>
                <a:ext cx="2076028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617816" y="2780928"/>
                <a:ext cx="2076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=2:8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816" y="2780928"/>
                <a:ext cx="2076028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53336" y="4725144"/>
                <a:ext cx="23111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𝐵</m:t>
                      </m:r>
                      <m:r>
                        <a:rPr lang="en-GB" sz="2800" b="0" i="1" smtClean="0">
                          <a:latin typeface="Cambria Math"/>
                        </a:rPr>
                        <m:t>:</m:t>
                      </m:r>
                      <m:r>
                        <a:rPr lang="en-GB" sz="2800" b="0" i="1" smtClean="0">
                          <a:latin typeface="Cambria Math"/>
                        </a:rPr>
                        <m:t>𝐺</m:t>
                      </m:r>
                      <m:r>
                        <a:rPr lang="en-GB" sz="2800" b="0" i="1" smtClean="0">
                          <a:latin typeface="Cambria Math"/>
                        </a:rPr>
                        <m:t>=3:12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336" y="4725144"/>
                <a:ext cx="2311152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47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1:4=2:8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75956" y="1448780"/>
            <a:ext cx="720080" cy="2952328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eft Brace 4"/>
          <p:cNvSpPr/>
          <p:nvPr/>
        </p:nvSpPr>
        <p:spPr>
          <a:xfrm rot="5400000">
            <a:off x="4139952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34709" y="3330496"/>
                <a:ext cx="1202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×8=8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09" y="3330496"/>
                <a:ext cx="1202573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898705" y="530816"/>
                <a:ext cx="1202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05" y="530816"/>
                <a:ext cx="120257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861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1:4=3:12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031940" y="1304764"/>
            <a:ext cx="720080" cy="32403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139952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34709" y="3330496"/>
                <a:ext cx="1459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09" y="3330496"/>
                <a:ext cx="145905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448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2:8=3:12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031940" y="1304764"/>
            <a:ext cx="720080" cy="32403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139952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34709" y="3330496"/>
                <a:ext cx="1459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×12=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09" y="3330496"/>
                <a:ext cx="145905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8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×3=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23776" y="5238492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product</a:t>
            </a:r>
            <a:r>
              <a:rPr lang="en-GB" dirty="0" smtClean="0"/>
              <a:t> of the outer parts is equal to the </a:t>
            </a:r>
            <a:r>
              <a:rPr lang="en-GB" b="1" dirty="0" smtClean="0">
                <a:solidFill>
                  <a:srgbClr val="FF0000"/>
                </a:solidFill>
              </a:rPr>
              <a:t>product</a:t>
            </a:r>
            <a:r>
              <a:rPr lang="en-GB" dirty="0" smtClean="0"/>
              <a:t> of the inner parts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4549770"/>
            <a:ext cx="8409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Describe what you have noticed.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393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5825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𝐵</m:t>
                      </m:r>
                      <m:r>
                        <a:rPr lang="en-GB" sz="4400" b="0" i="1" smtClean="0">
                          <a:latin typeface="Cambria Math"/>
                        </a:rPr>
                        <m:t>:</m:t>
                      </m:r>
                      <m:r>
                        <a:rPr lang="en-GB" sz="4400" b="0" i="1" smtClean="0">
                          <a:latin typeface="Cambria Math"/>
                        </a:rPr>
                        <m:t>𝐺</m:t>
                      </m:r>
                      <m:r>
                        <a:rPr lang="en-GB" sz="4400" b="0" i="1" smtClean="0">
                          <a:latin typeface="Cambria Math"/>
                        </a:rPr>
                        <m:t>=2:3 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3010806"/>
                <a:ext cx="4091097" cy="7694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043608" y="3861048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down an equivalent ratio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63688" y="4521886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63888" y="4998557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And another…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3846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2:3=4:6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75956" y="1448780"/>
            <a:ext cx="720080" cy="2952328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139952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34709" y="333049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09" y="3330496"/>
                <a:ext cx="133081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12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05" y="53081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83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2:3=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:150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067944" y="1196752"/>
            <a:ext cx="720080" cy="3456384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3707904" y="548680"/>
            <a:ext cx="720080" cy="144016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742349" y="3330496"/>
                <a:ext cx="17155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×150=300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349" y="3330496"/>
                <a:ext cx="171553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563888" y="539388"/>
                <a:ext cx="13516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×?=300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39388"/>
                <a:ext cx="135165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𝑎</m:t>
                      </m:r>
                      <m:r>
                        <a:rPr lang="en-GB" sz="6000" b="0" i="1" smtClean="0">
                          <a:latin typeface="Cambria Math"/>
                        </a:rPr>
                        <m:t>:3=210:90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3815916" y="944724"/>
            <a:ext cx="720080" cy="396044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3446429" y="260648"/>
            <a:ext cx="720080" cy="201622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513338" y="3378558"/>
                <a:ext cx="13252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9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630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338" y="3378558"/>
                <a:ext cx="132523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948702" y="385386"/>
                <a:ext cx="17155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210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630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702" y="385386"/>
                <a:ext cx="171553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On your whiteboards: What is the missing value?</a:t>
            </a:r>
          </a:p>
          <a:p>
            <a:pPr algn="ctr"/>
            <a:r>
              <a:rPr lang="en-GB" sz="2800" dirty="0" smtClean="0"/>
              <a:t> </a:t>
            </a:r>
          </a:p>
          <a:p>
            <a:pPr algn="ctr"/>
            <a:r>
              <a:rPr lang="en-GB" sz="2800" dirty="0" smtClean="0"/>
              <a:t>Show your working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5252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 :5=7:1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89236" y="1174025"/>
            <a:ext cx="720080" cy="3501837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510106" y="466558"/>
            <a:ext cx="720080" cy="160440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067944" y="3378558"/>
                <a:ext cx="1065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35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378558"/>
                <a:ext cx="106529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5×7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35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12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3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 :9=7:5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89236" y="1174025"/>
            <a:ext cx="720080" cy="3501837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510106" y="466558"/>
            <a:ext cx="720080" cy="160440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52510" y="3378558"/>
                <a:ext cx="1193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=63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510" y="3378558"/>
                <a:ext cx="119353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9×7=63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3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 :5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=7:5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89236" y="1174025"/>
            <a:ext cx="720080" cy="3501837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394672" y="490718"/>
            <a:ext cx="720080" cy="160440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952510" y="3378558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2×5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510" y="3378558"/>
                <a:ext cx="133081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204739" y="385386"/>
                <a:ext cx="1193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35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39" y="385386"/>
                <a:ext cx="119353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6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 :8=2:</m:t>
                      </m:r>
                      <m:r>
                        <a:rPr lang="en-GB" sz="6000" b="0" i="1" smtClean="0">
                          <a:latin typeface="Cambria Math"/>
                        </a:rPr>
                        <m:t>𝑥</m:t>
                      </m:r>
                      <m:r>
                        <a:rPr lang="en-GB" sz="6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189236" y="1174025"/>
            <a:ext cx="720080" cy="3501837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304196" y="490718"/>
            <a:ext cx="720080" cy="1604404"/>
          </a:xfrm>
          <a:prstGeom prst="lef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024260" y="3341848"/>
                <a:ext cx="1050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260" y="3341848"/>
                <a:ext cx="105003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8×2=16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39" y="385386"/>
                <a:ext cx="133081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3776" y="486916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On your whiteboards: What is the missing value?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Show your working 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8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u="sng" dirty="0" smtClean="0"/>
              <a:t>Title: Solving Equations involving Ratio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Two ratios are equivalent if the product of the outer components is equal to the product of the inner components.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555504" y="1628800"/>
            <a:ext cx="1872208" cy="576064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516216" y="1572816"/>
            <a:ext cx="1368152" cy="576064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200292" y="2204864"/>
            <a:ext cx="1368152" cy="576064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39552" y="3429000"/>
                <a:ext cx="309634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For example: </a:t>
                </a:r>
              </a:p>
              <a:p>
                <a:endParaRPr lang="en-GB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i="1" dirty="0" smtClean="0">
                          <a:latin typeface="Cambria Math"/>
                        </a:rPr>
                        <m:t>:</m:t>
                      </m:r>
                      <m:r>
                        <a:rPr lang="en-GB" sz="2400" b="0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2400" i="1" dirty="0" smtClean="0">
                          <a:latin typeface="Cambria Math"/>
                        </a:rPr>
                        <m:t> =</m:t>
                      </m:r>
                      <m:r>
                        <a:rPr lang="en-GB" sz="2400" b="0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8</m:t>
                      </m:r>
                      <m:r>
                        <a:rPr lang="en-GB" sz="2400" i="1" dirty="0" smtClean="0">
                          <a:solidFill>
                            <a:srgbClr val="00B05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 dirty="0" smtClean="0">
                          <a:latin typeface="Cambria Math"/>
                        </a:rPr>
                        <m:t>:</m:t>
                      </m:r>
                      <m:r>
                        <a:rPr lang="en-GB" sz="2400" b="0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7030A0"/>
                  </a:solidFill>
                  <a:latin typeface="Cambria Math"/>
                </a:endParaRPr>
              </a:p>
              <a:p>
                <a:endParaRPr lang="en-GB" sz="2400" i="1" dirty="0" smtClean="0">
                  <a:solidFill>
                    <a:srgbClr val="7030A0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×12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sz="2400" b="0" i="1" dirty="0" smtClean="0">
                  <a:solidFill>
                    <a:schemeClr val="tx2"/>
                  </a:solidFill>
                  <a:latin typeface="Cambria Math"/>
                  <a:ea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00B050"/>
                          </a:solidFill>
                          <a:latin typeface="Cambria Math"/>
                          <a:ea typeface="Cambria Math"/>
                        </a:rPr>
                        <m:t>×8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i="1" dirty="0" smtClean="0">
                  <a:solidFill>
                    <a:schemeClr val="tx2"/>
                  </a:solidFill>
                  <a:latin typeface="Cambria Math"/>
                </a:endParaRPr>
              </a:p>
              <a:p>
                <a:endParaRPr lang="en-GB" i="1" dirty="0" smtClean="0">
                  <a:solidFill>
                    <a:schemeClr val="tx2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429000"/>
                <a:ext cx="3096344" cy="2677656"/>
              </a:xfrm>
              <a:prstGeom prst="rect">
                <a:avLst/>
              </a:prstGeom>
              <a:blipFill rotWithShape="1">
                <a:blip r:embed="rId2"/>
                <a:stretch>
                  <a:fillRect l="-1775" t="-1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778896" y="3501008"/>
                <a:ext cx="3096344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In general: </a:t>
                </a:r>
              </a:p>
              <a:p>
                <a:endParaRPr lang="en-GB" dirty="0"/>
              </a:p>
              <a:p>
                <a:pPr algn="ctr"/>
                <a:r>
                  <a:rPr lang="en-GB" dirty="0" smtClean="0"/>
                  <a:t>If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𝑎</m:t>
                    </m:r>
                    <m:r>
                      <a:rPr lang="en-GB" sz="2400" b="0" i="1" smtClean="0">
                        <a:latin typeface="Cambria Math"/>
                      </a:rPr>
                      <m:t>:</m:t>
                    </m:r>
                    <m:r>
                      <a:rPr lang="en-GB" sz="2400" b="0" i="1" smtClean="0">
                        <a:latin typeface="Cambria Math"/>
                      </a:rPr>
                      <m:t>𝑏</m:t>
                    </m:r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𝑐</m:t>
                    </m:r>
                    <m:r>
                      <a:rPr lang="en-GB" sz="2400" b="0" i="1" smtClean="0">
                        <a:latin typeface="Cambria Math"/>
                      </a:rPr>
                      <m:t>:</m:t>
                    </m:r>
                    <m:r>
                      <a:rPr lang="en-GB" sz="2400" b="0" i="1" smtClean="0">
                        <a:latin typeface="Cambria Math"/>
                      </a:rPr>
                      <m:t>𝑑</m:t>
                    </m:r>
                  </m:oMath>
                </a14:m>
                <a:endParaRPr lang="en-GB" sz="2400" b="0" dirty="0" smtClean="0"/>
              </a:p>
              <a:p>
                <a:pPr algn="ctr"/>
                <a:endParaRPr lang="en-GB" dirty="0" smtClean="0"/>
              </a:p>
              <a:p>
                <a:pPr algn="ctr"/>
                <a:r>
                  <a:rPr lang="en-GB" dirty="0" smtClean="0"/>
                  <a:t>Then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𝑎𝑑</m:t>
                    </m:r>
                    <m:r>
                      <a:rPr lang="en-GB" sz="2400" b="0" i="1" smtClean="0">
                        <a:latin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</a:rPr>
                      <m:t>𝑏𝑐</m:t>
                    </m:r>
                  </m:oMath>
                </a14:m>
                <a:endParaRPr lang="en-GB" sz="2400" b="0" i="1" dirty="0" smtClean="0">
                  <a:latin typeface="Cambria Math"/>
                </a:endParaRPr>
              </a:p>
              <a:p>
                <a:endParaRPr lang="en-GB" i="1" dirty="0" smtClean="0">
                  <a:solidFill>
                    <a:schemeClr val="tx2"/>
                  </a:solidFill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896" y="3501008"/>
                <a:ext cx="3096344" cy="2215991"/>
              </a:xfrm>
              <a:prstGeom prst="rect">
                <a:avLst/>
              </a:prstGeom>
              <a:blipFill rotWithShape="1">
                <a:blip r:embed="rId3"/>
                <a:stretch>
                  <a:fillRect l="-1772" t="-13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041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Your Turn: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Find the </a:t>
                </a:r>
                <a:r>
                  <a:rPr lang="en-GB" b="1" dirty="0" smtClean="0"/>
                  <a:t>positive</a:t>
                </a:r>
                <a:r>
                  <a:rPr lang="en-GB" dirty="0" smtClean="0"/>
                  <a:t>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: </a:t>
                </a:r>
              </a:p>
              <a:p>
                <a:pPr marL="0" indent="0">
                  <a:buNone/>
                </a:pPr>
                <a:r>
                  <a:rPr lang="en-GB" b="0" dirty="0" smtClean="0"/>
                  <a:t>(a)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:6=4 :3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1</m:t>
                    </m:r>
                    <m:r>
                      <a:rPr lang="en-GB" b="0" i="1" smtClean="0">
                        <a:latin typeface="Cambria Math"/>
                      </a:rPr>
                      <m:t> :2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=4 :3 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(c)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:3 =2</m:t>
                    </m:r>
                    <m:r>
                      <a:rPr lang="en-GB" b="0" i="1" smtClean="0">
                        <a:latin typeface="Cambria Math"/>
                      </a:rPr>
                      <m:t>7 :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(d)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 :5=</m:t>
                    </m:r>
                    <m:r>
                      <a:rPr lang="en-GB" b="0" i="1" smtClean="0">
                        <a:latin typeface="Cambria Math"/>
                      </a:rPr>
                      <m:t> 2 </m:t>
                    </m:r>
                    <m:r>
                      <a:rPr lang="en-GB" b="0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5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(e)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 −2 :</m:t>
                    </m:r>
                    <m:r>
                      <a:rPr lang="en-GB" b="0" i="1" smtClean="0">
                        <a:latin typeface="Cambria Math"/>
                      </a:rPr>
                      <m:t>3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6</m:t>
                    </m:r>
                    <m:r>
                      <a:rPr lang="en-GB" b="0" i="1" smtClean="0">
                        <a:latin typeface="Cambria Math"/>
                      </a:rPr>
                      <m:t> :5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(f)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+1 </m:t>
                    </m:r>
                    <m:r>
                      <a:rPr lang="en-GB" b="0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2</m:t>
                    </m:r>
                    <m:r>
                      <a:rPr lang="en-GB" b="0" i="1" smtClean="0">
                        <a:latin typeface="Cambria Math"/>
                      </a:rPr>
                      <m:t>=5 :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−2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(g)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2 </m:t>
                    </m:r>
                    <m:r>
                      <a:rPr lang="en-GB" b="0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 :</m:t>
                    </m:r>
                    <m:r>
                      <a:rPr lang="en-GB" b="0" i="1" smtClean="0">
                        <a:latin typeface="Cambria Math"/>
                      </a:rPr>
                      <m:t>8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b="-7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51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6"/>
                <a:ext cx="2098576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b="0" dirty="0" smtClean="0"/>
                  <a:t>(a)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=4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b="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(b)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b="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(c)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=9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(d)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=1</m:t>
                    </m:r>
                  </m:oMath>
                </a14:m>
                <a:endParaRPr lang="en-GB" sz="2800" b="0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6"/>
                <a:ext cx="2098576" cy="4525963"/>
              </a:xfrm>
              <a:blipFill rotWithShape="1">
                <a:blip r:embed="rId3"/>
                <a:stretch>
                  <a:fillRect l="-5814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419872" y="1556792"/>
                <a:ext cx="2592288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/>
                  <a:t>(e)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=5.6</m:t>
                    </m:r>
                  </m:oMath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800" dirty="0" smtClean="0"/>
                  <a:t>(f)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=4</m:t>
                    </m:r>
                  </m:oMath>
                </a14:m>
                <a:endParaRPr lang="en-GB" sz="2800" dirty="0" smtClean="0"/>
              </a:p>
              <a:p>
                <a:endParaRPr lang="en-GB" sz="2800" dirty="0"/>
              </a:p>
              <a:p>
                <a:r>
                  <a:rPr lang="en-GB" sz="2800" dirty="0" smtClean="0"/>
                  <a:t>(g)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1556792"/>
                <a:ext cx="2592288" cy="2246769"/>
              </a:xfrm>
              <a:prstGeom prst="rect">
                <a:avLst/>
              </a:prstGeom>
              <a:blipFill rotWithShape="1">
                <a:blip r:embed="rId4"/>
                <a:stretch>
                  <a:fillRect l="-4706" t="-2710" b="-6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487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dirty="0" smtClean="0"/>
              <a:t>Challenge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80728"/>
                <a:ext cx="8229600" cy="4525963"/>
              </a:xfrm>
            </p:spPr>
            <p:txBody>
              <a:bodyPr/>
              <a:lstStyle/>
              <a:p>
                <a:pPr marL="0" lvl="0" indent="0" algn="ctr">
                  <a:buNone/>
                </a:pPr>
                <a:endParaRPr lang="en-GB" sz="2800" i="1" dirty="0" smtClean="0">
                  <a:latin typeface="Cambria Math"/>
                </a:endParaRPr>
              </a:p>
              <a:p>
                <a:pPr marL="0" lvl="0" indent="0" algn="ctr">
                  <a:buNone/>
                </a:pPr>
                <a:endParaRPr lang="en-GB" sz="2800" i="1" dirty="0">
                  <a:latin typeface="Cambria Math"/>
                </a:endParaRPr>
              </a:p>
              <a:p>
                <a:pPr marL="0" lv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/>
                        </a:rPr>
                        <m:t>𝑎</m:t>
                      </m:r>
                      <m:r>
                        <a:rPr lang="en-GB" sz="2800" i="1" dirty="0" smtClean="0">
                          <a:latin typeface="Cambria Math"/>
                        </a:rPr>
                        <m:t> + 20 : </m:t>
                      </m:r>
                      <m:r>
                        <a:rPr lang="en-GB" sz="2800" i="1" dirty="0" smtClean="0">
                          <a:latin typeface="Cambria Math"/>
                        </a:rPr>
                        <m:t>𝑏</m:t>
                      </m:r>
                      <m:r>
                        <a:rPr lang="en-GB" sz="2800" i="1" dirty="0" smtClean="0">
                          <a:latin typeface="Cambria Math"/>
                        </a:rPr>
                        <m:t> + 20 = 5: 2 </m:t>
                      </m:r>
                    </m:oMath>
                  </m:oMathPara>
                </a14:m>
                <a:endParaRPr lang="en-GB" sz="2800" dirty="0" smtClean="0"/>
              </a:p>
              <a:p>
                <a:pPr marL="0" lvl="0" indent="0" algn="ctr">
                  <a:buNone/>
                </a:pPr>
                <a:endParaRPr lang="en-GB" sz="2800" dirty="0"/>
              </a:p>
              <a:p>
                <a:pPr marL="0" lv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/>
                        </a:rPr>
                        <m:t>𝑎</m:t>
                      </m:r>
                      <m:r>
                        <a:rPr lang="en-GB" sz="2800" i="1" dirty="0" smtClean="0">
                          <a:latin typeface="Cambria Math"/>
                        </a:rPr>
                        <m:t> – 5 : </m:t>
                      </m:r>
                      <m:r>
                        <a:rPr lang="en-GB" sz="2800" i="1" dirty="0" smtClean="0">
                          <a:latin typeface="Cambria Math"/>
                        </a:rPr>
                        <m:t>𝑏</m:t>
                      </m:r>
                      <m:r>
                        <a:rPr lang="en-GB" sz="2800" i="1" dirty="0" smtClean="0">
                          <a:latin typeface="Cambria Math"/>
                        </a:rPr>
                        <m:t> – 5 = 5: 1 </m:t>
                      </m:r>
                    </m:oMath>
                  </m:oMathPara>
                </a14:m>
                <a:endParaRPr lang="en-GB" sz="2800" dirty="0" smtClean="0"/>
              </a:p>
              <a:p>
                <a:pPr marL="0" lvl="0" indent="0" algn="ctr">
                  <a:buNone/>
                </a:pPr>
                <a:endParaRPr lang="en-GB" sz="2800" dirty="0"/>
              </a:p>
              <a:p>
                <a:pPr marL="0" lvl="0" indent="0" algn="ctr">
                  <a:buNone/>
                </a:pPr>
                <a:r>
                  <a:rPr lang="en-GB" sz="2800" dirty="0" smtClean="0"/>
                  <a:t>Express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𝑎</m:t>
                    </m:r>
                    <m:r>
                      <a:rPr lang="en-GB" sz="2800" b="0" i="1" smtClean="0">
                        <a:latin typeface="Cambria Math"/>
                      </a:rPr>
                      <m:t>:</m:t>
                    </m:r>
                    <m:r>
                      <a:rPr lang="en-GB" sz="2800" b="0" i="1" smtClean="0">
                        <a:latin typeface="Cambria Math"/>
                      </a:rPr>
                      <m:t>𝑏</m:t>
                    </m:r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in its simplest form </a:t>
                </a:r>
                <a:endParaRPr lang="en-GB" sz="2800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80728"/>
                <a:ext cx="82296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073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368</TotalTime>
  <Words>468</Words>
  <Application>Microsoft Office PowerPoint</Application>
  <PresentationFormat>On-screen Show (4:3)</PresentationFormat>
  <Paragraphs>117</Paragraphs>
  <Slides>17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Title: Solving Equations involving Ratio </vt:lpstr>
      <vt:lpstr>Your Turn: </vt:lpstr>
      <vt:lpstr>Mark your work</vt:lpstr>
      <vt:lpstr>Challenge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32</cp:revision>
  <dcterms:created xsi:type="dcterms:W3CDTF">2018-02-11T18:33:35Z</dcterms:created>
  <dcterms:modified xsi:type="dcterms:W3CDTF">2019-02-24T20:17:19Z</dcterms:modified>
</cp:coreProperties>
</file>