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</p:sldMasterIdLst>
  <p:notesMasterIdLst>
    <p:notesMasterId r:id="rId37"/>
  </p:notesMasterIdLst>
  <p:sldIdLst>
    <p:sldId id="257" r:id="rId14"/>
    <p:sldId id="287" r:id="rId15"/>
    <p:sldId id="288" r:id="rId16"/>
    <p:sldId id="289" r:id="rId17"/>
    <p:sldId id="290" r:id="rId18"/>
    <p:sldId id="295" r:id="rId19"/>
    <p:sldId id="292" r:id="rId20"/>
    <p:sldId id="296" r:id="rId21"/>
    <p:sldId id="293" r:id="rId22"/>
    <p:sldId id="294" r:id="rId23"/>
    <p:sldId id="299" r:id="rId24"/>
    <p:sldId id="297" r:id="rId25"/>
    <p:sldId id="298" r:id="rId26"/>
    <p:sldId id="305" r:id="rId27"/>
    <p:sldId id="306" r:id="rId28"/>
    <p:sldId id="307" r:id="rId29"/>
    <p:sldId id="300" r:id="rId30"/>
    <p:sldId id="301" r:id="rId31"/>
    <p:sldId id="303" r:id="rId32"/>
    <p:sldId id="304" r:id="rId33"/>
    <p:sldId id="302" r:id="rId34"/>
    <p:sldId id="270" r:id="rId35"/>
    <p:sldId id="271" r:id="rId36"/>
  </p:sldIdLst>
  <p:sldSz cx="12190413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76" d="100"/>
          <a:sy n="76" d="100"/>
        </p:scale>
        <p:origin x="-48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viewProps" Target="viewProps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138CF-8515-44D4-A656-CD0E98818BE6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16150-2CAE-47F0-A80F-687B3266A0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56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6150-2CAE-47F0-A80F-687B3266A09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670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6150-2CAE-47F0-A80F-687B3266A091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82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6150-2CAE-47F0-A80F-687B3266A091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785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16150-2CAE-47F0-A80F-687B3266A091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785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1" y="2130433"/>
            <a:ext cx="1036185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84E384-4DE3-47FA-AB97-65249CC4AC27}" type="datetime2">
              <a:rPr lang="en-GB" smtClean="0"/>
              <a:pPr/>
              <a:t>Thursday, 28 February 2019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59" y="4406908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6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6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058"/>
            <a:ext cx="681478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49" y="274646"/>
            <a:ext cx="274284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1" y="274646"/>
            <a:ext cx="802535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FABEBC-D925-49BD-9388-11E7984E8EEB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2B2DF-95B7-4A93-9DD9-C0B623699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75126" y="44624"/>
            <a:ext cx="6061751" cy="1143000"/>
          </a:xfrm>
        </p:spPr>
        <p:txBody>
          <a:bodyPr/>
          <a:lstStyle>
            <a:lvl1pPr algn="r">
              <a:defRPr>
                <a:solidFill>
                  <a:srgbClr val="00B050"/>
                </a:solidFill>
              </a:defRPr>
            </a:lvl1pPr>
          </a:lstStyle>
          <a:p>
            <a:r>
              <a:rPr lang="en-US" dirty="0" smtClean="0"/>
              <a:t>Lesson Title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262558" y="332656"/>
            <a:ext cx="4896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84E384-4DE3-47FA-AB97-65249CC4AC27}" type="datetime2">
              <a:rPr lang="en-GB" smtClean="0"/>
              <a:pPr/>
              <a:t>Thursday, 28 February 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3001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3" y="2130441"/>
            <a:ext cx="1036185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4" y="3886200"/>
            <a:ext cx="853328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1" y="4406916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1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3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8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8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5" y="273066"/>
            <a:ext cx="681478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49" y="274654"/>
            <a:ext cx="274284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3" y="274654"/>
            <a:ext cx="802535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4" y="2130445"/>
            <a:ext cx="1036185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5" y="3886200"/>
            <a:ext cx="853328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2" y="4406920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2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4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70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70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6" y="273070"/>
            <a:ext cx="681478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49" y="274658"/>
            <a:ext cx="274284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4" y="274658"/>
            <a:ext cx="802535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5" y="2130449"/>
            <a:ext cx="1036185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6" y="3886200"/>
            <a:ext cx="853328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3" y="4406924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3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5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7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7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7" y="273074"/>
            <a:ext cx="681478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49" y="274662"/>
            <a:ext cx="274284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5" y="274662"/>
            <a:ext cx="802535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6" y="2130441"/>
            <a:ext cx="1036185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7" y="3886200"/>
            <a:ext cx="853328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4" y="4406916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4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6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4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4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8" y="273066"/>
            <a:ext cx="681478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49" y="274654"/>
            <a:ext cx="274284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6" y="274654"/>
            <a:ext cx="802535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7" y="2130447"/>
            <a:ext cx="1036185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8" y="3886200"/>
            <a:ext cx="853328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5" y="4406922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5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7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7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7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9" y="273072"/>
            <a:ext cx="681478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49" y="274660"/>
            <a:ext cx="274284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7" y="274660"/>
            <a:ext cx="802535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8" y="2130451"/>
            <a:ext cx="1036185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9" y="3886200"/>
            <a:ext cx="853328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6" y="4406926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6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8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8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8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20" y="273076"/>
            <a:ext cx="681478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49" y="274664"/>
            <a:ext cx="274284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8" y="274664"/>
            <a:ext cx="802535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9" y="2130455"/>
            <a:ext cx="1036185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70" y="3886200"/>
            <a:ext cx="853328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7" y="4406930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7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9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70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70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21" y="273080"/>
            <a:ext cx="681478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49" y="274668"/>
            <a:ext cx="274284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9" y="274668"/>
            <a:ext cx="802535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90" y="2130445"/>
            <a:ext cx="1036185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71" y="3886200"/>
            <a:ext cx="853328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8" y="4406920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8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30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2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2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22" y="273070"/>
            <a:ext cx="681478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2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49" y="274658"/>
            <a:ext cx="274284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30" y="274658"/>
            <a:ext cx="802535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91" y="2130451"/>
            <a:ext cx="1036185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72" y="3886200"/>
            <a:ext cx="853328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9" y="4406926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31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4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4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23" y="273076"/>
            <a:ext cx="681478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49" y="274664"/>
            <a:ext cx="274284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31" y="274664"/>
            <a:ext cx="802535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92" y="2130455"/>
            <a:ext cx="1036185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73" y="3886200"/>
            <a:ext cx="853328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70" y="4406930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70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32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6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6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24" y="273080"/>
            <a:ext cx="681478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49" y="274668"/>
            <a:ext cx="274284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32" y="274668"/>
            <a:ext cx="802535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93" y="2130459"/>
            <a:ext cx="1036185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74" y="3886200"/>
            <a:ext cx="853328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71" y="4406934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71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33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7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7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25" y="273084"/>
            <a:ext cx="681478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49" y="274672"/>
            <a:ext cx="274284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33" y="274672"/>
            <a:ext cx="802535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94" y="2130459"/>
            <a:ext cx="1036185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75" y="3886200"/>
            <a:ext cx="853328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72" y="4406934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72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34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206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6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6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26" y="273084"/>
            <a:ext cx="681478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49" y="274672"/>
            <a:ext cx="274284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34" y="274672"/>
            <a:ext cx="802535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4638"/>
            <a:ext cx="1097137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206"/>
            <a:ext cx="109713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1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1BFABEBC-D925-49BD-9388-11E7984E8EEB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58" y="6245225"/>
            <a:ext cx="386029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6463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C52B2DF-95B7-4A93-9DD9-C0B623699D38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0413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5120" y="5800491"/>
            <a:ext cx="1084588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4638"/>
            <a:ext cx="1097137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206"/>
            <a:ext cx="109713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1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59" y="6245225"/>
            <a:ext cx="386029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6463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" y="0"/>
            <a:ext cx="12190413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5122" y="5800491"/>
            <a:ext cx="1084588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4638"/>
            <a:ext cx="1097137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206"/>
            <a:ext cx="109713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1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60" y="6245225"/>
            <a:ext cx="386029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6463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" y="0"/>
            <a:ext cx="12190413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5123" y="5800491"/>
            <a:ext cx="1084588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4638"/>
            <a:ext cx="1097137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206"/>
            <a:ext cx="109713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1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61" y="6245225"/>
            <a:ext cx="386029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6463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" y="0"/>
            <a:ext cx="12190413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5124" y="5800491"/>
            <a:ext cx="1084588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4638"/>
            <a:ext cx="1097137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206"/>
            <a:ext cx="109713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1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62" y="6245225"/>
            <a:ext cx="386029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6463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" y="0"/>
            <a:ext cx="12190413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5119" y="5800491"/>
            <a:ext cx="1084588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4638"/>
            <a:ext cx="1097137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206"/>
            <a:ext cx="109713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1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63" y="6245225"/>
            <a:ext cx="386029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6463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5" y="0"/>
            <a:ext cx="12190413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5120" y="5800491"/>
            <a:ext cx="1084588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4638"/>
            <a:ext cx="1097137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206"/>
            <a:ext cx="109713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1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64" y="6245225"/>
            <a:ext cx="386029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6463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" y="0"/>
            <a:ext cx="12190413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5122" y="5800491"/>
            <a:ext cx="1084588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4638"/>
            <a:ext cx="1097137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206"/>
            <a:ext cx="109713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1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65" y="6245225"/>
            <a:ext cx="386029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6463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" y="0"/>
            <a:ext cx="12190413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5123" y="5800491"/>
            <a:ext cx="1084588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4638"/>
            <a:ext cx="1097137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206"/>
            <a:ext cx="109713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1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2/28/2019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66" y="6245225"/>
            <a:ext cx="386029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6463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8" y="0"/>
            <a:ext cx="12190413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5116" y="5800491"/>
            <a:ext cx="1084588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4638"/>
            <a:ext cx="1097137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206"/>
            <a:ext cx="109713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1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67" y="6245225"/>
            <a:ext cx="386029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6463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9" y="0"/>
            <a:ext cx="12190413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5118" y="5800491"/>
            <a:ext cx="1084588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4638"/>
            <a:ext cx="1097137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206"/>
            <a:ext cx="109713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1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68" y="6245225"/>
            <a:ext cx="386029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6463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0" y="0"/>
            <a:ext cx="12190413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5119" y="5800491"/>
            <a:ext cx="1084588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4638"/>
            <a:ext cx="1097137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206"/>
            <a:ext cx="109713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1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69" y="6245225"/>
            <a:ext cx="386029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6463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1" y="0"/>
            <a:ext cx="12190413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5120" y="5800491"/>
            <a:ext cx="1084588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4638"/>
            <a:ext cx="1097137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206"/>
            <a:ext cx="109713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1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70" y="6245225"/>
            <a:ext cx="386029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6463" y="6245225"/>
            <a:ext cx="284443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2" y="0"/>
            <a:ext cx="12190413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5120" y="5800491"/>
            <a:ext cx="1084588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663158" y="188640"/>
            <a:ext cx="5544616" cy="64807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Century Gothic" panose="020B0502020202020204" pitchFamily="34" charset="0"/>
              </a:rPr>
              <a:t>Linear Sequences Revision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18742" y="2289646"/>
            <a:ext cx="1008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8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30910" y="2288718"/>
            <a:ext cx="1008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11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31110" y="2289646"/>
            <a:ext cx="12179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14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15286" y="2289646"/>
            <a:ext cx="12241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17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43478" y="2288717"/>
            <a:ext cx="12241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20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pic>
        <p:nvPicPr>
          <p:cNvPr id="205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2519605" y="3214672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422798" y="3733278"/>
            <a:ext cx="100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chemeClr val="accent6">
                    <a:lumMod val="75000"/>
                  </a:schemeClr>
                </a:solidFill>
              </a:rPr>
              <a:t>+3</a:t>
            </a:r>
            <a:endParaRPr lang="en-GB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1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4305581" y="3214672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222998" y="3733278"/>
            <a:ext cx="100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chemeClr val="accent6">
                    <a:lumMod val="75000"/>
                  </a:schemeClr>
                </a:solidFill>
              </a:rPr>
              <a:t>+3</a:t>
            </a:r>
            <a:endParaRPr lang="en-GB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5998276" y="3214672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7728312" y="3214672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095206" y="3733278"/>
            <a:ext cx="100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chemeClr val="accent6">
                    <a:lumMod val="75000"/>
                  </a:schemeClr>
                </a:solidFill>
              </a:rPr>
              <a:t>+3</a:t>
            </a:r>
            <a:endParaRPr lang="en-GB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51390" y="3733278"/>
            <a:ext cx="100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chemeClr val="accent6">
                    <a:lumMod val="75000"/>
                  </a:schemeClr>
                </a:solidFill>
              </a:rPr>
              <a:t>+3</a:t>
            </a:r>
            <a:endParaRPr lang="en-GB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40681" y="5235543"/>
            <a:ext cx="100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FF0000"/>
                </a:solidFill>
              </a:rPr>
              <a:t>3n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37822" y="5235543"/>
            <a:ext cx="13726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chemeClr val="accent6">
                    <a:lumMod val="75000"/>
                  </a:schemeClr>
                </a:solidFill>
              </a:rPr>
              <a:t>+ 5</a:t>
            </a:r>
            <a:endParaRPr lang="en-GB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279689" y="3733278"/>
            <a:ext cx="1152128" cy="923330"/>
          </a:xfrm>
          <a:prstGeom prst="ellipse">
            <a:avLst/>
          </a:prstGeom>
          <a:solidFill>
            <a:srgbClr val="00B05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2134766" y="3789040"/>
            <a:ext cx="6768752" cy="81845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9078200" y="3880728"/>
            <a:ext cx="2273590" cy="6284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These are called the first differences</a:t>
            </a:r>
            <a:endParaRPr lang="en-GB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2004974" y="1741937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18942" y="1719901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48793" y="179361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31310" y="179361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759502" y="179361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15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41722" y="4921328"/>
            <a:ext cx="2829147" cy="138799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This sequence is the three times table add five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5389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6" grpId="0"/>
      <p:bldP spid="17" grpId="0"/>
      <p:bldP spid="18" grpId="0"/>
      <p:bldP spid="25" grpId="0"/>
      <p:bldP spid="26" grpId="0" animBg="1"/>
      <p:bldP spid="22" grpId="0" animBg="1"/>
      <p:bldP spid="28" grpId="0" animBg="1"/>
      <p:bldP spid="27" grpId="0"/>
      <p:bldP spid="30" grpId="0"/>
      <p:bldP spid="31" grpId="0"/>
      <p:bldP spid="32" grpId="0"/>
      <p:bldP spid="33" grpId="0"/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On your whiteboards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373005" y="1412776"/>
            <a:ext cx="606175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solidFill>
                  <a:schemeClr val="tx1"/>
                </a:solidFill>
              </a:rPr>
              <a:t>What is the n</a:t>
            </a:r>
            <a:r>
              <a:rPr lang="en-GB" kern="0" baseline="30000" dirty="0" smtClean="0">
                <a:solidFill>
                  <a:schemeClr val="tx1"/>
                </a:solidFill>
              </a:rPr>
              <a:t>th</a:t>
            </a:r>
            <a:r>
              <a:rPr lang="en-GB" kern="0" dirty="0" smtClean="0">
                <a:solidFill>
                  <a:schemeClr val="tx1"/>
                </a:solidFill>
              </a:rPr>
              <a:t> term?</a:t>
            </a:r>
            <a:endParaRPr lang="en-GB" kern="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95769" y="3305309"/>
            <a:ext cx="1008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8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2958" y="3302182"/>
            <a:ext cx="1217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91150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12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3358" y="3305309"/>
            <a:ext cx="11652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14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35566" y="3303744"/>
            <a:ext cx="1427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16</a:t>
            </a:r>
            <a:endParaRPr lang="en-GB" sz="6000" b="1" dirty="0">
              <a:solidFill>
                <a:srgbClr val="00B050"/>
              </a:solidFill>
            </a:endParaRPr>
          </a:p>
        </p:txBody>
      </p:sp>
      <p:pic>
        <p:nvPicPr>
          <p:cNvPr id="1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2980999" y="4140874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4809635" y="419549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6694923" y="415825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8605423" y="409387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580600" y="4715243"/>
            <a:ext cx="6768752" cy="81845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3042382" y="481659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3">
                    <a:lumMod val="50000"/>
                  </a:schemeClr>
                </a:solidFill>
              </a:rPr>
              <a:t>+2</a:t>
            </a:r>
            <a:endParaRPr lang="en-GB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99060" y="481659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3">
                    <a:lumMod val="50000"/>
                  </a:schemeClr>
                </a:solidFill>
              </a:rPr>
              <a:t>+2</a:t>
            </a:r>
            <a:endParaRPr lang="en-GB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84349" y="483780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3">
                    <a:lumMod val="50000"/>
                  </a:schemeClr>
                </a:solidFill>
              </a:rPr>
              <a:t>+2</a:t>
            </a:r>
            <a:endParaRPr lang="en-GB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28565" y="4816591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accent3">
                    <a:lumMod val="50000"/>
                  </a:schemeClr>
                </a:solidFill>
              </a:rPr>
              <a:t>+2</a:t>
            </a:r>
            <a:endParaRPr lang="en-GB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25734" y="5697208"/>
            <a:ext cx="100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FF0000"/>
                </a:solidFill>
              </a:rPr>
              <a:t>2n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66368" y="283346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08160" y="285923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27188" y="2872481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69610" y="2911220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551607" y="2911220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81281" y="5734450"/>
            <a:ext cx="13726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chemeClr val="accent6">
                    <a:lumMod val="75000"/>
                  </a:schemeClr>
                </a:solidFill>
              </a:rPr>
              <a:t>+ 6</a:t>
            </a:r>
            <a:endParaRPr lang="en-GB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83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On your whiteboards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373005" y="1412776"/>
            <a:ext cx="606175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What is the n</a:t>
            </a:r>
            <a:r>
              <a:rPr lang="en-GB" kern="0" baseline="30000" dirty="0" smtClean="0">
                <a:solidFill>
                  <a:srgbClr val="000000"/>
                </a:solidFill>
              </a:rPr>
              <a:t>th</a:t>
            </a:r>
            <a:r>
              <a:rPr lang="en-GB" kern="0" dirty="0" smtClean="0">
                <a:solidFill>
                  <a:srgbClr val="000000"/>
                </a:solidFill>
              </a:rPr>
              <a:t> term?</a:t>
            </a:r>
            <a:endParaRPr lang="en-GB" kern="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95769" y="3305309"/>
            <a:ext cx="1008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8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2958" y="3302182"/>
            <a:ext cx="1217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18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91150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28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3358" y="3305309"/>
            <a:ext cx="11652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38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35566" y="3303744"/>
            <a:ext cx="1427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48</a:t>
            </a:r>
            <a:endParaRPr lang="en-GB" sz="6000" b="1" dirty="0">
              <a:solidFill>
                <a:srgbClr val="00B050"/>
              </a:solidFill>
            </a:endParaRPr>
          </a:p>
        </p:txBody>
      </p:sp>
      <p:pic>
        <p:nvPicPr>
          <p:cNvPr id="1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2980999" y="4140874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4809635" y="419549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6694923" y="415825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8605423" y="409387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580600" y="4715243"/>
            <a:ext cx="6768752" cy="81845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2382" y="481659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99060" y="481659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84349" y="483780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52185" y="483208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25734" y="5697208"/>
            <a:ext cx="1365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FF0000"/>
                </a:solidFill>
              </a:rPr>
              <a:t>10n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66368" y="283346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08160" y="285923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20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27188" y="2872481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69610" y="2911220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40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551607" y="2911220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50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11683" y="5694737"/>
            <a:ext cx="13726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2D2D8A">
                    <a:lumMod val="75000"/>
                  </a:srgbClr>
                </a:solidFill>
              </a:rPr>
              <a:t> </a:t>
            </a:r>
            <a:r>
              <a:rPr lang="en-GB" sz="5400" b="1" dirty="0" smtClean="0">
                <a:solidFill>
                  <a:srgbClr val="2D2D8A">
                    <a:lumMod val="75000"/>
                  </a:srgbClr>
                </a:solidFill>
              </a:rPr>
              <a:t>- 2</a:t>
            </a:r>
            <a:endParaRPr lang="en-GB" sz="5400" b="1" dirty="0">
              <a:solidFill>
                <a:srgbClr val="2D2D8A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25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On your whiteboards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373005" y="1412776"/>
            <a:ext cx="606175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What is the n</a:t>
            </a:r>
            <a:r>
              <a:rPr lang="en-GB" kern="0" baseline="30000" dirty="0" smtClean="0">
                <a:solidFill>
                  <a:srgbClr val="000000"/>
                </a:solidFill>
              </a:rPr>
              <a:t>th</a:t>
            </a:r>
            <a:r>
              <a:rPr lang="en-GB" kern="0" dirty="0" smtClean="0">
                <a:solidFill>
                  <a:srgbClr val="000000"/>
                </a:solidFill>
              </a:rPr>
              <a:t> term?</a:t>
            </a:r>
            <a:endParaRPr lang="en-GB" kern="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95769" y="3305309"/>
            <a:ext cx="1008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8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2958" y="3302182"/>
            <a:ext cx="1217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-2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91150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-12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3358" y="3305309"/>
            <a:ext cx="1314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-22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35566" y="3303744"/>
            <a:ext cx="1427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-32</a:t>
            </a:r>
            <a:endParaRPr lang="en-GB" sz="6000" b="1" dirty="0">
              <a:solidFill>
                <a:srgbClr val="00B050"/>
              </a:solidFill>
            </a:endParaRPr>
          </a:p>
        </p:txBody>
      </p:sp>
      <p:pic>
        <p:nvPicPr>
          <p:cNvPr id="1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2980999" y="4140874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4809635" y="419549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6694923" y="415825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8605423" y="409387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580600" y="4715243"/>
            <a:ext cx="6768752" cy="81845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2382" y="481659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99060" y="481659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84349" y="483780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52185" y="483208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93211" y="5697208"/>
            <a:ext cx="1697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rgbClr val="FF0000"/>
                </a:solidFill>
              </a:rPr>
              <a:t>-10n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20850" y="283346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50494" y="285923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-20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27188" y="2872481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69610" y="2911220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-40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551607" y="2911220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-50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11682" y="5694737"/>
            <a:ext cx="2007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2D2D8A">
                    <a:lumMod val="75000"/>
                  </a:srgbClr>
                </a:solidFill>
              </a:rPr>
              <a:t> </a:t>
            </a:r>
            <a:r>
              <a:rPr lang="en-GB" sz="5400" b="1" dirty="0" smtClean="0">
                <a:solidFill>
                  <a:srgbClr val="2D2D8A">
                    <a:lumMod val="75000"/>
                  </a:srgbClr>
                </a:solidFill>
              </a:rPr>
              <a:t>+ 18</a:t>
            </a:r>
            <a:endParaRPr lang="en-GB" sz="5400" b="1" dirty="0">
              <a:solidFill>
                <a:srgbClr val="2D2D8A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30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On your whiteboards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373005" y="1412776"/>
            <a:ext cx="606175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What is the n</a:t>
            </a:r>
            <a:r>
              <a:rPr lang="en-GB" kern="0" baseline="30000" dirty="0" smtClean="0">
                <a:solidFill>
                  <a:srgbClr val="000000"/>
                </a:solidFill>
              </a:rPr>
              <a:t>th</a:t>
            </a:r>
            <a:r>
              <a:rPr lang="en-GB" kern="0" dirty="0" smtClean="0">
                <a:solidFill>
                  <a:srgbClr val="000000"/>
                </a:solidFill>
              </a:rPr>
              <a:t> term?</a:t>
            </a:r>
            <a:endParaRPr lang="en-GB" kern="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95769" y="3305309"/>
            <a:ext cx="1008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50494" y="3302182"/>
            <a:ext cx="1217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4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2261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9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16484" y="3302181"/>
            <a:ext cx="1314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16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93044" y="3302180"/>
            <a:ext cx="1427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25</a:t>
            </a:r>
            <a:endParaRPr lang="en-GB" sz="6000" b="1" dirty="0">
              <a:solidFill>
                <a:srgbClr val="00B050"/>
              </a:solidFill>
            </a:endParaRPr>
          </a:p>
        </p:txBody>
      </p:sp>
      <p:pic>
        <p:nvPicPr>
          <p:cNvPr id="1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2980999" y="4140874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4809635" y="419549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6694923" y="415825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8605423" y="409387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580600" y="4715243"/>
            <a:ext cx="6768752" cy="81845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2382" y="481659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+3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99060" y="481659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84349" y="483780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+7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52185" y="483208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+9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8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3747080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5732421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7627058" y="5610988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580600" y="6086980"/>
            <a:ext cx="6768752" cy="62981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90948" y="608982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+2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07172" y="609987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+2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61907" y="6091609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+2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 bwMode="auto">
          <a:xfrm>
            <a:off x="8930848" y="1012168"/>
            <a:ext cx="2541562" cy="1944216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GB" sz="3200" kern="0" dirty="0" smtClean="0">
                <a:solidFill>
                  <a:srgbClr val="000000"/>
                </a:solidFill>
              </a:rPr>
              <a:t>What is the same? </a:t>
            </a:r>
          </a:p>
          <a:p>
            <a:pPr algn="ctr"/>
            <a:r>
              <a:rPr lang="en-GB" sz="3200" kern="0" dirty="0" smtClean="0">
                <a:solidFill>
                  <a:srgbClr val="000000"/>
                </a:solidFill>
              </a:rPr>
              <a:t>What is different?</a:t>
            </a:r>
            <a:endParaRPr lang="en-GB" sz="3200" kern="0" dirty="0">
              <a:solidFill>
                <a:srgbClr val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22179" y="4810255"/>
            <a:ext cx="2273590" cy="6284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These are called the first differences</a:t>
            </a:r>
            <a:endParaRPr lang="en-GB" sz="1600" dirty="0"/>
          </a:p>
        </p:txBody>
      </p:sp>
      <p:sp>
        <p:nvSpPr>
          <p:cNvPr id="37" name="Rectangle 36"/>
          <p:cNvSpPr/>
          <p:nvPr/>
        </p:nvSpPr>
        <p:spPr>
          <a:xfrm>
            <a:off x="122179" y="6010940"/>
            <a:ext cx="2273590" cy="6284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These are called the second differences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29590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/>
      <p:bldP spid="19" grpId="0"/>
      <p:bldP spid="31" grpId="0" animBg="1"/>
      <p:bldP spid="32" grpId="0"/>
      <p:bldP spid="33" grpId="0"/>
      <p:bldP spid="34" grpId="0"/>
      <p:bldP spid="36" grpId="0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On your whiteboards</a:t>
            </a:r>
            <a:endParaRPr lang="en-GB" sz="32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1"/>
              <p:cNvSpPr txBox="1">
                <a:spLocks/>
              </p:cNvSpPr>
              <p:nvPr/>
            </p:nvSpPr>
            <p:spPr bwMode="auto">
              <a:xfrm>
                <a:off x="118542" y="1412776"/>
                <a:ext cx="12313367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B050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l"/>
                <a:r>
                  <a:rPr lang="en-GB" sz="2800" kern="0" dirty="0" smtClean="0">
                    <a:solidFill>
                      <a:srgbClr val="000000"/>
                    </a:solidFill>
                  </a:rPr>
                  <a:t>These are the square numbers.</a:t>
                </a:r>
              </a:p>
              <a:p>
                <a:pPr algn="l"/>
                <a:r>
                  <a:rPr lang="en-GB" sz="2800" kern="0" dirty="0" smtClean="0">
                    <a:solidFill>
                      <a:srgbClr val="000000"/>
                    </a:solidFill>
                  </a:rPr>
                  <a:t>The n</a:t>
                </a:r>
                <a:r>
                  <a:rPr lang="en-GB" sz="2800" kern="0" baseline="30000" dirty="0" smtClean="0">
                    <a:solidFill>
                      <a:srgbClr val="000000"/>
                    </a:solidFill>
                  </a:rPr>
                  <a:t>th</a:t>
                </a:r>
                <a:r>
                  <a:rPr lang="en-GB" sz="2800" kern="0" dirty="0" smtClean="0">
                    <a:solidFill>
                      <a:srgbClr val="000000"/>
                    </a:solidFill>
                  </a:rPr>
                  <a:t> term of this sequence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2800" b="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kern="0" dirty="0" smtClean="0">
                    <a:solidFill>
                      <a:srgbClr val="000000"/>
                    </a:solidFill>
                  </a:rPr>
                  <a:t>.</a:t>
                </a:r>
              </a:p>
              <a:p>
                <a:pPr algn="l"/>
                <a:r>
                  <a:rPr lang="en-GB" sz="2800" kern="0" dirty="0" smtClean="0">
                    <a:solidFill>
                      <a:srgbClr val="000000"/>
                    </a:solidFill>
                  </a:rPr>
                  <a:t>The second difference is always constant for a quadratic sequence. </a:t>
                </a:r>
                <a:endParaRPr lang="en-GB" sz="28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542" y="1412776"/>
                <a:ext cx="12313367" cy="1143000"/>
              </a:xfrm>
              <a:prstGeom prst="rect">
                <a:avLst/>
              </a:prstGeom>
              <a:blipFill rotWithShape="1">
                <a:blip r:embed="rId2"/>
                <a:stretch>
                  <a:fillRect l="-990" t="-15508" b="-2513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395769" y="3305309"/>
            <a:ext cx="1008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50494" y="3302182"/>
            <a:ext cx="1217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4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2261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9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16484" y="3302181"/>
            <a:ext cx="1314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16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93044" y="3302180"/>
            <a:ext cx="1427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25</a:t>
            </a:r>
            <a:endParaRPr lang="en-GB" sz="6000" b="1" dirty="0">
              <a:solidFill>
                <a:srgbClr val="00B050"/>
              </a:solidFill>
            </a:endParaRPr>
          </a:p>
        </p:txBody>
      </p:sp>
      <p:pic>
        <p:nvPicPr>
          <p:cNvPr id="1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2980999" y="4140874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4809635" y="419549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6694923" y="415825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8605423" y="409387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580600" y="4715243"/>
            <a:ext cx="6768752" cy="81845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2382" y="481659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+3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99060" y="481659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84349" y="483780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+7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52185" y="483208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+9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8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3747080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5732421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7627058" y="5610988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580600" y="6086980"/>
            <a:ext cx="6768752" cy="62981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90948" y="608982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+2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07172" y="609987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+2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61907" y="6091609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+2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65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4976" y="-171400"/>
            <a:ext cx="6061751" cy="1143000"/>
          </a:xfrm>
        </p:spPr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On your whiteboards</a:t>
            </a:r>
            <a:endParaRPr lang="en-GB" sz="32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1"/>
              <p:cNvSpPr txBox="1">
                <a:spLocks/>
              </p:cNvSpPr>
              <p:nvPr/>
            </p:nvSpPr>
            <p:spPr bwMode="auto">
              <a:xfrm>
                <a:off x="373005" y="1412776"/>
                <a:ext cx="11266817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B050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/>
                <a:r>
                  <a:rPr lang="en-GB" kern="0" dirty="0" smtClean="0">
                    <a:solidFill>
                      <a:srgbClr val="000000"/>
                    </a:solidFill>
                  </a:rPr>
                  <a:t>Here we have the sequence 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GB" b="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b="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kern="0" dirty="0" smtClean="0">
                    <a:solidFill>
                      <a:srgbClr val="000000"/>
                    </a:solidFill>
                  </a:rPr>
                  <a:t> </a:t>
                </a:r>
              </a:p>
              <a:p>
                <a:pPr algn="ctr"/>
                <a:r>
                  <a:rPr lang="en-GB" kern="0" dirty="0" smtClean="0">
                    <a:solidFill>
                      <a:srgbClr val="000000"/>
                    </a:solidFill>
                  </a:rPr>
                  <a:t> </a:t>
                </a:r>
              </a:p>
              <a:p>
                <a:r>
                  <a:rPr lang="en-GB" kern="0" dirty="0" smtClean="0">
                    <a:solidFill>
                      <a:srgbClr val="000000"/>
                    </a:solidFill>
                  </a:rPr>
                  <a:t>Work out the value of the second difference</a:t>
                </a:r>
                <a:endParaRPr lang="en-GB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005" y="1412776"/>
                <a:ext cx="11266817" cy="1143000"/>
              </a:xfrm>
              <a:prstGeom prst="rect">
                <a:avLst/>
              </a:prstGeom>
              <a:blipFill rotWithShape="1">
                <a:blip r:embed="rId2"/>
                <a:stretch>
                  <a:fillRect t="-53476" r="-2219" b="-6738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395769" y="3305309"/>
            <a:ext cx="1008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2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85519" y="3307409"/>
            <a:ext cx="1217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8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2261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18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16484" y="3302181"/>
            <a:ext cx="1314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32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93044" y="3302180"/>
            <a:ext cx="1427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50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pic>
        <p:nvPicPr>
          <p:cNvPr id="1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2980999" y="4140874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4809635" y="419549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6694923" y="415825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8605423" y="409387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580600" y="4715243"/>
            <a:ext cx="6768752" cy="81845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2382" y="481659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+6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99060" y="481659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84349" y="483780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+14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52185" y="483208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+18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8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3747080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5732421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7627058" y="5610988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580600" y="6086980"/>
            <a:ext cx="6768752" cy="62981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90948" y="608982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+4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07172" y="609987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+4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61907" y="6091609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+4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77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/>
      <p:bldP spid="19" grpId="0"/>
      <p:bldP spid="31" grpId="0" animBg="1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4976" y="-171400"/>
            <a:ext cx="6061751" cy="1143000"/>
          </a:xfrm>
        </p:spPr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On your whiteboards</a:t>
            </a:r>
            <a:endParaRPr lang="en-GB" sz="32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1"/>
              <p:cNvSpPr txBox="1">
                <a:spLocks/>
              </p:cNvSpPr>
              <p:nvPr/>
            </p:nvSpPr>
            <p:spPr bwMode="auto">
              <a:xfrm>
                <a:off x="373005" y="1412776"/>
                <a:ext cx="11266817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B050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/>
                <a:r>
                  <a:rPr lang="en-GB" kern="0" dirty="0" smtClean="0">
                    <a:solidFill>
                      <a:srgbClr val="000000"/>
                    </a:solidFill>
                  </a:rPr>
                  <a:t>Here we have the sequence 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</m:t>
                        </m:r>
                        <m:r>
                          <a:rPr lang="en-GB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kern="0" dirty="0" smtClean="0">
                    <a:solidFill>
                      <a:srgbClr val="000000"/>
                    </a:solidFill>
                  </a:rPr>
                  <a:t> </a:t>
                </a:r>
              </a:p>
              <a:p>
                <a:pPr algn="ctr"/>
                <a:r>
                  <a:rPr lang="en-GB" kern="0" dirty="0" smtClean="0">
                    <a:solidFill>
                      <a:srgbClr val="000000"/>
                    </a:solidFill>
                  </a:rPr>
                  <a:t> </a:t>
                </a:r>
              </a:p>
              <a:p>
                <a:r>
                  <a:rPr lang="en-GB" kern="0" dirty="0" smtClean="0">
                    <a:solidFill>
                      <a:srgbClr val="000000"/>
                    </a:solidFill>
                  </a:rPr>
                  <a:t>Work out the value of the second difference</a:t>
                </a:r>
                <a:endParaRPr lang="en-GB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005" y="1412776"/>
                <a:ext cx="11266817" cy="1143000"/>
              </a:xfrm>
              <a:prstGeom prst="rect">
                <a:avLst/>
              </a:prstGeom>
              <a:blipFill rotWithShape="1">
                <a:blip r:embed="rId2"/>
                <a:stretch>
                  <a:fillRect t="-53476" r="-2219" b="-6738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395769" y="3305309"/>
            <a:ext cx="1008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3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85519" y="3307409"/>
            <a:ext cx="1217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12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2261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27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16484" y="3302181"/>
            <a:ext cx="1314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48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93044" y="3302180"/>
            <a:ext cx="1427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75</a:t>
            </a:r>
            <a:endParaRPr lang="en-GB" sz="6000" b="1" dirty="0">
              <a:solidFill>
                <a:srgbClr val="00B050"/>
              </a:solidFill>
            </a:endParaRPr>
          </a:p>
        </p:txBody>
      </p:sp>
      <p:pic>
        <p:nvPicPr>
          <p:cNvPr id="1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2980999" y="4140874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4809635" y="419549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6694923" y="415825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8605423" y="409387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580600" y="4715243"/>
            <a:ext cx="6768752" cy="81845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2382" y="481659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+9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99060" y="481659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84349" y="483780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+21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52185" y="483208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+27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8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3747080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5732421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7627058" y="5610988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580600" y="6086980"/>
            <a:ext cx="6768752" cy="62981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90948" y="608982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+6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07172" y="609987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+6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61907" y="6091609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+6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80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/>
      <p:bldP spid="19" grpId="0"/>
      <p:bldP spid="31" grpId="0" animBg="1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4976" y="-171400"/>
            <a:ext cx="6061751" cy="1143000"/>
          </a:xfrm>
        </p:spPr>
        <p:txBody>
          <a:bodyPr/>
          <a:lstStyle/>
          <a:p>
            <a:r>
              <a:rPr lang="en-GB" sz="2400" dirty="0" smtClean="0">
                <a:solidFill>
                  <a:schemeClr val="tx1"/>
                </a:solidFill>
              </a:rPr>
              <a:t>On your whiteboards</a:t>
            </a:r>
            <a:endParaRPr lang="en-GB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1"/>
              <p:cNvSpPr txBox="1">
                <a:spLocks/>
              </p:cNvSpPr>
              <p:nvPr/>
            </p:nvSpPr>
            <p:spPr bwMode="auto">
              <a:xfrm>
                <a:off x="373005" y="1412776"/>
                <a:ext cx="11266817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B050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/>
                <a:r>
                  <a:rPr lang="en-GB" sz="3200" kern="0" dirty="0" smtClean="0">
                    <a:solidFill>
                      <a:srgbClr val="000000"/>
                    </a:solidFill>
                  </a:rPr>
                  <a:t>Here we have the sequence 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10</m:t>
                        </m:r>
                        <m:r>
                          <a:rPr lang="en-GB" sz="32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32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3200" kern="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3200" kern="0" dirty="0" smtClean="0">
                    <a:solidFill>
                      <a:srgbClr val="000000"/>
                    </a:solidFill>
                  </a:rPr>
                  <a:t> </a:t>
                </a:r>
              </a:p>
              <a:p>
                <a:pPr algn="ctr"/>
                <a:r>
                  <a:rPr lang="en-GB" sz="3200" kern="0" dirty="0" smtClean="0">
                    <a:solidFill>
                      <a:srgbClr val="000000"/>
                    </a:solidFill>
                  </a:rPr>
                  <a:t>What do you expect the value of the second difference to be?</a:t>
                </a:r>
              </a:p>
              <a:p>
                <a:pPr algn="ctr"/>
                <a:endParaRPr lang="en-GB" sz="3200" kern="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3200" kern="0" dirty="0" smtClean="0">
                    <a:solidFill>
                      <a:srgbClr val="000000"/>
                    </a:solidFill>
                  </a:rPr>
                  <a:t>Are you correct? </a:t>
                </a:r>
                <a:endParaRPr lang="en-GB" sz="32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005" y="1412776"/>
                <a:ext cx="11266817" cy="1143000"/>
              </a:xfrm>
              <a:prstGeom prst="rect">
                <a:avLst/>
              </a:prstGeom>
              <a:blipFill rotWithShape="1">
                <a:blip r:embed="rId2"/>
                <a:stretch>
                  <a:fillRect l="-1136" t="-67914" r="-1136" b="-7861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133307" y="3305309"/>
            <a:ext cx="1413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93211" y="3307409"/>
            <a:ext cx="1217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40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2261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90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91351" y="3302181"/>
            <a:ext cx="1664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160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93044" y="3302180"/>
            <a:ext cx="1714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250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pic>
        <p:nvPicPr>
          <p:cNvPr id="1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2980999" y="4140874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4809635" y="419549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6694923" y="415825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8605423" y="409387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580600" y="4715243"/>
            <a:ext cx="6768752" cy="81845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2382" y="481659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+30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99060" y="481659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+50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84349" y="483780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+70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52185" y="483208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+90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8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3747080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5732421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7627058" y="5610988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580600" y="6086980"/>
            <a:ext cx="6768752" cy="62981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90948" y="608982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+20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07172" y="609987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+20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61907" y="6091609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+20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85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/>
      <p:bldP spid="19" grpId="0"/>
      <p:bldP spid="31" grpId="0" animBg="1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4976" y="-171400"/>
            <a:ext cx="6061751" cy="1143000"/>
          </a:xfrm>
        </p:spPr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On your whiteboards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373005" y="1412776"/>
            <a:ext cx="1126681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What is the nth term?</a:t>
            </a:r>
            <a:endParaRPr lang="en-GB" sz="3200" kern="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307" y="3305309"/>
            <a:ext cx="1413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5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93211" y="3307409"/>
            <a:ext cx="1217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20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2261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45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19740" y="3307409"/>
            <a:ext cx="1664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80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93044" y="3302180"/>
            <a:ext cx="1714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125</a:t>
            </a:r>
            <a:endParaRPr lang="en-GB" sz="6000" b="1" dirty="0">
              <a:solidFill>
                <a:srgbClr val="00B050"/>
              </a:solidFill>
            </a:endParaRPr>
          </a:p>
        </p:txBody>
      </p:sp>
      <p:pic>
        <p:nvPicPr>
          <p:cNvPr id="1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2980999" y="4140874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4809635" y="419549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6694923" y="415825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8605423" y="409387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580600" y="4715243"/>
            <a:ext cx="6768752" cy="81845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2382" y="481659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99060" y="481659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+25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84349" y="483780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+35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52185" y="483208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+45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8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3747080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5732421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7627058" y="5610988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580600" y="6086980"/>
            <a:ext cx="6768752" cy="62981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90948" y="608982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07172" y="609987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61907" y="6091609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itle 1"/>
              <p:cNvSpPr txBox="1">
                <a:spLocks/>
              </p:cNvSpPr>
              <p:nvPr/>
            </p:nvSpPr>
            <p:spPr bwMode="auto">
              <a:xfrm>
                <a:off x="8930848" y="1012168"/>
                <a:ext cx="2541562" cy="194421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B050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60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6600" b="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5</m:t>
                          </m:r>
                          <m:r>
                            <a:rPr lang="en-GB" sz="6600" b="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6600" b="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2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5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30848" y="1012168"/>
                <a:ext cx="2541562" cy="194421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311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/>
      <p:bldP spid="19" grpId="0"/>
      <p:bldP spid="31" grpId="0" animBg="1"/>
      <p:bldP spid="32" grpId="0"/>
      <p:bldP spid="33" grpId="0"/>
      <p:bldP spid="34" grpId="0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4976" y="-171400"/>
            <a:ext cx="6061751" cy="1143000"/>
          </a:xfrm>
        </p:spPr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On your whiteboards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373005" y="1412776"/>
            <a:ext cx="1126681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What is the nth term?</a:t>
            </a:r>
            <a:endParaRPr lang="en-GB" sz="3200" kern="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307" y="3305309"/>
            <a:ext cx="1413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7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93211" y="3307409"/>
            <a:ext cx="1217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22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2261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47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19740" y="3307409"/>
            <a:ext cx="1664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82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93044" y="3302180"/>
            <a:ext cx="1714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127</a:t>
            </a:r>
            <a:endParaRPr lang="en-GB" sz="6000" b="1" dirty="0">
              <a:solidFill>
                <a:srgbClr val="00B050"/>
              </a:solidFill>
            </a:endParaRPr>
          </a:p>
        </p:txBody>
      </p:sp>
      <p:pic>
        <p:nvPicPr>
          <p:cNvPr id="1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2980999" y="4140874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4809635" y="419549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6694923" y="415825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8605423" y="409387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580600" y="4715243"/>
            <a:ext cx="6768752" cy="81845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2382" y="481659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99060" y="481659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+25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84349" y="483780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+35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52185" y="483208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+45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8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3747080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5732421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7627058" y="5610988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580600" y="6086980"/>
            <a:ext cx="6768752" cy="62981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90948" y="608982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07172" y="609987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61907" y="6091609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itle 1"/>
              <p:cNvSpPr txBox="1">
                <a:spLocks/>
              </p:cNvSpPr>
              <p:nvPr/>
            </p:nvSpPr>
            <p:spPr bwMode="auto">
              <a:xfrm>
                <a:off x="8930848" y="1012168"/>
                <a:ext cx="2541562" cy="194421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B050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66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5</m:t>
                        </m:r>
                        <m:r>
                          <a:rPr lang="en-GB" sz="66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66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6600" kern="0" dirty="0" smtClean="0">
                    <a:solidFill>
                      <a:srgbClr val="000000"/>
                    </a:solidFill>
                  </a:rPr>
                  <a:t>?</a:t>
                </a:r>
                <a:endParaRPr lang="en-GB" sz="66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5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30848" y="1012168"/>
                <a:ext cx="2541562" cy="1944216"/>
              </a:xfrm>
              <a:prstGeom prst="rect">
                <a:avLst/>
              </a:prstGeom>
              <a:blipFill rotWithShape="1">
                <a:blip r:embed="rId3"/>
                <a:stretch>
                  <a:fillRect r="-9353" b="-2194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2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/>
      <p:bldP spid="19" grpId="0"/>
      <p:bldP spid="31" grpId="0" animBg="1"/>
      <p:bldP spid="32" grpId="0"/>
      <p:bldP spid="33" grpId="0"/>
      <p:bldP spid="34" grpId="0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4976" y="-171400"/>
            <a:ext cx="6061751" cy="1143000"/>
          </a:xfrm>
        </p:spPr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On your whiteboards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373005" y="1412776"/>
            <a:ext cx="1126681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What is the nth term?</a:t>
            </a:r>
            <a:endParaRPr lang="en-GB" sz="3200" kern="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307" y="3305309"/>
            <a:ext cx="1413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7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93211" y="3307409"/>
            <a:ext cx="1217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22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2261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47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19740" y="3307409"/>
            <a:ext cx="1664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82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93044" y="3302180"/>
            <a:ext cx="1714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127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06774" y="283346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50494" y="283346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20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37629" y="283346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45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99272" y="2831980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80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846353" y="2831981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125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32840" y="4941168"/>
                <a:ext cx="269868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5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  <m:r>
                            <a:rPr lang="en-GB" sz="5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5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54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840" y="4941168"/>
                <a:ext cx="2698687" cy="92333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966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5" grpId="0"/>
      <p:bldP spid="36" grpId="0"/>
      <p:bldP spid="3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u="sng" dirty="0" smtClean="0">
                <a:solidFill>
                  <a:schemeClr val="tx1"/>
                </a:solidFill>
              </a:rPr>
              <a:t>Finding the nth term of a quadratic sequence</a:t>
            </a:r>
            <a:endParaRPr lang="en-GB" sz="3200" u="sng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359191" y="2996952"/>
            <a:ext cx="11266817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endParaRPr lang="en-GB" sz="3200" kern="0" dirty="0" smtClean="0">
              <a:solidFill>
                <a:srgbClr val="000000"/>
              </a:solidFill>
            </a:endParaRPr>
          </a:p>
          <a:p>
            <a:pPr algn="l"/>
            <a:endParaRPr lang="en-GB" sz="3200" kern="0" dirty="0">
              <a:solidFill>
                <a:srgbClr val="000000"/>
              </a:solidFill>
            </a:endParaRPr>
          </a:p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In your books:</a:t>
            </a:r>
          </a:p>
          <a:p>
            <a:pPr algn="l"/>
            <a:endParaRPr lang="en-GB" sz="3200" kern="0" dirty="0" smtClean="0">
              <a:solidFill>
                <a:srgbClr val="000000"/>
              </a:solidFill>
            </a:endParaRPr>
          </a:p>
          <a:p>
            <a:pPr marL="514350" indent="-514350" algn="l">
              <a:buAutoNum type="arabicParenR"/>
            </a:pPr>
            <a:r>
              <a:rPr lang="en-GB" sz="3200" kern="0" dirty="0" smtClean="0">
                <a:solidFill>
                  <a:srgbClr val="000000"/>
                </a:solidFill>
              </a:rPr>
              <a:t>15, 30, 55, 90, 135…</a:t>
            </a:r>
          </a:p>
          <a:p>
            <a:pPr marL="514350" indent="-514350" algn="l">
              <a:buAutoNum type="arabicParenR"/>
            </a:pPr>
            <a:endParaRPr lang="en-GB" sz="3200" kern="0" dirty="0">
              <a:solidFill>
                <a:srgbClr val="000000"/>
              </a:solidFill>
            </a:endParaRPr>
          </a:p>
          <a:p>
            <a:pPr marL="514350" indent="-514350" algn="l">
              <a:buAutoNum type="arabicParenR"/>
            </a:pPr>
            <a:r>
              <a:rPr lang="en-GB" sz="3200" kern="0" dirty="0">
                <a:solidFill>
                  <a:srgbClr val="000000"/>
                </a:solidFill>
              </a:rPr>
              <a:t>1, 16, 41, 76, 121…</a:t>
            </a:r>
          </a:p>
          <a:p>
            <a:pPr algn="l"/>
            <a:endParaRPr lang="en-GB" sz="3200" kern="0" dirty="0" smtClean="0">
              <a:solidFill>
                <a:srgbClr val="000000"/>
              </a:solidFill>
            </a:endParaRPr>
          </a:p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3) 4, 16, 36, 64, 100…</a:t>
            </a:r>
          </a:p>
          <a:p>
            <a:pPr algn="l"/>
            <a:endParaRPr lang="en-GB" sz="3200" kern="0" dirty="0" smtClean="0">
              <a:solidFill>
                <a:srgbClr val="000000"/>
              </a:solidFill>
            </a:endParaRPr>
          </a:p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4) 2, 14, 34, 62, 98…</a:t>
            </a:r>
          </a:p>
          <a:p>
            <a:pPr algn="l"/>
            <a:endParaRPr lang="en-GB" sz="3200" kern="0" dirty="0">
              <a:solidFill>
                <a:srgbClr val="000000"/>
              </a:solidFill>
            </a:endParaRPr>
          </a:p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5) 5, 18, 39, 68, 105…</a:t>
            </a:r>
            <a:endParaRPr lang="en-GB" sz="3200" kern="0" dirty="0">
              <a:solidFill>
                <a:srgbClr val="000000"/>
              </a:solidFill>
            </a:endParaRPr>
          </a:p>
          <a:p>
            <a:pPr algn="l"/>
            <a:endParaRPr lang="en-GB" sz="3200" kern="0" dirty="0">
              <a:solidFill>
                <a:srgbClr val="000000"/>
              </a:solidFill>
            </a:endParaRPr>
          </a:p>
          <a:p>
            <a:pPr marL="514350" indent="-514350" algn="l">
              <a:buAutoNum type="arabicParenR"/>
            </a:pPr>
            <a:endParaRPr lang="en-GB" sz="3200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itle 1"/>
              <p:cNvSpPr txBox="1">
                <a:spLocks/>
              </p:cNvSpPr>
              <p:nvPr/>
            </p:nvSpPr>
            <p:spPr bwMode="auto">
              <a:xfrm>
                <a:off x="5827163" y="2420888"/>
                <a:ext cx="5799639" cy="19442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B050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l"/>
                <a:endParaRPr lang="en-GB" sz="3200" kern="0" dirty="0" smtClean="0">
                  <a:solidFill>
                    <a:srgbClr val="000000"/>
                  </a:solidFill>
                </a:endParaRPr>
              </a:p>
              <a:p>
                <a:pPr algn="l"/>
                <a:endParaRPr lang="en-GB" sz="3200" kern="0" dirty="0">
                  <a:solidFill>
                    <a:srgbClr val="000000"/>
                  </a:solidFill>
                </a:endParaRPr>
              </a:p>
              <a:p>
                <a:pPr algn="l"/>
                <a:r>
                  <a:rPr lang="en-GB" sz="3200" kern="0" dirty="0" smtClean="0">
                    <a:solidFill>
                      <a:srgbClr val="000000"/>
                    </a:solidFill>
                  </a:rPr>
                  <a:t>Mark your work </a:t>
                </a:r>
              </a:p>
              <a:p>
                <a:pPr algn="l"/>
                <a:endParaRPr lang="en-GB" sz="3200" kern="0" dirty="0" smtClean="0">
                  <a:solidFill>
                    <a:srgbClr val="000000"/>
                  </a:solidFill>
                </a:endParaRPr>
              </a:p>
              <a:p>
                <a:pPr algn="l"/>
                <a:r>
                  <a:rPr lang="en-GB" sz="3200" b="0" kern="0" dirty="0" smtClean="0">
                    <a:solidFill>
                      <a:srgbClr val="000000"/>
                    </a:solidFill>
                  </a:rPr>
                  <a:t>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5</m:t>
                        </m:r>
                        <m: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b="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+10</m:t>
                    </m:r>
                  </m:oMath>
                </a14:m>
                <a:endParaRPr lang="en-GB" sz="3200" kern="0" dirty="0" smtClean="0">
                  <a:solidFill>
                    <a:srgbClr val="000000"/>
                  </a:solidFill>
                </a:endParaRPr>
              </a:p>
              <a:p>
                <a:pPr marL="514350" indent="-514350" algn="l">
                  <a:buAutoNum type="arabicParenR"/>
                </a:pPr>
                <a:endParaRPr lang="en-GB" sz="3200" kern="0" dirty="0">
                  <a:solidFill>
                    <a:srgbClr val="000000"/>
                  </a:solidFill>
                </a:endParaRPr>
              </a:p>
              <a:p>
                <a:pPr algn="l"/>
                <a:r>
                  <a:rPr lang="en-GB" sz="3200" kern="0" dirty="0" smtClean="0">
                    <a:solidFill>
                      <a:srgbClr val="000000"/>
                    </a:solidFill>
                  </a:rPr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5</m:t>
                        </m:r>
                        <m: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b="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−4</m:t>
                    </m:r>
                  </m:oMath>
                </a14:m>
                <a:endParaRPr lang="en-GB" sz="3200" kern="0" dirty="0" smtClean="0">
                  <a:solidFill>
                    <a:srgbClr val="000000"/>
                  </a:solidFill>
                </a:endParaRPr>
              </a:p>
              <a:p>
                <a:pPr marL="514350" indent="-514350" algn="l">
                  <a:buAutoNum type="arabicParenR"/>
                </a:pPr>
                <a:endParaRPr lang="en-GB" sz="3200" kern="0" dirty="0" smtClean="0">
                  <a:solidFill>
                    <a:srgbClr val="000000"/>
                  </a:solidFill>
                </a:endParaRPr>
              </a:p>
              <a:p>
                <a:pPr algn="l"/>
                <a:r>
                  <a:rPr lang="en-GB" sz="3200" kern="0" dirty="0" smtClean="0">
                    <a:solidFill>
                      <a:srgbClr val="000000"/>
                    </a:solidFill>
                  </a:rPr>
                  <a:t>3)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4</m:t>
                        </m:r>
                        <m:r>
                          <a:rPr lang="en-GB" sz="3200" b="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3200" b="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3200" kern="0" dirty="0" smtClean="0">
                  <a:solidFill>
                    <a:srgbClr val="000000"/>
                  </a:solidFill>
                </a:endParaRPr>
              </a:p>
              <a:p>
                <a:pPr algn="l"/>
                <a:endParaRPr lang="en-GB" sz="3200" kern="0" dirty="0" smtClean="0">
                  <a:solidFill>
                    <a:srgbClr val="000000"/>
                  </a:solidFill>
                </a:endParaRPr>
              </a:p>
              <a:p>
                <a:pPr algn="l"/>
                <a:r>
                  <a:rPr lang="en-GB" sz="3200" kern="0" dirty="0" smtClean="0">
                    <a:solidFill>
                      <a:srgbClr val="000000"/>
                    </a:solidFill>
                  </a:rPr>
                  <a:t>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4</m:t>
                        </m:r>
                        <m: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b="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−2</m:t>
                    </m:r>
                  </m:oMath>
                </a14:m>
                <a:endParaRPr lang="en-GB" sz="3200" kern="0" dirty="0" smtClean="0">
                  <a:solidFill>
                    <a:srgbClr val="000000"/>
                  </a:solidFill>
                </a:endParaRPr>
              </a:p>
              <a:p>
                <a:pPr algn="l"/>
                <a:endParaRPr lang="en-GB" sz="3200" kern="0" dirty="0">
                  <a:solidFill>
                    <a:srgbClr val="000000"/>
                  </a:solidFill>
                </a:endParaRPr>
              </a:p>
              <a:p>
                <a:pPr algn="l"/>
                <a:r>
                  <a:rPr lang="en-GB" sz="3200" kern="0" dirty="0" smtClean="0">
                    <a:solidFill>
                      <a:srgbClr val="000000"/>
                    </a:solidFill>
                  </a:rPr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4</m:t>
                        </m:r>
                        <m: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b="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r>
                      <a:rPr lang="en-GB" sz="3200" b="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</m:oMath>
                </a14:m>
                <a:endParaRPr lang="en-GB" sz="32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27163" y="2420888"/>
                <a:ext cx="5799639" cy="1944216"/>
              </a:xfrm>
              <a:prstGeom prst="rect">
                <a:avLst/>
              </a:prstGeom>
              <a:blipFill rotWithShape="1">
                <a:blip r:embed="rId2"/>
                <a:stretch>
                  <a:fillRect l="-2734" t="-69279" b="-12570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642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4976" y="-171400"/>
            <a:ext cx="6061751" cy="1143000"/>
          </a:xfrm>
        </p:spPr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On your whiteboards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373005" y="1412776"/>
            <a:ext cx="1126681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What is the nth term?</a:t>
            </a:r>
            <a:endParaRPr lang="en-GB" sz="3200" kern="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307" y="3305309"/>
            <a:ext cx="1413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-5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93211" y="3307409"/>
            <a:ext cx="14819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-20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2261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-45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19740" y="3307409"/>
            <a:ext cx="1664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-80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93044" y="3302180"/>
            <a:ext cx="1714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-125</a:t>
            </a:r>
            <a:endParaRPr lang="en-GB" sz="6000" b="1" dirty="0">
              <a:solidFill>
                <a:srgbClr val="00B050"/>
              </a:solidFill>
            </a:endParaRPr>
          </a:p>
        </p:txBody>
      </p:sp>
      <p:pic>
        <p:nvPicPr>
          <p:cNvPr id="1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2980999" y="4140874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4809635" y="419549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6694923" y="415825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8605423" y="409387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580600" y="4715243"/>
            <a:ext cx="6768752" cy="81845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2382" y="481659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-15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99060" y="481659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-25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84349" y="483780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-35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52185" y="483208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-45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8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3747080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5732421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7627058" y="5610988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580600" y="6086980"/>
            <a:ext cx="6768752" cy="62981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90948" y="608982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07172" y="609987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61907" y="6091609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itle 1"/>
              <p:cNvSpPr txBox="1">
                <a:spLocks/>
              </p:cNvSpPr>
              <p:nvPr/>
            </p:nvSpPr>
            <p:spPr bwMode="auto">
              <a:xfrm>
                <a:off x="8930848" y="1012168"/>
                <a:ext cx="2541562" cy="194421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B050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60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660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sz="6600" b="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660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5</m:t>
                          </m:r>
                          <m:r>
                            <a:rPr lang="en-GB" sz="660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660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2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5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30848" y="1012168"/>
                <a:ext cx="2541562" cy="194421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352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/>
      <p:bldP spid="19" grpId="0"/>
      <p:bldP spid="31" grpId="0" animBg="1"/>
      <p:bldP spid="32" grpId="0"/>
      <p:bldP spid="33" grpId="0"/>
      <p:bldP spid="34" grpId="0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4976" y="-171400"/>
            <a:ext cx="6061751" cy="1143000"/>
          </a:xfrm>
        </p:spPr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On your whiteboards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373005" y="1412776"/>
            <a:ext cx="1126681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What is the nth term?</a:t>
            </a:r>
            <a:endParaRPr lang="en-GB" sz="3200" kern="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307" y="3305309"/>
            <a:ext cx="1413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93211" y="3307409"/>
            <a:ext cx="14819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-15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2261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-40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19740" y="3307409"/>
            <a:ext cx="1664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-75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93044" y="3302180"/>
            <a:ext cx="1714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-120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pic>
        <p:nvPicPr>
          <p:cNvPr id="1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2980999" y="4140874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4809635" y="419549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6694923" y="415825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8605423" y="409387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580600" y="4715243"/>
            <a:ext cx="6768752" cy="81845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2382" y="481659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-15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99060" y="481659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-25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84349" y="483780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-35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52185" y="483208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-45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8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3747080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5732421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7627058" y="5610988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580600" y="6086980"/>
            <a:ext cx="6768752" cy="62981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90948" y="608982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07172" y="609987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61907" y="6091609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-10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itle 1"/>
              <p:cNvSpPr txBox="1">
                <a:spLocks/>
              </p:cNvSpPr>
              <p:nvPr/>
            </p:nvSpPr>
            <p:spPr bwMode="auto">
              <a:xfrm>
                <a:off x="8930848" y="1012168"/>
                <a:ext cx="2541562" cy="194421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B050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60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660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−5</m:t>
                          </m:r>
                          <m:r>
                            <a:rPr lang="en-GB" sz="660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6600" i="1" kern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6600" b="0" i="1" kern="0" smtClean="0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sz="32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5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30848" y="1012168"/>
                <a:ext cx="2541562" cy="194421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278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/>
      <p:bldP spid="19" grpId="0"/>
      <p:bldP spid="31" grpId="0" animBg="1"/>
      <p:bldP spid="32" grpId="0"/>
      <p:bldP spid="33" grpId="0"/>
      <p:bldP spid="34" grpId="0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4976" y="-171400"/>
            <a:ext cx="6061751" cy="1143000"/>
          </a:xfrm>
        </p:spPr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On your whiteboards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373005" y="1412776"/>
            <a:ext cx="1126681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What is the nth term?</a:t>
            </a:r>
            <a:endParaRPr lang="en-GB" sz="3200" kern="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307" y="3305309"/>
            <a:ext cx="1413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93211" y="3307409"/>
            <a:ext cx="14099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-15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2261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-40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19740" y="3307409"/>
            <a:ext cx="1664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-75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93044" y="3302180"/>
            <a:ext cx="1714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-120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06774" y="283346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50494" y="283346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-20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37629" y="283346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-45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99272" y="2831980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-80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846353" y="2831981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-125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32840" y="4941168"/>
                <a:ext cx="321645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5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5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  <m:r>
                            <a:rPr lang="en-GB" sz="5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5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540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54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840" y="4941168"/>
                <a:ext cx="3216458" cy="92333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830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5" grpId="0"/>
      <p:bldP spid="36" grpId="0"/>
      <p:bldP spid="37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4976" y="-171400"/>
            <a:ext cx="6061751" cy="1143000"/>
          </a:xfrm>
        </p:spPr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On your whiteboards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373005" y="1412776"/>
            <a:ext cx="1126681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What is the nth term?</a:t>
            </a:r>
            <a:endParaRPr lang="en-GB" sz="3200" kern="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63858" y="3305309"/>
            <a:ext cx="1413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3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71570" y="3307409"/>
            <a:ext cx="1217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7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2261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13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19740" y="3307409"/>
            <a:ext cx="1664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21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93044" y="3302180"/>
            <a:ext cx="1714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31</a:t>
            </a:r>
            <a:endParaRPr lang="en-GB" sz="6000" b="1" dirty="0">
              <a:solidFill>
                <a:srgbClr val="00B050"/>
              </a:solidFill>
            </a:endParaRPr>
          </a:p>
        </p:txBody>
      </p:sp>
      <p:pic>
        <p:nvPicPr>
          <p:cNvPr id="1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2980999" y="4140874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4809635" y="419549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6694923" y="415825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8605423" y="409387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580600" y="4715243"/>
            <a:ext cx="6768752" cy="81845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2382" y="481659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+4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99060" y="481659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+6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84349" y="483780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+8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52185" y="483208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+10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8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3747080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5732421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7627058" y="5610988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580600" y="6086980"/>
            <a:ext cx="6768752" cy="62981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90948" y="608982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+2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07172" y="609987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+2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61907" y="6091609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+2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itle 1"/>
              <p:cNvSpPr txBox="1">
                <a:spLocks/>
              </p:cNvSpPr>
              <p:nvPr/>
            </p:nvSpPr>
            <p:spPr bwMode="auto">
              <a:xfrm>
                <a:off x="8930848" y="1012168"/>
                <a:ext cx="2541562" cy="194421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B050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66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66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66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6600" kern="0" dirty="0" smtClean="0">
                    <a:solidFill>
                      <a:srgbClr val="000000"/>
                    </a:solidFill>
                  </a:rPr>
                  <a:t>?</a:t>
                </a:r>
                <a:endParaRPr lang="en-GB" sz="66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5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30848" y="1012168"/>
                <a:ext cx="2541562" cy="1944216"/>
              </a:xfrm>
              <a:prstGeom prst="rect">
                <a:avLst/>
              </a:prstGeom>
              <a:blipFill rotWithShape="1">
                <a:blip r:embed="rId3"/>
                <a:stretch>
                  <a:fillRect r="-240" b="-2194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5403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/>
      <p:bldP spid="19" grpId="0"/>
      <p:bldP spid="31" grpId="0" animBg="1"/>
      <p:bldP spid="32" grpId="0"/>
      <p:bldP spid="33" grpId="0"/>
      <p:bldP spid="34" grpId="0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4976" y="-171400"/>
            <a:ext cx="6061751" cy="1143000"/>
          </a:xfrm>
        </p:spPr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On your whiteboards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373005" y="1412776"/>
            <a:ext cx="1126681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What is the nth term?</a:t>
            </a:r>
            <a:endParaRPr lang="en-GB" sz="3200" kern="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307" y="3305309"/>
            <a:ext cx="1413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3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93211" y="3307409"/>
            <a:ext cx="1217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7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2261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13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19740" y="3307409"/>
            <a:ext cx="1664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21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93044" y="3302180"/>
            <a:ext cx="1714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31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06774" y="283346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1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50494" y="283346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37629" y="283346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99272" y="2831980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695606" y="283346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25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592004" y="5717065"/>
                <a:ext cx="3550524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5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5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540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54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sz="54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2004" y="5717065"/>
                <a:ext cx="3550524" cy="92333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174471" y="4679782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002060"/>
                </a:solidFill>
              </a:rPr>
              <a:t>2</a:t>
            </a:r>
            <a:endParaRPr lang="en-GB" sz="40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23005" y="4707396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002060"/>
                </a:solidFill>
              </a:rPr>
              <a:t>3</a:t>
            </a:r>
            <a:endParaRPr lang="en-GB" sz="40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36277" y="4654427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002060"/>
                </a:solidFill>
              </a:rPr>
              <a:t>4</a:t>
            </a:r>
            <a:endParaRPr lang="en-GB" sz="4000" b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99272" y="4654427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002060"/>
                </a:solidFill>
              </a:rPr>
              <a:t>5</a:t>
            </a:r>
            <a:endParaRPr lang="en-GB" sz="4000" b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686556" y="4654427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002060"/>
                </a:solidFill>
              </a:rPr>
              <a:t>6</a:t>
            </a:r>
            <a:endParaRPr lang="en-GB" sz="4000" b="1" dirty="0">
              <a:solidFill>
                <a:srgbClr val="00206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75637" y="4652037"/>
            <a:ext cx="1715113" cy="81845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73005" y="4707396"/>
                <a:ext cx="14737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Seq.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005" y="4707396"/>
                <a:ext cx="1473729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3719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767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5" grpId="0"/>
      <p:bldP spid="36" grpId="0"/>
      <p:bldP spid="37" grpId="0"/>
      <p:bldP spid="9" grpId="0"/>
      <p:bldP spid="15" grpId="0"/>
      <p:bldP spid="16" grpId="0"/>
      <p:bldP spid="17" grpId="0"/>
      <p:bldP spid="18" grpId="0"/>
      <p:bldP spid="19" grpId="0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4976" y="-171400"/>
            <a:ext cx="6061751" cy="1143000"/>
          </a:xfrm>
        </p:spPr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On your whiteboards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373005" y="1412776"/>
            <a:ext cx="1126681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What is the nth term?</a:t>
            </a:r>
            <a:endParaRPr lang="en-GB" sz="3200" kern="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63858" y="3305309"/>
            <a:ext cx="1413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3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71570" y="3307409"/>
            <a:ext cx="1217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2261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21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19740" y="3307409"/>
            <a:ext cx="1664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36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93044" y="3302180"/>
            <a:ext cx="1714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55</a:t>
            </a:r>
            <a:endParaRPr lang="en-GB" sz="6000" b="1" dirty="0">
              <a:solidFill>
                <a:srgbClr val="00B050"/>
              </a:solidFill>
            </a:endParaRPr>
          </a:p>
        </p:txBody>
      </p:sp>
      <p:pic>
        <p:nvPicPr>
          <p:cNvPr id="1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2980999" y="4140874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4809635" y="419549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6694923" y="415825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8605423" y="409387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580600" y="4715243"/>
            <a:ext cx="6768752" cy="81845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2382" y="481659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+7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99060" y="481659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+11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84349" y="483780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+15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52185" y="483208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+19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8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3747080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5732421" y="5589503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cdn.1001freedownloads.com/vector/thumb/84647/arrow_curved_blue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18" flipV="1">
            <a:off x="7627058" y="5610988"/>
            <a:ext cx="901637" cy="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580600" y="6086980"/>
            <a:ext cx="6768752" cy="62981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90948" y="608982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+4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07172" y="609987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+4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61907" y="6091609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>
                    <a:lumMod val="50000"/>
                  </a:srgbClr>
                </a:solidFill>
              </a:rPr>
              <a:t>+4</a:t>
            </a:r>
            <a:endParaRPr lang="en-GB" sz="3200" b="1" dirty="0">
              <a:solidFill>
                <a:srgbClr val="FFFFFF">
                  <a:lumMod val="50000"/>
                </a:srgb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itle 1"/>
              <p:cNvSpPr txBox="1">
                <a:spLocks/>
              </p:cNvSpPr>
              <p:nvPr/>
            </p:nvSpPr>
            <p:spPr bwMode="auto">
              <a:xfrm>
                <a:off x="8930848" y="1012168"/>
                <a:ext cx="2541562" cy="194421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B050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66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66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6600" b="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GB" sz="66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66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6600" kern="0" dirty="0" smtClean="0">
                    <a:solidFill>
                      <a:srgbClr val="000000"/>
                    </a:solidFill>
                  </a:rPr>
                  <a:t>?</a:t>
                </a:r>
                <a:endParaRPr lang="en-GB" sz="66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5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30848" y="1012168"/>
                <a:ext cx="2541562" cy="1944216"/>
              </a:xfrm>
              <a:prstGeom prst="rect">
                <a:avLst/>
              </a:prstGeom>
              <a:blipFill rotWithShape="1">
                <a:blip r:embed="rId3"/>
                <a:stretch>
                  <a:fillRect r="-9353" b="-2194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475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/>
      <p:bldP spid="19" grpId="0"/>
      <p:bldP spid="31" grpId="0" animBg="1"/>
      <p:bldP spid="32" grpId="0"/>
      <p:bldP spid="33" grpId="0"/>
      <p:bldP spid="34" grpId="0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4976" y="-171400"/>
            <a:ext cx="6061751" cy="1143000"/>
          </a:xfrm>
        </p:spPr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On your whiteboards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373005" y="1412776"/>
            <a:ext cx="1126681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What is the nth term?</a:t>
            </a:r>
            <a:endParaRPr lang="en-GB" sz="3200" kern="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307" y="3305309"/>
            <a:ext cx="1413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3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93211" y="3307409"/>
            <a:ext cx="1217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10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2261" y="330530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21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19740" y="3307409"/>
            <a:ext cx="1664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36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93044" y="3302180"/>
            <a:ext cx="1714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B050"/>
                </a:solidFill>
              </a:rPr>
              <a:t>55</a:t>
            </a:r>
            <a:endParaRPr lang="en-GB" sz="6000" b="1" dirty="0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06774" y="283346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50494" y="283346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37629" y="283346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18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99272" y="2831980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32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695606" y="2833463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50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592004" y="5717065"/>
                <a:ext cx="272497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5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GB" sz="5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5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540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540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GB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2004" y="5717065"/>
                <a:ext cx="2724977" cy="92333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174471" y="4679782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002060"/>
                </a:solidFill>
              </a:rPr>
              <a:t>1</a:t>
            </a:r>
            <a:endParaRPr lang="en-GB" sz="40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23005" y="4707396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002060"/>
                </a:solidFill>
              </a:rPr>
              <a:t>2</a:t>
            </a:r>
            <a:endParaRPr lang="en-GB" sz="40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36277" y="4654427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002060"/>
                </a:solidFill>
              </a:rPr>
              <a:t>3</a:t>
            </a:r>
            <a:endParaRPr lang="en-GB" sz="4000" b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99272" y="4654427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002060"/>
                </a:solidFill>
              </a:rPr>
              <a:t>4</a:t>
            </a:r>
            <a:endParaRPr lang="en-GB" sz="4000" b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686556" y="4654427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002060"/>
                </a:solidFill>
              </a:rPr>
              <a:t>5</a:t>
            </a:r>
            <a:endParaRPr lang="en-GB" sz="4000" b="1" dirty="0">
              <a:solidFill>
                <a:srgbClr val="00206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75637" y="4652037"/>
            <a:ext cx="1715113" cy="818456"/>
          </a:xfrm>
          <a:prstGeom prst="rect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73005" y="4707396"/>
                <a:ext cx="14737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Seq.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2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005" y="4707396"/>
                <a:ext cx="1473729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3719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314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5" grpId="0"/>
      <p:bldP spid="36" grpId="0"/>
      <p:bldP spid="37" grpId="0"/>
      <p:bldP spid="9" grpId="0"/>
      <p:bldP spid="15" grpId="0"/>
      <p:bldP spid="16" grpId="0"/>
      <p:bldP spid="17" grpId="0"/>
      <p:bldP spid="18" grpId="0"/>
      <p:bldP spid="19" grpId="0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u="sng" dirty="0" smtClean="0">
                <a:solidFill>
                  <a:schemeClr val="tx1"/>
                </a:solidFill>
              </a:rPr>
              <a:t>Finding the nth term of a quadratic sequence</a:t>
            </a:r>
            <a:endParaRPr lang="en-GB" sz="3200" u="sng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359191" y="2996952"/>
            <a:ext cx="11266817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endParaRPr lang="en-GB" sz="3200" kern="0" dirty="0" smtClean="0">
              <a:solidFill>
                <a:srgbClr val="000000"/>
              </a:solidFill>
            </a:endParaRPr>
          </a:p>
          <a:p>
            <a:pPr algn="l"/>
            <a:endParaRPr lang="en-GB" sz="3200" kern="0" dirty="0">
              <a:solidFill>
                <a:srgbClr val="000000"/>
              </a:solidFill>
            </a:endParaRPr>
          </a:p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In your books:</a:t>
            </a:r>
          </a:p>
          <a:p>
            <a:pPr algn="l"/>
            <a:endParaRPr lang="en-GB" sz="3200" kern="0" dirty="0" smtClean="0">
              <a:solidFill>
                <a:srgbClr val="000000"/>
              </a:solidFill>
            </a:endParaRPr>
          </a:p>
          <a:p>
            <a:pPr marL="514350" indent="-514350" algn="l">
              <a:buFontTx/>
              <a:buAutoNum type="arabicParenR"/>
            </a:pPr>
            <a:r>
              <a:rPr lang="en-GB" sz="3200" kern="0" dirty="0" smtClean="0">
                <a:solidFill>
                  <a:srgbClr val="000000"/>
                </a:solidFill>
              </a:rPr>
              <a:t>2, 6, 12, 20…</a:t>
            </a:r>
          </a:p>
          <a:p>
            <a:pPr marL="514350" indent="-514350" algn="l">
              <a:buFontTx/>
              <a:buAutoNum type="arabicParenR"/>
            </a:pPr>
            <a:endParaRPr lang="en-GB" sz="3200" kern="0" dirty="0">
              <a:solidFill>
                <a:srgbClr val="000000"/>
              </a:solidFill>
            </a:endParaRPr>
          </a:p>
          <a:p>
            <a:pPr marL="514350" indent="-514350" algn="l">
              <a:buFontTx/>
              <a:buAutoNum type="arabicParenR"/>
            </a:pPr>
            <a:r>
              <a:rPr lang="en-GB" sz="3200" kern="0" dirty="0" smtClean="0">
                <a:solidFill>
                  <a:srgbClr val="000000"/>
                </a:solidFill>
              </a:rPr>
              <a:t>3, 8, 15, 24…</a:t>
            </a:r>
            <a:endParaRPr lang="en-GB" sz="3200" kern="0" dirty="0">
              <a:solidFill>
                <a:srgbClr val="000000"/>
              </a:solidFill>
            </a:endParaRPr>
          </a:p>
          <a:p>
            <a:pPr algn="l"/>
            <a:endParaRPr lang="en-GB" sz="3200" kern="0" dirty="0" smtClean="0">
              <a:solidFill>
                <a:srgbClr val="000000"/>
              </a:solidFill>
            </a:endParaRPr>
          </a:p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3) 5, 12, 21, 32…</a:t>
            </a:r>
          </a:p>
          <a:p>
            <a:pPr algn="l"/>
            <a:endParaRPr lang="en-GB" sz="3200" kern="0" dirty="0" smtClean="0">
              <a:solidFill>
                <a:srgbClr val="000000"/>
              </a:solidFill>
            </a:endParaRPr>
          </a:p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4) 6, 14, 26, 42…</a:t>
            </a:r>
          </a:p>
          <a:p>
            <a:pPr algn="l"/>
            <a:endParaRPr lang="en-GB" sz="3200" kern="0" dirty="0">
              <a:solidFill>
                <a:srgbClr val="000000"/>
              </a:solidFill>
            </a:endParaRPr>
          </a:p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5) 18, 12, 2, -12…</a:t>
            </a:r>
            <a:endParaRPr lang="en-GB" sz="3200" kern="0" dirty="0">
              <a:solidFill>
                <a:srgbClr val="000000"/>
              </a:solidFill>
            </a:endParaRPr>
          </a:p>
          <a:p>
            <a:pPr algn="l"/>
            <a:endParaRPr lang="en-GB" sz="3200" kern="0" dirty="0">
              <a:solidFill>
                <a:srgbClr val="000000"/>
              </a:solidFill>
            </a:endParaRPr>
          </a:p>
          <a:p>
            <a:pPr marL="514350" indent="-514350" algn="l">
              <a:buFontTx/>
              <a:buAutoNum type="arabicParenR"/>
            </a:pPr>
            <a:endParaRPr lang="en-GB" sz="3200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itle 1"/>
              <p:cNvSpPr txBox="1">
                <a:spLocks/>
              </p:cNvSpPr>
              <p:nvPr/>
            </p:nvSpPr>
            <p:spPr bwMode="auto">
              <a:xfrm>
                <a:off x="5827163" y="2420888"/>
                <a:ext cx="5799639" cy="19442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B050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l"/>
                <a:endParaRPr lang="en-GB" sz="3200" kern="0" dirty="0" smtClean="0">
                  <a:solidFill>
                    <a:srgbClr val="000000"/>
                  </a:solidFill>
                </a:endParaRPr>
              </a:p>
              <a:p>
                <a:pPr algn="l"/>
                <a:endParaRPr lang="en-GB" sz="3200" kern="0" dirty="0">
                  <a:solidFill>
                    <a:srgbClr val="000000"/>
                  </a:solidFill>
                </a:endParaRPr>
              </a:p>
              <a:p>
                <a:pPr algn="l"/>
                <a:r>
                  <a:rPr lang="en-GB" sz="3200" kern="0" dirty="0" smtClean="0">
                    <a:solidFill>
                      <a:srgbClr val="000000"/>
                    </a:solidFill>
                  </a:rPr>
                  <a:t>Mark your work </a:t>
                </a:r>
              </a:p>
              <a:p>
                <a:pPr algn="l"/>
                <a:endParaRPr lang="en-GB" sz="3200" kern="0" dirty="0" smtClean="0">
                  <a:solidFill>
                    <a:srgbClr val="000000"/>
                  </a:solidFill>
                </a:endParaRPr>
              </a:p>
              <a:p>
                <a:pPr marL="514350" indent="-514350" algn="l">
                  <a:buAutoNum type="arabicParenR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b="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r>
                      <a:rPr lang="en-GB" sz="3200" b="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</m:oMath>
                </a14:m>
                <a:endParaRPr lang="en-GB" sz="3200" b="0" kern="0" dirty="0" smtClean="0">
                  <a:solidFill>
                    <a:srgbClr val="000000"/>
                  </a:solidFill>
                </a:endParaRPr>
              </a:p>
              <a:p>
                <a:pPr algn="l"/>
                <a:endParaRPr lang="en-GB" sz="3200" kern="0" dirty="0">
                  <a:solidFill>
                    <a:srgbClr val="000000"/>
                  </a:solidFill>
                </a:endParaRPr>
              </a:p>
              <a:p>
                <a:pPr algn="l"/>
                <a:r>
                  <a:rPr lang="en-GB" sz="3200" kern="0" dirty="0" smtClean="0">
                    <a:solidFill>
                      <a:srgbClr val="000000"/>
                    </a:solidFill>
                  </a:rPr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320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b="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+2</m:t>
                    </m:r>
                    <m:r>
                      <a:rPr lang="en-GB" sz="3200" b="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</m:oMath>
                </a14:m>
                <a:endParaRPr lang="en-GB" sz="3200" kern="0" dirty="0" smtClean="0">
                  <a:solidFill>
                    <a:srgbClr val="000000"/>
                  </a:solidFill>
                </a:endParaRPr>
              </a:p>
              <a:p>
                <a:pPr marL="514350" indent="-514350" algn="l">
                  <a:buFontTx/>
                  <a:buAutoNum type="arabicParenR"/>
                </a:pPr>
                <a:endParaRPr lang="en-GB" sz="3200" kern="0" dirty="0" smtClean="0">
                  <a:solidFill>
                    <a:srgbClr val="000000"/>
                  </a:solidFill>
                </a:endParaRPr>
              </a:p>
              <a:p>
                <a:pPr algn="l"/>
                <a:r>
                  <a:rPr lang="en-GB" sz="3200" kern="0" dirty="0" smtClean="0">
                    <a:solidFill>
                      <a:srgbClr val="000000"/>
                    </a:solidFill>
                  </a:rPr>
                  <a:t>3)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32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3200" i="1" kern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b="0" i="1" kern="0" smtClean="0">
                        <a:solidFill>
                          <a:srgbClr val="000000"/>
                        </a:solidFill>
                        <a:latin typeface="Cambria Math"/>
                      </a:rPr>
                      <m:t>+4</m:t>
                    </m:r>
                    <m:r>
                      <a:rPr lang="en-GB" sz="3200" b="0" i="1" kern="0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</m:oMath>
                </a14:m>
                <a:endParaRPr lang="en-GB" sz="3200" kern="0" dirty="0" smtClean="0">
                  <a:solidFill>
                    <a:srgbClr val="000000"/>
                  </a:solidFill>
                </a:endParaRPr>
              </a:p>
              <a:p>
                <a:pPr algn="l"/>
                <a:endParaRPr lang="en-GB" sz="3200" kern="0" dirty="0" smtClean="0">
                  <a:solidFill>
                    <a:srgbClr val="000000"/>
                  </a:solidFill>
                </a:endParaRPr>
              </a:p>
              <a:p>
                <a:pPr algn="l"/>
                <a:r>
                  <a:rPr lang="en-GB" sz="3200" kern="0" dirty="0" smtClean="0">
                    <a:solidFill>
                      <a:srgbClr val="000000"/>
                    </a:solidFill>
                  </a:rPr>
                  <a:t>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GB" sz="320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320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b="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r>
                      <a:rPr lang="en-GB" sz="320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en-GB" sz="3200" b="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  <m:r>
                      <a:rPr lang="en-GB" sz="3200" b="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+2</m:t>
                    </m:r>
                  </m:oMath>
                </a14:m>
                <a:endParaRPr lang="en-GB" sz="3200" kern="0" dirty="0" smtClean="0">
                  <a:solidFill>
                    <a:srgbClr val="000000"/>
                  </a:solidFill>
                </a:endParaRPr>
              </a:p>
              <a:p>
                <a:pPr algn="l"/>
                <a:endParaRPr lang="en-GB" sz="3200" kern="0" dirty="0">
                  <a:solidFill>
                    <a:srgbClr val="000000"/>
                  </a:solidFill>
                </a:endParaRPr>
              </a:p>
              <a:p>
                <a:pPr algn="l"/>
                <a:r>
                  <a:rPr lang="en-GB" sz="3200" kern="0" dirty="0" smtClean="0">
                    <a:solidFill>
                      <a:srgbClr val="000000"/>
                    </a:solidFill>
                  </a:rPr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−2</m:t>
                        </m:r>
                        <m:r>
                          <a:rPr lang="en-GB" sz="320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3200" i="1" kern="0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r>
                      <a:rPr lang="en-GB" sz="3200" b="0" i="1" kern="0" dirty="0" smtClean="0">
                        <a:solidFill>
                          <a:srgbClr val="000000"/>
                        </a:solidFill>
                        <a:latin typeface="Cambria Math"/>
                      </a:rPr>
                      <m:t>20</m:t>
                    </m:r>
                  </m:oMath>
                </a14:m>
                <a:endParaRPr lang="en-GB" sz="32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27163" y="2420888"/>
                <a:ext cx="5799639" cy="1944216"/>
              </a:xfrm>
              <a:prstGeom prst="rect">
                <a:avLst/>
              </a:prstGeom>
              <a:blipFill rotWithShape="1">
                <a:blip r:embed="rId3"/>
                <a:stretch>
                  <a:fillRect l="-2734" t="-69279" b="-12570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156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799062" y="188640"/>
            <a:ext cx="6570900" cy="694928"/>
          </a:xfrm>
        </p:spPr>
        <p:txBody>
          <a:bodyPr>
            <a:normAutofit/>
          </a:bodyPr>
          <a:lstStyle/>
          <a:p>
            <a:r>
              <a:rPr lang="en-GB" dirty="0" smtClean="0"/>
              <a:t>Quadratic Sequences  - </a:t>
            </a:r>
            <a:r>
              <a:rPr lang="en-GB" dirty="0" smtClean="0">
                <a:solidFill>
                  <a:schemeClr val="accent5">
                    <a:lumMod val="75000"/>
                  </a:schemeClr>
                </a:solidFill>
              </a:rPr>
              <a:t>Extension</a:t>
            </a:r>
            <a:endParaRPr lang="en-GB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7" name="Picture 16"/>
          <p:cNvPicPr/>
          <p:nvPr/>
        </p:nvPicPr>
        <p:blipFill>
          <a:blip r:embed="rId3"/>
          <a:stretch>
            <a:fillRect/>
          </a:stretch>
        </p:blipFill>
        <p:spPr>
          <a:xfrm>
            <a:off x="694606" y="908720"/>
            <a:ext cx="4248472" cy="5551920"/>
          </a:xfrm>
          <a:prstGeom prst="rect">
            <a:avLst/>
          </a:prstGeom>
        </p:spPr>
      </p:pic>
      <p:pic>
        <p:nvPicPr>
          <p:cNvPr id="18" name="Picture 17"/>
          <p:cNvPicPr/>
          <p:nvPr/>
        </p:nvPicPr>
        <p:blipFill>
          <a:blip r:embed="rId4"/>
          <a:stretch>
            <a:fillRect/>
          </a:stretch>
        </p:blipFill>
        <p:spPr>
          <a:xfrm>
            <a:off x="6383238" y="909274"/>
            <a:ext cx="4052863" cy="55682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149" y="159528"/>
            <a:ext cx="743651" cy="74974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534" y="6530246"/>
            <a:ext cx="2382149" cy="20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53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799062" y="188640"/>
            <a:ext cx="6570900" cy="694928"/>
          </a:xfrm>
        </p:spPr>
        <p:txBody>
          <a:bodyPr>
            <a:normAutofit/>
          </a:bodyPr>
          <a:lstStyle/>
          <a:p>
            <a:r>
              <a:rPr lang="en-GB" dirty="0" smtClean="0"/>
              <a:t>Quadratic Sequences  - </a:t>
            </a:r>
            <a:r>
              <a:rPr lang="en-GB" dirty="0" smtClean="0">
                <a:solidFill>
                  <a:schemeClr val="accent5">
                    <a:lumMod val="75000"/>
                  </a:schemeClr>
                </a:solidFill>
              </a:rPr>
              <a:t>Solution</a:t>
            </a:r>
            <a:endParaRPr lang="en-GB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974" y="159528"/>
            <a:ext cx="743651" cy="74974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737" y="1052736"/>
            <a:ext cx="6467475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534" y="6530246"/>
            <a:ext cx="2382149" cy="20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02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801</TotalTime>
  <Words>969</Words>
  <Application>Microsoft Office PowerPoint</Application>
  <PresentationFormat>Custom</PresentationFormat>
  <Paragraphs>371</Paragraphs>
  <Slides>23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On your whiteboards</vt:lpstr>
      <vt:lpstr>On your whiteboards</vt:lpstr>
      <vt:lpstr>On your whiteboards</vt:lpstr>
      <vt:lpstr>On your whiteboards</vt:lpstr>
      <vt:lpstr>On your whiteboards</vt:lpstr>
      <vt:lpstr>On your whiteboards</vt:lpstr>
      <vt:lpstr>On your whiteboards</vt:lpstr>
      <vt:lpstr>On your whiteboards</vt:lpstr>
      <vt:lpstr>On your whiteboards</vt:lpstr>
      <vt:lpstr>On your whiteboards</vt:lpstr>
      <vt:lpstr>On your whiteboards</vt:lpstr>
      <vt:lpstr>Finding the nth term of a quadratic sequence</vt:lpstr>
      <vt:lpstr>On your whiteboards</vt:lpstr>
      <vt:lpstr>On your whiteboards</vt:lpstr>
      <vt:lpstr>On your whiteboards</vt:lpstr>
      <vt:lpstr>On your whiteboards</vt:lpstr>
      <vt:lpstr>On your whiteboards</vt:lpstr>
      <vt:lpstr>On your whiteboards</vt:lpstr>
      <vt:lpstr>On your whiteboards</vt:lpstr>
      <vt:lpstr>Finding the nth term of a quadratic sequence</vt:lpstr>
      <vt:lpstr>PowerPoint Presentation</vt:lpstr>
      <vt:lpstr>PowerPoint Presentation</vt:lpstr>
    </vt:vector>
  </TitlesOfParts>
  <Company>Aldersley High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Algebra</dc:title>
  <dc:creator>L Elder</dc:creator>
  <cp:lastModifiedBy>Elder, L</cp:lastModifiedBy>
  <cp:revision>55</cp:revision>
  <cp:lastPrinted>2018-07-02T07:56:48Z</cp:lastPrinted>
  <dcterms:created xsi:type="dcterms:W3CDTF">2015-10-09T20:08:29Z</dcterms:created>
  <dcterms:modified xsi:type="dcterms:W3CDTF">2019-02-28T12:09:26Z</dcterms:modified>
</cp:coreProperties>
</file>