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sldIdLst>
    <p:sldId id="298" r:id="rId14"/>
    <p:sldId id="295" r:id="rId15"/>
    <p:sldId id="299" r:id="rId16"/>
    <p:sldId id="300" r:id="rId17"/>
    <p:sldId id="308" r:id="rId18"/>
    <p:sldId id="290" r:id="rId19"/>
    <p:sldId id="302" r:id="rId20"/>
    <p:sldId id="303" r:id="rId21"/>
    <p:sldId id="304" r:id="rId22"/>
    <p:sldId id="305" r:id="rId23"/>
    <p:sldId id="306" r:id="rId24"/>
    <p:sldId id="263" r:id="rId25"/>
    <p:sldId id="30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Plot the coordinates and join them up.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80112" y="1383602"/>
            <a:ext cx="34563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(1 , 1)</a:t>
            </a: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(1 </a:t>
            </a:r>
            <a:r>
              <a:rPr lang="en-GB" sz="4000" dirty="0">
                <a:solidFill>
                  <a:srgbClr val="FF0000"/>
                </a:solidFill>
              </a:rPr>
              <a:t>, </a:t>
            </a:r>
            <a:r>
              <a:rPr lang="en-GB" sz="4000" dirty="0" smtClean="0">
                <a:solidFill>
                  <a:srgbClr val="FF0000"/>
                </a:solidFill>
              </a:rPr>
              <a:t>3)</a:t>
            </a:r>
            <a:endParaRPr lang="en-GB" sz="4000" dirty="0">
              <a:solidFill>
                <a:srgbClr val="FF0000"/>
              </a:solidFill>
            </a:endParaRP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(3 </a:t>
            </a:r>
            <a:r>
              <a:rPr lang="en-GB" sz="4000" dirty="0">
                <a:solidFill>
                  <a:srgbClr val="FF0000"/>
                </a:solidFill>
              </a:rPr>
              <a:t>, </a:t>
            </a:r>
            <a:r>
              <a:rPr lang="en-GB" sz="4000" dirty="0" smtClean="0">
                <a:solidFill>
                  <a:srgbClr val="FF0000"/>
                </a:solidFill>
              </a:rPr>
              <a:t>3)</a:t>
            </a: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(3 , 1)</a:t>
            </a:r>
          </a:p>
          <a:p>
            <a:pPr algn="ctr"/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r>
              <a:rPr lang="en-GB" sz="2000" dirty="0" smtClean="0"/>
              <a:t>You should have a square.</a:t>
            </a:r>
          </a:p>
          <a:p>
            <a:pPr algn="ctr"/>
            <a:r>
              <a:rPr lang="en-GB" sz="2000" dirty="0" smtClean="0"/>
              <a:t>What is its area?</a:t>
            </a:r>
          </a:p>
        </p:txBody>
      </p:sp>
      <p:pic>
        <p:nvPicPr>
          <p:cNvPr id="1026" name="Picture 2" descr="https://mathbits.com/MathBits/StudentResources/GraphPaper/quadon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6" y="764703"/>
            <a:ext cx="5946780" cy="59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94474" y="4407654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48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Now multiply all the coordinates by 2</a:t>
            </a: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65171" y="1383602"/>
            <a:ext cx="31273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(1 , 1)</a:t>
            </a: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(1 </a:t>
            </a:r>
            <a:r>
              <a:rPr lang="en-GB" sz="4000" dirty="0">
                <a:solidFill>
                  <a:srgbClr val="FF0000"/>
                </a:solidFill>
              </a:rPr>
              <a:t>, </a:t>
            </a:r>
            <a:r>
              <a:rPr lang="en-GB" sz="4000" dirty="0" smtClean="0">
                <a:solidFill>
                  <a:srgbClr val="FF0000"/>
                </a:solidFill>
              </a:rPr>
              <a:t>3)</a:t>
            </a:r>
            <a:endParaRPr lang="en-GB" sz="4000" dirty="0">
              <a:solidFill>
                <a:srgbClr val="FF0000"/>
              </a:solidFill>
            </a:endParaRP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(3 </a:t>
            </a:r>
            <a:r>
              <a:rPr lang="en-GB" sz="4000" dirty="0">
                <a:solidFill>
                  <a:srgbClr val="FF0000"/>
                </a:solidFill>
              </a:rPr>
              <a:t>, </a:t>
            </a:r>
            <a:r>
              <a:rPr lang="en-GB" sz="4000" dirty="0" smtClean="0">
                <a:solidFill>
                  <a:srgbClr val="FF0000"/>
                </a:solidFill>
              </a:rPr>
              <a:t>3)</a:t>
            </a: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(3 , 1)</a:t>
            </a:r>
          </a:p>
          <a:p>
            <a:pPr algn="ctr"/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r>
              <a:rPr lang="en-GB" sz="2000" dirty="0" smtClean="0"/>
              <a:t>What can you say about the new shape?</a:t>
            </a:r>
          </a:p>
        </p:txBody>
      </p:sp>
      <p:pic>
        <p:nvPicPr>
          <p:cNvPr id="1026" name="Picture 2" descr="https://mathbits.com/MathBits/StudentResources/GraphPaper/quadon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6" y="764703"/>
            <a:ext cx="5946780" cy="59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94474" y="4407654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06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rgbClr val="0D0D0D"/>
                </a:solidFill>
                <a:latin typeface="+mn-lt"/>
              </a:rPr>
              <a:t>The square has been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enlarged</a:t>
            </a:r>
            <a:r>
              <a:rPr lang="en-GB" sz="2800" dirty="0" smtClean="0">
                <a:solidFill>
                  <a:srgbClr val="0D0D0D"/>
                </a:solidFill>
                <a:latin typeface="+mn-lt"/>
              </a:rPr>
              <a:t> by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scale factor 2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65171" y="1383602"/>
            <a:ext cx="31273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What do you understand by the term </a:t>
            </a:r>
            <a:r>
              <a:rPr lang="en-GB" sz="2000" dirty="0" smtClean="0">
                <a:solidFill>
                  <a:srgbClr val="FF0000"/>
                </a:solidFill>
              </a:rPr>
              <a:t>scale factor</a:t>
            </a:r>
            <a:r>
              <a:rPr lang="en-GB" sz="2000" dirty="0" smtClean="0"/>
              <a:t>?</a:t>
            </a:r>
          </a:p>
        </p:txBody>
      </p:sp>
      <p:pic>
        <p:nvPicPr>
          <p:cNvPr id="1026" name="Picture 2" descr="https://mathbits.com/MathBits/StudentResources/GraphPaper/quadon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6" y="764703"/>
            <a:ext cx="5946780" cy="59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94474" y="4407654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2119976" y="3104644"/>
            <a:ext cx="1702008" cy="1702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88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rgbClr val="0D0D0D"/>
                </a:solidFill>
                <a:latin typeface="+mn-lt"/>
              </a:rPr>
              <a:t>The square has been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enlarged</a:t>
            </a:r>
            <a:r>
              <a:rPr lang="en-GB" sz="2800" dirty="0" smtClean="0">
                <a:solidFill>
                  <a:srgbClr val="0D0D0D"/>
                </a:solidFill>
                <a:latin typeface="+mn-lt"/>
              </a:rPr>
              <a:t> by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scale factor 2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65171" y="1383602"/>
            <a:ext cx="31273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What is the area of the new shape?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How does this relate to the area of the original shape?</a:t>
            </a:r>
          </a:p>
        </p:txBody>
      </p:sp>
      <p:pic>
        <p:nvPicPr>
          <p:cNvPr id="1026" name="Picture 2" descr="https://mathbits.com/MathBits/StudentResources/GraphPaper/quadon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6" y="764703"/>
            <a:ext cx="5946780" cy="59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94474" y="4407654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2119976" y="3104644"/>
            <a:ext cx="1702008" cy="1702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76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athbits.com/MathBits/StudentResources/GraphPaper/quadon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6" y="764703"/>
            <a:ext cx="5946780" cy="59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rgbClr val="0D0D0D"/>
                </a:solidFill>
                <a:latin typeface="+mn-lt"/>
              </a:rPr>
              <a:t>We can show that the area is four times as big because the original shape fits inside four times.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19976" y="3117896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2119976" y="3104644"/>
            <a:ext cx="1702008" cy="1702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111710" y="3968900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966847" y="3117896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970980" y="3963581"/>
            <a:ext cx="851004" cy="8510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85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0756"/>
            <a:ext cx="6156176" cy="53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Draw a </a:t>
            </a: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parallelogram</a:t>
            </a:r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 in the </a:t>
            </a: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second quadrant </a:t>
            </a:r>
          </a:p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(don’t make it too big)</a:t>
            </a:r>
            <a:br>
              <a:rPr lang="en-GB" sz="2400" dirty="0" smtClean="0">
                <a:solidFill>
                  <a:srgbClr val="0D0D0D"/>
                </a:solidFill>
                <a:latin typeface="+mn-lt"/>
              </a:rPr>
            </a:br>
            <a:endParaRPr lang="en-US" sz="24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320" y="1916832"/>
            <a:ext cx="2736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Write down the coordinates.</a:t>
            </a:r>
          </a:p>
          <a:p>
            <a:pPr algn="ctr"/>
            <a:endParaRPr lang="en-GB" sz="2000" dirty="0"/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What is the area of your parallelogram?</a:t>
            </a:r>
          </a:p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2091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0756"/>
            <a:ext cx="6156176" cy="53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Multiply the coordinates by 2 and plot the new shape.</a:t>
            </a:r>
          </a:p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Describe what has happened to the shape.</a:t>
            </a:r>
            <a:br>
              <a:rPr lang="en-GB" sz="2400" dirty="0" smtClean="0">
                <a:solidFill>
                  <a:srgbClr val="0D0D0D"/>
                </a:solidFill>
                <a:latin typeface="+mn-lt"/>
              </a:rPr>
            </a:br>
            <a:endParaRPr lang="en-US" sz="24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184" y="1684899"/>
            <a:ext cx="27363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What is the area of the new parallelogram?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How does it relate to the area of the original parallelogram?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Can you draw your original shape inside your new shape exactly 4 times?</a:t>
            </a:r>
          </a:p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1111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0756"/>
            <a:ext cx="6156176" cy="53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Draw a </a:t>
            </a: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trapezium</a:t>
            </a:r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 in the </a:t>
            </a: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third quadrant</a:t>
            </a:r>
          </a:p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(again, keep it quite small so you can enlarge it)</a:t>
            </a:r>
            <a:br>
              <a:rPr lang="en-GB" sz="2400" dirty="0" smtClean="0">
                <a:solidFill>
                  <a:srgbClr val="0D0D0D"/>
                </a:solidFill>
                <a:latin typeface="+mn-lt"/>
              </a:rPr>
            </a:br>
            <a:endParaRPr lang="en-US" sz="24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320" y="1916832"/>
            <a:ext cx="2736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Write down the coordinates.</a:t>
            </a:r>
          </a:p>
          <a:p>
            <a:pPr algn="ctr"/>
            <a:endParaRPr lang="en-GB" sz="2000" dirty="0"/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What is the area of your trapezium?</a:t>
            </a:r>
          </a:p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033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0756"/>
            <a:ext cx="6156176" cy="53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Multiply the coordinates by 3 and plot the new shape.</a:t>
            </a:r>
          </a:p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Describe what has happened to the shape.</a:t>
            </a:r>
            <a:br>
              <a:rPr lang="en-GB" sz="2400" dirty="0" smtClean="0">
                <a:solidFill>
                  <a:srgbClr val="0D0D0D"/>
                </a:solidFill>
                <a:latin typeface="+mn-lt"/>
              </a:rPr>
            </a:br>
            <a:endParaRPr lang="en-US" sz="24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184" y="1484784"/>
            <a:ext cx="27363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What is the area of the new trapezium?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How does it relate to the area of the original trapezium?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Can you draw your original shape inside your new shape exactly </a:t>
            </a:r>
            <a:r>
              <a:rPr lang="en-GB" sz="2000" dirty="0" smtClean="0"/>
              <a:t>9 </a:t>
            </a:r>
            <a:r>
              <a:rPr lang="en-GB" sz="2000" dirty="0"/>
              <a:t>times?</a:t>
            </a:r>
          </a:p>
          <a:p>
            <a:pPr algn="ctr"/>
            <a:endParaRPr lang="en-GB" sz="2000" dirty="0" smtClean="0"/>
          </a:p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8122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0756"/>
            <a:ext cx="6156176" cy="53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Draw an L shape in the </a:t>
            </a:r>
            <a:r>
              <a:rPr lang="en-GB" sz="2400" dirty="0" smtClean="0">
                <a:solidFill>
                  <a:srgbClr val="FF0000"/>
                </a:solidFill>
                <a:latin typeface="+mn-lt"/>
              </a:rPr>
              <a:t>fourth quadrant</a:t>
            </a:r>
          </a:p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(again, keep it quite small so you can enlarge it)</a:t>
            </a:r>
            <a:br>
              <a:rPr lang="en-GB" sz="2400" dirty="0" smtClean="0">
                <a:solidFill>
                  <a:srgbClr val="0D0D0D"/>
                </a:solidFill>
                <a:latin typeface="+mn-lt"/>
              </a:rPr>
            </a:br>
            <a:endParaRPr lang="en-US" sz="24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320" y="1268760"/>
            <a:ext cx="27363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Write down the coordinates.</a:t>
            </a:r>
          </a:p>
          <a:p>
            <a:pPr algn="ctr"/>
            <a:endParaRPr lang="en-GB" sz="2000" dirty="0"/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What is the area of your L shape?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Explain how you found the area.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Could you find it in a different way?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And another?</a:t>
            </a:r>
          </a:p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0608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0756"/>
            <a:ext cx="6156176" cy="53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Multiply the coordinates by 3 and plot the new shape.</a:t>
            </a:r>
          </a:p>
          <a:p>
            <a:r>
              <a:rPr lang="en-GB" sz="2400" dirty="0" smtClean="0">
                <a:solidFill>
                  <a:srgbClr val="0D0D0D"/>
                </a:solidFill>
                <a:latin typeface="+mn-lt"/>
              </a:rPr>
              <a:t>Describe what has happened to the shape.</a:t>
            </a:r>
            <a:br>
              <a:rPr lang="en-GB" sz="2400" dirty="0" smtClean="0">
                <a:solidFill>
                  <a:srgbClr val="0D0D0D"/>
                </a:solidFill>
                <a:latin typeface="+mn-lt"/>
              </a:rPr>
            </a:br>
            <a:endParaRPr lang="en-US" sz="24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184" y="1671647"/>
            <a:ext cx="27363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What is the area of the new L shape?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How does it relate to the area of the original L shape?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Can you draw your original shape inside your new shape exactly </a:t>
            </a:r>
            <a:r>
              <a:rPr lang="en-GB" sz="2000" dirty="0" smtClean="0"/>
              <a:t>9 </a:t>
            </a:r>
            <a:r>
              <a:rPr lang="en-GB" sz="2000" dirty="0"/>
              <a:t>times?</a:t>
            </a:r>
          </a:p>
          <a:p>
            <a:pPr algn="ctr"/>
            <a:endParaRPr lang="en-GB" sz="2000" dirty="0" smtClean="0"/>
          </a:p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6577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Worksheet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980728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</a:t>
            </a:r>
            <a:endParaRPr lang="en-GB" sz="200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000" dirty="0" smtClean="0">
                <a:solidFill>
                  <a:srgbClr val="000000"/>
                </a:solidFill>
              </a:rPr>
              <a:t>Choose an enlargement that we have just discussed and write it up in your book.  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smtClean="0">
                <a:solidFill>
                  <a:srgbClr val="000000"/>
                </a:solidFill>
              </a:rPr>
              <a:t>      You must explain how you found the area of the original shape and the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smtClean="0">
                <a:solidFill>
                  <a:srgbClr val="000000"/>
                </a:solidFill>
              </a:rPr>
              <a:t>      new shape.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      Explain what happened to the shape after multiplying the coordinates.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rabicPeriod" startAt="2"/>
            </a:pPr>
            <a:r>
              <a:rPr lang="en-GB" sz="2000" dirty="0" smtClean="0">
                <a:solidFill>
                  <a:srgbClr val="000000"/>
                </a:solidFill>
              </a:rPr>
              <a:t>Copy and fill in the gaps: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    When the length scale factor is 2, the area scale factor is ______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    When the length scale factor is 3, the area scale factor is ______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    Predict what the area scale factor will be when the length scale factor is 4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    Check by drawing a shape, enlarging it and finding the area.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2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Challenge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>
                <a:spLocks noChangeArrowheads="1"/>
              </p:cNvSpPr>
              <p:nvPr/>
            </p:nvSpPr>
            <p:spPr bwMode="auto">
              <a:xfrm>
                <a:off x="29517" y="1255713"/>
                <a:ext cx="8965182" cy="528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 </a:t>
                </a:r>
                <a:endParaRPr lang="en-GB" sz="200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 3.	 Copy and fill in the gaps: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              When the length scale factor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, the area scale factor is ______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 marL="457200" indent="-457200">
                  <a:lnSpc>
                    <a:spcPct val="80000"/>
                  </a:lnSpc>
                  <a:spcBef>
                    <a:spcPct val="20000"/>
                  </a:spcBef>
                  <a:buAutoNum type="arabicPeriod" startAt="4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       Draw a shape in any quadrant.  Multiply its coordinates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.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>
                    <a:solidFill>
                      <a:srgbClr val="000000"/>
                    </a:solidFill>
                  </a:rPr>
                  <a:t>	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 Plot the new coordinates and describe the transformation.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 marL="901700"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	How is the area of the new shape related to the area of the original    shape?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5.	Draw </a:t>
                </a:r>
                <a:r>
                  <a:rPr lang="en-GB" sz="2000" dirty="0">
                    <a:solidFill>
                      <a:srgbClr val="000000"/>
                    </a:solidFill>
                  </a:rPr>
                  <a:t>a shape in any quadrant.  Multiply its coordinates by 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-2.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>
                    <a:solidFill>
                      <a:srgbClr val="000000"/>
                    </a:solidFill>
                  </a:rPr>
                  <a:t>	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Plot </a:t>
                </a:r>
                <a:r>
                  <a:rPr lang="en-GB" sz="2000" dirty="0">
                    <a:solidFill>
                      <a:srgbClr val="000000"/>
                    </a:solidFill>
                  </a:rPr>
                  <a:t>the new coordinates and describe the transformation.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 marL="901700"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>
                    <a:solidFill>
                      <a:srgbClr val="000000"/>
                    </a:solidFill>
                  </a:rPr>
                  <a:t>	</a:t>
                </a: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  </a:t>
                </a: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80000"/>
                  </a:lnSpc>
                  <a:spcBef>
                    <a:spcPct val="20000"/>
                  </a:spcBef>
                </a:pP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17" y="1255713"/>
                <a:ext cx="8965182" cy="5289550"/>
              </a:xfrm>
              <a:prstGeom prst="rect">
                <a:avLst/>
              </a:prstGeom>
              <a:blipFill rotWithShape="1">
                <a:blip r:embed="rId3"/>
                <a:stretch>
                  <a:fillRect l="-7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0964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1869</TotalTime>
  <Words>543</Words>
  <Application>Microsoft Office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Elder, L</cp:lastModifiedBy>
  <cp:revision>25</cp:revision>
  <dcterms:created xsi:type="dcterms:W3CDTF">2013-02-13T20:26:35Z</dcterms:created>
  <dcterms:modified xsi:type="dcterms:W3CDTF">2019-02-22T19:31:32Z</dcterms:modified>
</cp:coreProperties>
</file>