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</p:sldMasterIdLst>
  <p:notesMasterIdLst>
    <p:notesMasterId r:id="rId4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73" r:id="rId22"/>
    <p:sldId id="286" r:id="rId23"/>
    <p:sldId id="264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71" r:id="rId33"/>
    <p:sldId id="265" r:id="rId34"/>
    <p:sldId id="266" r:id="rId35"/>
    <p:sldId id="270" r:id="rId36"/>
    <p:sldId id="267" r:id="rId37"/>
    <p:sldId id="272" r:id="rId38"/>
    <p:sldId id="268" r:id="rId39"/>
    <p:sldId id="283" r:id="rId40"/>
    <p:sldId id="284" r:id="rId41"/>
    <p:sldId id="28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04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439EB-572A-4382-A307-88704BFDDA7C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299A3-8CF7-42B3-A01C-210B200AA5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5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299A3-8CF7-42B3-A01C-210B200AA54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11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C0C89BE-23BA-49BF-AF4D-661AF53B8BD6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BC15754-2B4D-4676-8D5F-B89DE09FF16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092280" y="1268760"/>
            <a:ext cx="1008112" cy="1008112"/>
            <a:chOff x="7092280" y="1268760"/>
            <a:chExt cx="1008112" cy="1008112"/>
          </a:xfrm>
        </p:grpSpPr>
        <p:sp>
          <p:nvSpPr>
            <p:cNvPr id="5" name="Rounded Rectangle 4"/>
            <p:cNvSpPr/>
            <p:nvPr/>
          </p:nvSpPr>
          <p:spPr>
            <a:xfrm>
              <a:off x="7092280" y="1268760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7293556" y="1470036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7725604" y="1470036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7725604" y="1902084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7293556" y="1902084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137157" y="3550891"/>
            <a:ext cx="1008112" cy="1008112"/>
            <a:chOff x="7094645" y="2894793"/>
            <a:chExt cx="1008112" cy="1008112"/>
          </a:xfrm>
        </p:grpSpPr>
        <p:sp>
          <p:nvSpPr>
            <p:cNvPr id="13" name="Rounded Rectangle 12"/>
            <p:cNvSpPr/>
            <p:nvPr/>
          </p:nvSpPr>
          <p:spPr>
            <a:xfrm>
              <a:off x="7094645" y="2894793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7812360" y="3068960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7511945" y="3334867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7236296" y="3573016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676853" y="345430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1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76852" y="2564904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2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66042" y="4869160"/>
            <a:ext cx="1992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(4 , 3)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02372" y="5504337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75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32553 -4.44444E-6 L 0.32761 -0.32569 " pathEditMode="relative" rAng="0" ptsTypes="AAA">
                                      <p:cBhvr>
                                        <p:cTn id="5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72" y="-1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 animBg="1"/>
      <p:bldP spid="2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092280" y="1268760"/>
            <a:ext cx="1008112" cy="1008112"/>
            <a:chOff x="7092280" y="1268760"/>
            <a:chExt cx="1008112" cy="1008112"/>
          </a:xfrm>
        </p:grpSpPr>
        <p:sp>
          <p:nvSpPr>
            <p:cNvPr id="5" name="Rounded Rectangle 4"/>
            <p:cNvSpPr/>
            <p:nvPr/>
          </p:nvSpPr>
          <p:spPr>
            <a:xfrm>
              <a:off x="7092280" y="1268760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7278808" y="1455288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7740352" y="1455288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7740352" y="1916832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7278808" y="1916832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7524328" y="1700808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137157" y="3550891"/>
            <a:ext cx="1008112" cy="1008112"/>
            <a:chOff x="7094645" y="2894793"/>
            <a:chExt cx="1008112" cy="1008112"/>
          </a:xfrm>
        </p:grpSpPr>
        <p:sp>
          <p:nvSpPr>
            <p:cNvPr id="13" name="Rounded Rectangle 12"/>
            <p:cNvSpPr/>
            <p:nvPr/>
          </p:nvSpPr>
          <p:spPr>
            <a:xfrm>
              <a:off x="7094645" y="2894793"/>
              <a:ext cx="1008112" cy="1008112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7511945" y="3320119"/>
              <a:ext cx="216024" cy="21602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676853" y="345430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1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76852" y="2564904"/>
            <a:ext cx="183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Die 2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66042" y="4869160"/>
            <a:ext cx="1992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(5 , 1)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Oval 19"/>
          <p:cNvSpPr/>
          <p:nvPr/>
        </p:nvSpPr>
        <p:spPr>
          <a:xfrm>
            <a:off x="4191255" y="332940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187624" y="5489589"/>
            <a:ext cx="317649" cy="31764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787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41128 -3.33333E-6 L 0.40955 -0.10949 " pathEditMode="relative" ptsTypes="AAA">
                                      <p:cBhvr>
                                        <p:cTn id="5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rgbClr val="0D0D0D"/>
                </a:solidFill>
                <a:latin typeface="+mn-lt"/>
              </a:rPr>
              <a:t>3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-in-a-row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Oval 19"/>
          <p:cNvSpPr/>
          <p:nvPr/>
        </p:nvSpPr>
        <p:spPr>
          <a:xfrm>
            <a:off x="3461469" y="332940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4932040" y="4798823"/>
            <a:ext cx="317649" cy="31764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156176" y="1124744"/>
            <a:ext cx="26642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aim is to make 3 in a row.</a:t>
            </a:r>
          </a:p>
          <a:p>
            <a:endParaRPr lang="en-GB" sz="2400" dirty="0"/>
          </a:p>
          <a:p>
            <a:r>
              <a:rPr lang="en-GB" sz="2400" dirty="0" smtClean="0"/>
              <a:t>The line must be 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vertical</a:t>
            </a:r>
            <a:r>
              <a:rPr lang="en-GB" sz="2400" dirty="0" smtClean="0"/>
              <a:t> or </a:t>
            </a:r>
            <a:r>
              <a:rPr lang="en-GB" sz="2400" dirty="0" smtClean="0">
                <a:solidFill>
                  <a:srgbClr val="FF0000"/>
                </a:solidFill>
              </a:rPr>
              <a:t>horizontal.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 smtClean="0"/>
              <a:t>When you have 3-in-a-row, write the </a:t>
            </a:r>
            <a:r>
              <a:rPr lang="en-GB" sz="2400" dirty="0" smtClean="0">
                <a:solidFill>
                  <a:srgbClr val="FF0000"/>
                </a:solidFill>
              </a:rPr>
              <a:t>coordinates </a:t>
            </a:r>
            <a:r>
              <a:rPr lang="en-GB" sz="2400" dirty="0" smtClean="0"/>
              <a:t>down on your whiteboard.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859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horizontal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 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y-coordinate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97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horizontal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 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y-coordinate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098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vertical 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x-coordinate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>
                <a:solidFill>
                  <a:srgbClr val="FF0000"/>
                </a:solidFill>
              </a:rPr>
              <a:t>x</a:t>
            </a:r>
            <a:r>
              <a:rPr lang="en-GB" sz="6600" dirty="0" smtClean="0">
                <a:solidFill>
                  <a:srgbClr val="FF0000"/>
                </a:solidFill>
              </a:rPr>
              <a:t>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196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188640"/>
            <a:ext cx="8429625" cy="1470025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3-in-a-row – a </a:t>
            </a:r>
            <a:r>
              <a:rPr lang="en-GB" sz="3600" dirty="0" smtClean="0">
                <a:solidFill>
                  <a:srgbClr val="FF0000"/>
                </a:solidFill>
                <a:latin typeface="+mn-lt"/>
              </a:rPr>
              <a:t>vertical </a:t>
            </a:r>
            <a:r>
              <a:rPr lang="en-GB" sz="3600" dirty="0" smtClean="0">
                <a:solidFill>
                  <a:srgbClr val="0D0D0D"/>
                </a:solidFill>
                <a:latin typeface="+mn-lt"/>
              </a:rPr>
              <a:t> line</a:t>
            </a:r>
            <a:br>
              <a:rPr lang="en-GB" sz="3600" dirty="0" smtClean="0">
                <a:solidFill>
                  <a:srgbClr val="0D0D0D"/>
                </a:solidFill>
                <a:latin typeface="+mn-lt"/>
              </a:rPr>
            </a:br>
            <a:endParaRPr lang="en-US" sz="3600" dirty="0">
              <a:solidFill>
                <a:srgbClr val="0D0D0D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00125"/>
            <a:ext cx="6017468" cy="540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124744"/>
            <a:ext cx="280831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 smtClean="0"/>
              <a:t>(          ,           )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(          ,           )</a:t>
            </a:r>
          </a:p>
          <a:p>
            <a:endParaRPr lang="en-GB" sz="2400" dirty="0"/>
          </a:p>
          <a:p>
            <a:r>
              <a:rPr lang="en-GB" sz="2000" dirty="0" smtClean="0"/>
              <a:t>What do you notice about the three </a:t>
            </a:r>
            <a:r>
              <a:rPr lang="en-GB" sz="2000" dirty="0" smtClean="0">
                <a:solidFill>
                  <a:srgbClr val="FF0000"/>
                </a:solidFill>
              </a:rPr>
              <a:t>coordinates?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x-coordinate is always equal to …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>
                <a:solidFill>
                  <a:srgbClr val="FF0000"/>
                </a:solidFill>
              </a:rPr>
              <a:t>x</a:t>
            </a:r>
            <a:r>
              <a:rPr lang="en-GB" sz="6600" dirty="0" smtClean="0">
                <a:solidFill>
                  <a:srgbClr val="FF0000"/>
                </a:solidFill>
              </a:rPr>
              <a:t> = …</a:t>
            </a:r>
          </a:p>
          <a:p>
            <a:endParaRPr lang="en-GB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404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81322" y="2190247"/>
            <a:ext cx="28083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(    2  ,    4    )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(    0  ,    4    )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 (    5  ,    4    )</a:t>
            </a:r>
          </a:p>
          <a:p>
            <a:endParaRPr lang="en-GB" sz="24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y-coordinate is always equal to 4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4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10344" y="3660786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51520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3491880" y="3531458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68291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39952" y="2190247"/>
            <a:ext cx="5004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Horizontal</a:t>
            </a:r>
            <a:r>
              <a:rPr lang="en-GB" sz="2400" dirty="0" smtClean="0"/>
              <a:t> lines are always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32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10344" y="3660786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7664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51520" y="3531459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3491880" y="3531458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353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81322" y="2190247"/>
            <a:ext cx="28083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(    1  ,    4    )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(    1  ,    3    )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 (    1  ,    1    )</a:t>
            </a:r>
          </a:p>
          <a:p>
            <a:endParaRPr lang="en-GB" sz="24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 smtClean="0">
                <a:solidFill>
                  <a:srgbClr val="FF0000"/>
                </a:solidFill>
              </a:rPr>
              <a:t>The x-coordinate is always equal to 1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6600" dirty="0">
                <a:solidFill>
                  <a:srgbClr val="FF0000"/>
                </a:solidFill>
              </a:rPr>
              <a:t>x</a:t>
            </a:r>
            <a:r>
              <a:rPr lang="en-GB" sz="6600" dirty="0" smtClean="0">
                <a:solidFill>
                  <a:srgbClr val="FF0000"/>
                </a:solidFill>
              </a:rPr>
              <a:t> = 1</a:t>
            </a:r>
          </a:p>
        </p:txBody>
      </p:sp>
      <p:cxnSp>
        <p:nvCxnSpPr>
          <p:cNvPr id="12" name="Straight Connector 11"/>
          <p:cNvCxnSpPr/>
          <p:nvPr/>
        </p:nvCxnSpPr>
        <p:spPr>
          <a:xfrm rot="16200000">
            <a:off x="-876235" y="4331378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899591" y="4162880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899590" y="3523506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899592" y="5445224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4004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9517" y="1255713"/>
            <a:ext cx="8965182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Vertical and horizontal lines</a:t>
            </a: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Copy this diagram into your books.  Use 2 squares between each number.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 smtClean="0">
                <a:solidFill>
                  <a:srgbClr val="FF0000"/>
                </a:solidFill>
              </a:rPr>
              <a:t>(You must use a pencil and ruler!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79512" y="2144858"/>
            <a:ext cx="4823600" cy="44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 rot="16200000">
            <a:off x="-876235" y="4331378"/>
            <a:ext cx="387362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99591" y="4162880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899590" y="3523506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99592" y="5445224"/>
            <a:ext cx="317649" cy="31764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9952" y="2190247"/>
            <a:ext cx="5004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Vertical</a:t>
            </a:r>
            <a:r>
              <a:rPr lang="en-GB" sz="2400" dirty="0" smtClean="0"/>
              <a:t> lines are always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3200" dirty="0">
              <a:solidFill>
                <a:srgbClr val="FF0000"/>
              </a:solidFill>
            </a:endParaRP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8842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 </a:t>
            </a:r>
            <a:r>
              <a:rPr lang="en-GB" sz="3600" dirty="0" smtClean="0">
                <a:solidFill>
                  <a:srgbClr val="FF0000"/>
                </a:solidFill>
              </a:rPr>
              <a:t>equation</a:t>
            </a:r>
            <a:r>
              <a:rPr lang="en-GB" sz="3600" dirty="0" smtClean="0"/>
              <a:t> of a horizontal line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8262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 </a:t>
            </a:r>
            <a:r>
              <a:rPr lang="en-GB" sz="3600" dirty="0" smtClean="0">
                <a:solidFill>
                  <a:srgbClr val="FF0000"/>
                </a:solidFill>
              </a:rPr>
              <a:t>equation</a:t>
            </a:r>
            <a:r>
              <a:rPr lang="en-GB" sz="3600" dirty="0" smtClean="0"/>
              <a:t> of a vertical line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5234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y = 4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3321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y = 10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11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x </a:t>
            </a:r>
            <a:r>
              <a:rPr lang="en-GB" sz="3600" smtClean="0"/>
              <a:t>= 10 </a:t>
            </a:r>
            <a:endParaRPr lang="en-GB" sz="3600" dirty="0" smtClean="0"/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681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y = 0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2362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NOT on the line x = 2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3591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340768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3600" dirty="0" smtClean="0"/>
              <a:t>a </a:t>
            </a:r>
            <a:r>
              <a:rPr lang="en-GB" sz="3600" dirty="0" smtClean="0">
                <a:solidFill>
                  <a:srgbClr val="FF0000"/>
                </a:solidFill>
              </a:rPr>
              <a:t>coordinate</a:t>
            </a:r>
            <a:r>
              <a:rPr lang="en-GB" sz="3600" dirty="0" smtClean="0"/>
              <a:t> on the line x = ½  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 smtClean="0"/>
              <a:t>and another.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a</a:t>
            </a:r>
            <a:r>
              <a:rPr lang="en-GB" sz="3600" dirty="0" smtClean="0"/>
              <a:t>nd another.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83769" y="428625"/>
            <a:ext cx="4536504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whiteboards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4417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2</a:t>
            </a:r>
          </a:p>
        </p:txBody>
      </p:sp>
      <p:cxnSp>
        <p:nvCxnSpPr>
          <p:cNvPr id="3" name="Straight Connector 2"/>
          <p:cNvCxnSpPr/>
          <p:nvPr/>
        </p:nvCxnSpPr>
        <p:spPr>
          <a:xfrm rot="16200000" flipV="1">
            <a:off x="2872408" y="2104257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059778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2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051720" y="1268760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1306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4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3635896" y="1268760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482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3</a:t>
            </a:r>
          </a:p>
        </p:txBody>
      </p:sp>
      <p:cxnSp>
        <p:nvCxnSpPr>
          <p:cNvPr id="3" name="Straight Connector 2"/>
          <p:cNvCxnSpPr/>
          <p:nvPr/>
        </p:nvCxnSpPr>
        <p:spPr>
          <a:xfrm rot="16200000" flipV="1">
            <a:off x="2872409" y="1290980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875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0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67544" y="1309654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98543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6</a:t>
            </a:r>
          </a:p>
        </p:txBody>
      </p:sp>
      <p:cxnSp>
        <p:nvCxnSpPr>
          <p:cNvPr id="3" name="Straight Connector 2"/>
          <p:cNvCxnSpPr/>
          <p:nvPr/>
        </p:nvCxnSpPr>
        <p:spPr>
          <a:xfrm rot="16200000" flipV="1">
            <a:off x="2872409" y="-1078844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27648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5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441977" y="130056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521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0265" y="1590860"/>
            <a:ext cx="2808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Show me</a:t>
            </a:r>
            <a:r>
              <a:rPr lang="en-GB" sz="6600" dirty="0" smtClean="0"/>
              <a:t> 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5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x = 3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y = 2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441977" y="130056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843808" y="132617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V="1">
            <a:off x="2944415" y="2104257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6449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On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your </a:t>
            </a:r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grids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777"/>
          <a:stretch/>
        </p:blipFill>
        <p:spPr bwMode="auto">
          <a:xfrm>
            <a:off x="186477" y="1043645"/>
            <a:ext cx="5903788" cy="541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08104" y="1338959"/>
            <a:ext cx="33904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Draw another horizontal line and label it.</a:t>
            </a:r>
          </a:p>
          <a:p>
            <a:pPr algn="ctr"/>
            <a:endParaRPr lang="en-GB" sz="3600" dirty="0">
              <a:solidFill>
                <a:srgbClr val="FF0000"/>
              </a:solidFill>
            </a:endParaRPr>
          </a:p>
          <a:p>
            <a:pPr algn="ctr"/>
            <a:r>
              <a:rPr lang="en-GB" sz="3600" dirty="0" smtClean="0"/>
              <a:t>What is the area of the enclosed rectangle?</a:t>
            </a:r>
            <a:endParaRPr lang="en-GB" sz="6600" dirty="0" smtClean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441977" y="130056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843808" y="1326176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V="1">
            <a:off x="2944415" y="2104257"/>
            <a:ext cx="1" cy="48097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66693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1484784"/>
            <a:ext cx="7776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+mj-lt"/>
                <a:cs typeface="Aharoni" panose="02010803020104030203" pitchFamily="2" charset="-79"/>
              </a:rPr>
              <a:t>Complete the worksheet, but with different answers.</a:t>
            </a:r>
          </a:p>
          <a:p>
            <a:pPr algn="ctr"/>
            <a:endParaRPr lang="en-GB" sz="3600" dirty="0">
              <a:latin typeface="+mj-lt"/>
              <a:cs typeface="Aharoni" panose="02010803020104030203" pitchFamily="2" charset="-79"/>
            </a:endParaRPr>
          </a:p>
          <a:p>
            <a:pPr algn="ctr"/>
            <a:r>
              <a:rPr lang="en-GB" sz="3600" dirty="0" smtClean="0">
                <a:latin typeface="+mj-lt"/>
                <a:cs typeface="Aharoni" panose="02010803020104030203" pitchFamily="2" charset="-79"/>
              </a:rPr>
              <a:t>You should check each other’s work to make sure it is correct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2392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1738</TotalTime>
  <Words>639</Words>
  <Application>Microsoft Office PowerPoint</Application>
  <PresentationFormat>On-screen Show (4:3)</PresentationFormat>
  <Paragraphs>203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Elder, L</cp:lastModifiedBy>
  <cp:revision>12</cp:revision>
  <dcterms:created xsi:type="dcterms:W3CDTF">2013-02-13T20:26:35Z</dcterms:created>
  <dcterms:modified xsi:type="dcterms:W3CDTF">2019-02-22T19:19:31Z</dcterms:modified>
</cp:coreProperties>
</file>