
<file path=[Content_Types].xml><?xml version="1.0" encoding="utf-8"?>
<Types xmlns="http://schemas.openxmlformats.org/package/2006/content-types">
  <Default Extension="png" ContentType="image/png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</p:sldMasterIdLst>
  <p:notesMasterIdLst>
    <p:notesMasterId r:id="rId50"/>
  </p:notesMasterIdLst>
  <p:sldIdLst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279" r:id="rId48"/>
    <p:sldId id="27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DEB9B-ACB8-4180-94B4-AD22DA6078C0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1A3D3-F89F-4787-A837-EDC65FFE4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591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Craig Barton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1A3D3-F89F-4787-A837-EDC65FFE471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256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5FB73-E93B-4C01-AECA-A124705A1176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01ACE-5AB7-44CC-822B-F381ABAA93C3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965571-E2A0-4345-9C14-8F0F2F59F430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80473-F7EF-4D40-964A-174A02B8993D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F25BE-F8E4-476B-8895-CF1843019C68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D4FE7-498A-4EF7-8121-A64FB56973CB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F139F-CEE4-4BFD-AAF8-7C60734A7020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831104-9848-4FAC-A6A9-D96B68805EC2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72E857-F015-4E34-A1E6-751FE1EDAD23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ED7AF-7400-48DA-82D6-A39142853062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67BBF-31C1-4981-8F6C-BFA3310C842F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1" y="188640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This shape is a rectangle.</a:t>
            </a:r>
          </a:p>
          <a:p>
            <a:r>
              <a:rPr lang="en-GB" sz="2800" dirty="0" smtClean="0"/>
              <a:t>What is the missing coordinate? </a:t>
            </a:r>
            <a:endParaRPr lang="en-GB" sz="2800" dirty="0"/>
          </a:p>
          <a:p>
            <a:r>
              <a:rPr lang="en-GB" sz="2800" dirty="0" smtClean="0"/>
              <a:t>How do you know?</a:t>
            </a:r>
          </a:p>
          <a:p>
            <a:endParaRPr lang="en-GB" sz="28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1547757"/>
            <a:ext cx="4853104" cy="38884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6" y="5599315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>
                <a:solidFill>
                  <a:prstClr val="black"/>
                </a:solidFill>
              </a:rPr>
              <a:t>What is the </a:t>
            </a:r>
            <a:r>
              <a:rPr lang="en-GB" sz="2800" dirty="0" smtClean="0">
                <a:solidFill>
                  <a:prstClr val="black"/>
                </a:solidFill>
              </a:rPr>
              <a:t>perimeter of the rectangle?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81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4146715"/>
            <a:ext cx="8964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Draw another rectangle with the same </a:t>
            </a:r>
            <a:r>
              <a:rPr lang="en-GB" sz="2800" b="1" dirty="0" smtClean="0">
                <a:solidFill>
                  <a:srgbClr val="FF0000"/>
                </a:solidFill>
              </a:rPr>
              <a:t>dimensions</a:t>
            </a:r>
            <a:r>
              <a:rPr lang="en-GB" sz="2800" b="1" dirty="0" smtClean="0">
                <a:solidFill>
                  <a:prstClr val="black"/>
                </a:solidFill>
              </a:rPr>
              <a:t> </a:t>
            </a:r>
            <a:r>
              <a:rPr lang="en-GB" sz="2800" dirty="0" smtClean="0">
                <a:solidFill>
                  <a:prstClr val="black"/>
                </a:solidFill>
              </a:rPr>
              <a:t>somewhere else on your grid.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What are its coordinates?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Draw one in each </a:t>
            </a:r>
            <a:r>
              <a:rPr lang="en-GB" sz="2800" b="1" dirty="0" smtClean="0">
                <a:solidFill>
                  <a:srgbClr val="FF0000"/>
                </a:solidFill>
              </a:rPr>
              <a:t>quadrant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/>
              <a:t>and write down the coordinates of the </a:t>
            </a:r>
            <a:r>
              <a:rPr lang="en-GB" sz="2800" b="1" dirty="0" smtClean="0">
                <a:solidFill>
                  <a:srgbClr val="FF0000"/>
                </a:solidFill>
              </a:rPr>
              <a:t>vertices</a:t>
            </a:r>
            <a:r>
              <a:rPr lang="en-GB" sz="2800" dirty="0" smtClean="0"/>
              <a:t>.</a:t>
            </a:r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Compare yours with your neighbour’s.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58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4437113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Challenge: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Can you write down the coordinates of a another rectangle with the same dimensions that isn’t on your grid?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How do you know it’s correct?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9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3" y="4437114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Challenge 2: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another rectangle with the same dimensions has coordinate A (a , b) what are the other coordinates?</a:t>
            </a:r>
          </a:p>
          <a:p>
            <a:pPr lvl="0"/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What if the rectangle had coordinate D (c, d)?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35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7" y="4437113"/>
            <a:ext cx="75608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b="1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this rectangle two squares down, what will the coordinates of the vertices be now?</a:t>
            </a:r>
          </a:p>
          <a:p>
            <a:pPr lvl="0"/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How have they changed?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60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1839" y="4528249"/>
            <a:ext cx="75608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b="1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one square to </a:t>
            </a:r>
            <a:r>
              <a:rPr lang="en-GB" sz="2800" dirty="0">
                <a:solidFill>
                  <a:prstClr val="black"/>
                </a:solidFill>
              </a:rPr>
              <a:t>the right, what will the coordinates of the vertices be now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</a:p>
          <a:p>
            <a:endParaRPr lang="en-GB" sz="2800" dirty="0">
              <a:solidFill>
                <a:prstClr val="black"/>
              </a:solidFill>
            </a:endParaRPr>
          </a:p>
          <a:p>
            <a:r>
              <a:rPr lang="en-GB" sz="2800" dirty="0" smtClean="0">
                <a:solidFill>
                  <a:prstClr val="black"/>
                </a:solidFill>
              </a:rPr>
              <a:t>How have they changed?</a:t>
            </a:r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 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0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32656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0549" y="4581129"/>
            <a:ext cx="75608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b="1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five squares to the left, what will the coordinates of the vertices be now?</a:t>
            </a:r>
          </a:p>
          <a:p>
            <a:pPr lvl="0"/>
            <a:endParaRPr lang="en-GB" sz="2800" dirty="0" smtClean="0">
              <a:solidFill>
                <a:prstClr val="black"/>
              </a:solidFill>
            </a:endParaRPr>
          </a:p>
          <a:p>
            <a:pPr lvl="0"/>
            <a:r>
              <a:rPr lang="en-GB" sz="2800" dirty="0" smtClean="0">
                <a:solidFill>
                  <a:prstClr val="black"/>
                </a:solidFill>
              </a:rPr>
              <a:t>How have they changed?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5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01" y="4653138"/>
            <a:ext cx="80649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b="1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4 squares to the left, and 3 square up what will the coordinates of the vertices be now?</a:t>
            </a:r>
          </a:p>
        </p:txBody>
      </p:sp>
    </p:spTree>
    <p:extLst>
      <p:ext uri="{BB962C8B-B14F-4D97-AF65-F5344CB8AC3E}">
        <p14:creationId xmlns:p14="http://schemas.microsoft.com/office/powerpoint/2010/main" val="8149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60648"/>
            <a:ext cx="4853104" cy="3888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01" y="4653138"/>
            <a:ext cx="80649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</a:rPr>
              <a:t>If I </a:t>
            </a:r>
            <a:r>
              <a:rPr lang="en-GB" sz="2800" b="1" dirty="0" smtClean="0">
                <a:solidFill>
                  <a:srgbClr val="FF0000"/>
                </a:solidFill>
              </a:rPr>
              <a:t>translate</a:t>
            </a:r>
            <a:r>
              <a:rPr lang="en-GB" sz="2800" dirty="0" smtClean="0">
                <a:solidFill>
                  <a:prstClr val="black"/>
                </a:solidFill>
              </a:rPr>
              <a:t> the rectangle </a:t>
            </a:r>
            <a:r>
              <a:rPr lang="en-GB" sz="2800" dirty="0" smtClean="0">
                <a:solidFill>
                  <a:srgbClr val="FF0000"/>
                </a:solidFill>
              </a:rPr>
              <a:t>a</a:t>
            </a:r>
            <a:r>
              <a:rPr lang="en-GB" sz="2800" dirty="0" smtClean="0">
                <a:solidFill>
                  <a:prstClr val="black"/>
                </a:solidFill>
              </a:rPr>
              <a:t> squares to the left, and </a:t>
            </a:r>
            <a:r>
              <a:rPr lang="en-GB" sz="2800" dirty="0" smtClean="0">
                <a:solidFill>
                  <a:srgbClr val="FF0000"/>
                </a:solidFill>
              </a:rPr>
              <a:t>b</a:t>
            </a:r>
            <a:r>
              <a:rPr lang="en-GB" sz="2800" dirty="0" smtClean="0">
                <a:solidFill>
                  <a:prstClr val="black"/>
                </a:solidFill>
              </a:rPr>
              <a:t> square up what will the coordinates of the vertices be now?</a:t>
            </a:r>
          </a:p>
        </p:txBody>
      </p:sp>
    </p:spTree>
    <p:extLst>
      <p:ext uri="{BB962C8B-B14F-4D97-AF65-F5344CB8AC3E}">
        <p14:creationId xmlns:p14="http://schemas.microsoft.com/office/powerpoint/2010/main" val="273854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56895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Discuss with your partner what you think the missing words are and why. </a:t>
            </a:r>
          </a:p>
          <a:p>
            <a:endParaRPr lang="en-GB" sz="2400" dirty="0"/>
          </a:p>
          <a:p>
            <a:r>
              <a:rPr lang="en-GB" sz="2400" dirty="0" smtClean="0"/>
              <a:t>In general:</a:t>
            </a:r>
            <a:endParaRPr lang="en-GB" sz="2400" dirty="0" smtClean="0"/>
          </a:p>
          <a:p>
            <a:endParaRPr lang="en-GB" sz="2000" dirty="0"/>
          </a:p>
          <a:p>
            <a:r>
              <a:rPr lang="en-GB" sz="2400" dirty="0" smtClean="0"/>
              <a:t>When a shape is translated </a:t>
            </a:r>
            <a:r>
              <a:rPr lang="en-GB" sz="2400" dirty="0" smtClean="0"/>
              <a:t>right </a:t>
            </a:r>
            <a:r>
              <a:rPr lang="en-GB" sz="2400" dirty="0" smtClean="0"/>
              <a:t>the </a:t>
            </a:r>
            <a:r>
              <a:rPr lang="en-GB" sz="2400" dirty="0" smtClean="0"/>
              <a:t>x-coordinates increase.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When a shape is translated </a:t>
            </a:r>
            <a:r>
              <a:rPr lang="en-GB" sz="2400" dirty="0" smtClean="0"/>
              <a:t>left </a:t>
            </a:r>
            <a:r>
              <a:rPr lang="en-GB" sz="2400" dirty="0" smtClean="0"/>
              <a:t>the </a:t>
            </a:r>
            <a:r>
              <a:rPr lang="en-GB" sz="2400" dirty="0" smtClean="0"/>
              <a:t>x-coordinates decrease.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When a shape is translated </a:t>
            </a:r>
            <a:r>
              <a:rPr lang="en-GB" sz="2400" dirty="0" smtClean="0"/>
              <a:t>up </a:t>
            </a:r>
            <a:r>
              <a:rPr lang="en-GB" sz="2400" dirty="0" smtClean="0"/>
              <a:t>the </a:t>
            </a:r>
            <a:r>
              <a:rPr lang="en-GB" sz="2400" dirty="0" smtClean="0"/>
              <a:t>y-coordinates increase. 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When a shape is translated </a:t>
            </a:r>
            <a:r>
              <a:rPr lang="en-GB" sz="2400" dirty="0" smtClean="0"/>
              <a:t>down </a:t>
            </a:r>
            <a:r>
              <a:rPr lang="en-GB" sz="2400" dirty="0" smtClean="0"/>
              <a:t>the </a:t>
            </a:r>
            <a:r>
              <a:rPr lang="en-GB" sz="2400" dirty="0" smtClean="0"/>
              <a:t>y-coordinates decrease. </a:t>
            </a:r>
            <a:endParaRPr lang="en-GB" sz="24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5255386" y="2060848"/>
            <a:ext cx="1908902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7020272" y="2852936"/>
            <a:ext cx="1440160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013067" y="3573016"/>
            <a:ext cx="468052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085076" y="4293096"/>
            <a:ext cx="792088" cy="36004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25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096" y="194539"/>
            <a:ext cx="3178696" cy="215434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This instruction can also be communicated using a </a:t>
            </a:r>
            <a:r>
              <a:rPr lang="en-GB" b="1" dirty="0" smtClean="0">
                <a:solidFill>
                  <a:srgbClr val="FF0000"/>
                </a:solidFill>
              </a:rPr>
              <a:t>vector</a:t>
            </a:r>
            <a:r>
              <a:rPr lang="en-GB" dirty="0" smtClean="0"/>
              <a:t>.</a:t>
            </a:r>
            <a:endParaRPr lang="en-GB" b="1" dirty="0" smtClean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179513" y="4221088"/>
                <a:ext cx="5544616" cy="21543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kern="0" dirty="0" smtClean="0"/>
                  <a:t>The </a:t>
                </a:r>
                <a:r>
                  <a:rPr lang="en-GB" b="1" kern="0" dirty="0" smtClean="0">
                    <a:solidFill>
                      <a:srgbClr val="FF0000"/>
                    </a:solidFill>
                  </a:rPr>
                  <a:t>vector</a:t>
                </a:r>
                <a:r>
                  <a:rPr lang="en-GB" kern="0" dirty="0" smtClean="0"/>
                  <a:t> for this translation would look like this: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b="1" i="1" kern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4000" b="1" i="1" kern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4000" b="1" i="1" kern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n-GB" sz="4000" b="1" i="1" kern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𝟎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b="1" kern="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513" y="4221088"/>
                <a:ext cx="5544616" cy="2154342"/>
              </a:xfrm>
              <a:prstGeom prst="rect">
                <a:avLst/>
              </a:prstGeom>
              <a:blipFill rotWithShape="1">
                <a:blip r:embed="rId2"/>
                <a:stretch>
                  <a:fillRect l="-2747" t="-3672" r="-45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968552" cy="3726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64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43608" y="5229200"/>
            <a:ext cx="6768752" cy="215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/>
              <a:t>What do you think the </a:t>
            </a:r>
            <a:r>
              <a:rPr lang="en-GB" b="1" kern="0" dirty="0" smtClean="0">
                <a:solidFill>
                  <a:srgbClr val="FF0000"/>
                </a:solidFill>
              </a:rPr>
              <a:t>vector</a:t>
            </a:r>
            <a:r>
              <a:rPr lang="en-GB" kern="0" dirty="0" smtClean="0"/>
              <a:t> for this translation will be? </a:t>
            </a:r>
            <a:endParaRPr lang="en-GB" kern="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521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80312" y="3378464"/>
                <a:ext cx="1788438" cy="1339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378464"/>
                <a:ext cx="1788438" cy="13390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8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43608" y="5229200"/>
            <a:ext cx="6768752" cy="215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solidFill>
                  <a:srgbClr val="000000"/>
                </a:solidFill>
              </a:rPr>
              <a:t>The x-coordinates decrease by 5 </a:t>
            </a:r>
            <a:endParaRPr lang="en-GB" kern="0" dirty="0" smtClean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521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80312" y="3378464"/>
                <a:ext cx="1788438" cy="1339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378464"/>
                <a:ext cx="1788438" cy="13390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23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43608" y="5229200"/>
            <a:ext cx="6768752" cy="215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solidFill>
                  <a:srgbClr val="000000"/>
                </a:solidFill>
              </a:rPr>
              <a:t>What do you think the </a:t>
            </a:r>
            <a:r>
              <a:rPr lang="en-GB" b="1" kern="0" dirty="0" smtClean="0">
                <a:solidFill>
                  <a:srgbClr val="FF0000"/>
                </a:solidFill>
              </a:rPr>
              <a:t>vector</a:t>
            </a:r>
            <a:r>
              <a:rPr lang="en-GB" kern="0" dirty="0" smtClean="0">
                <a:solidFill>
                  <a:srgbClr val="000000"/>
                </a:solidFill>
              </a:rPr>
              <a:t> for this translation will be?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80312" y="3378464"/>
                <a:ext cx="1788438" cy="13192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378464"/>
                <a:ext cx="1788438" cy="131920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61" y="188640"/>
            <a:ext cx="6480720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00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43608" y="5373216"/>
            <a:ext cx="6768752" cy="215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solidFill>
                  <a:srgbClr val="000000"/>
                </a:solidFill>
              </a:rPr>
              <a:t>The y-coordinates decrease by 2</a:t>
            </a:r>
            <a:endParaRPr lang="en-GB" kern="0" dirty="0" smtClean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80312" y="3378464"/>
                <a:ext cx="1788438" cy="13192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378464"/>
                <a:ext cx="1788438" cy="131920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61" y="188640"/>
            <a:ext cx="6480720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37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43608" y="5229200"/>
            <a:ext cx="6768752" cy="215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solidFill>
                  <a:srgbClr val="000000"/>
                </a:solidFill>
              </a:rPr>
              <a:t>What do you think the </a:t>
            </a:r>
            <a:r>
              <a:rPr lang="en-GB" b="1" kern="0" dirty="0" smtClean="0">
                <a:solidFill>
                  <a:srgbClr val="FF0000"/>
                </a:solidFill>
              </a:rPr>
              <a:t>vector</a:t>
            </a:r>
            <a:r>
              <a:rPr lang="en-GB" kern="0" dirty="0" smtClean="0">
                <a:solidFill>
                  <a:srgbClr val="000000"/>
                </a:solidFill>
              </a:rPr>
              <a:t> for this translation will be?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80312" y="3378462"/>
                <a:ext cx="1788438" cy="1321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378462"/>
                <a:ext cx="1788438" cy="132132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6480720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3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43608" y="5229200"/>
            <a:ext cx="6768752" cy="215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solidFill>
                  <a:srgbClr val="000000"/>
                </a:solidFill>
              </a:rPr>
              <a:t>The x-coordinates decrease by 4 </a:t>
            </a:r>
          </a:p>
          <a:p>
            <a:pPr marL="0" indent="0" algn="ctr">
              <a:buFontTx/>
              <a:buNone/>
            </a:pPr>
            <a:r>
              <a:rPr lang="en-GB" kern="0" dirty="0" smtClean="0">
                <a:solidFill>
                  <a:srgbClr val="000000"/>
                </a:solidFill>
              </a:rPr>
              <a:t>The y-coordinates increase by 3</a:t>
            </a:r>
            <a:endParaRPr lang="en-GB" kern="0" dirty="0" smtClean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80312" y="3378462"/>
                <a:ext cx="1788438" cy="1321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8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378462"/>
                <a:ext cx="1788438" cy="132132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6480720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57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Title: Translation Vectors </a:t>
            </a:r>
            <a:endParaRPr lang="en-GB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A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translation</a:t>
                </a:r>
                <a:r>
                  <a:rPr lang="en-GB" sz="2800" dirty="0" smtClean="0"/>
                  <a:t> can be described using a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column</a:t>
                </a:r>
                <a:r>
                  <a:rPr lang="en-GB" sz="2800" dirty="0" smtClean="0"/>
                  <a:t>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vector</a:t>
                </a:r>
                <a:r>
                  <a:rPr lang="en-GB" sz="2800" dirty="0" smtClean="0"/>
                  <a:t>.</a:t>
                </a:r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 smtClean="0"/>
                  <a:t>A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column vector </a:t>
                </a:r>
                <a:r>
                  <a:rPr lang="en-GB" sz="2800" dirty="0" smtClean="0"/>
                  <a:t>describes how far and in which direction to move an image.  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66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6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6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 b="-11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ular Callout 3"/>
          <p:cNvSpPr/>
          <p:nvPr/>
        </p:nvSpPr>
        <p:spPr>
          <a:xfrm>
            <a:off x="5061901" y="4149080"/>
            <a:ext cx="3240360" cy="1008112"/>
          </a:xfrm>
          <a:prstGeom prst="wedgeRectCallout">
            <a:avLst>
              <a:gd name="adj1" fmla="val -60119"/>
              <a:gd name="adj2" fmla="val 6694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083315" y="4152440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top value tells us how far and it which direction the x coordinates move  </a:t>
            </a:r>
            <a:endParaRPr lang="en-GB" dirty="0"/>
          </a:p>
        </p:txBody>
      </p:sp>
      <p:sp>
        <p:nvSpPr>
          <p:cNvPr id="6" name="Rectangular Callout 5"/>
          <p:cNvSpPr/>
          <p:nvPr/>
        </p:nvSpPr>
        <p:spPr>
          <a:xfrm>
            <a:off x="539552" y="5074190"/>
            <a:ext cx="3240360" cy="1008112"/>
          </a:xfrm>
          <a:prstGeom prst="wedgeRectCallout">
            <a:avLst>
              <a:gd name="adj1" fmla="val 67974"/>
              <a:gd name="adj2" fmla="val 829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49134" y="5116582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bottom value tells us how far and it which direction the y coordinates move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811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1143000"/>
          </a:xfrm>
        </p:spPr>
        <p:txBody>
          <a:bodyPr/>
          <a:lstStyle/>
          <a:p>
            <a:r>
              <a:rPr lang="en-GB" sz="3200" dirty="0" smtClean="0"/>
              <a:t>In your books:</a:t>
            </a:r>
            <a:br>
              <a:rPr lang="en-GB" sz="3200" dirty="0" smtClean="0"/>
            </a:br>
            <a:r>
              <a:rPr lang="en-GB" sz="3200" dirty="0" smtClean="0"/>
              <a:t> </a:t>
            </a:r>
            <a:br>
              <a:rPr lang="en-GB" sz="3200" dirty="0" smtClean="0"/>
            </a:br>
            <a:r>
              <a:rPr lang="en-GB" sz="2400" dirty="0" smtClean="0"/>
              <a:t>Describe, in words, the translations these vectors represent. </a:t>
            </a:r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 0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 2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 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 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 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b="-11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1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1143000"/>
          </a:xfrm>
        </p:spPr>
        <p:txBody>
          <a:bodyPr/>
          <a:lstStyle/>
          <a:p>
            <a:r>
              <a:rPr lang="en-GB" sz="3200" dirty="0" smtClean="0"/>
              <a:t>Mark your work: </a:t>
            </a:r>
            <a:br>
              <a:rPr lang="en-GB" sz="3200" dirty="0" smtClean="0"/>
            </a:br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124746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 0 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 2 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/>
                  <a:t> Two units up </a:t>
                </a:r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 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/>
                  <a:t> Two units to the left </a:t>
                </a:r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 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/>
                  <a:t> Two units right and two units down </a:t>
                </a:r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 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/>
                  <a:t> Two units left and two units up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124746"/>
                <a:ext cx="8229600" cy="4525963"/>
              </a:xfrm>
              <a:blipFill rotWithShape="1">
                <a:blip r:embed="rId2"/>
                <a:stretch>
                  <a:fillRect b="-23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54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887414" y="4365627"/>
            <a:ext cx="935037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L  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250826" y="4076700"/>
            <a:ext cx="8642350" cy="215900"/>
          </a:xfrm>
          <a:prstGeom prst="roundRect">
            <a:avLst>
              <a:gd name="adj" fmla="val 16667"/>
            </a:avLst>
          </a:prstGeom>
          <a:solidFill>
            <a:srgbClr val="DFA00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250826" y="5805488"/>
            <a:ext cx="8642350" cy="215900"/>
          </a:xfrm>
          <a:prstGeom prst="roundRect">
            <a:avLst>
              <a:gd name="adj" fmla="val 16667"/>
            </a:avLst>
          </a:prstGeom>
          <a:solidFill>
            <a:srgbClr val="DFA00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3995738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5076826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6156326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7237414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835150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2916239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755650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8316914" y="4292600"/>
            <a:ext cx="142875" cy="1512888"/>
          </a:xfrm>
          <a:prstGeom prst="rect">
            <a:avLst/>
          </a:prstGeom>
          <a:solidFill>
            <a:srgbClr val="DFA00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1954213" y="4365627"/>
            <a:ext cx="1008062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A  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3059113" y="4365627"/>
            <a:ext cx="1008062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D  </a:t>
            </a: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4105276" y="4365627"/>
            <a:ext cx="1008063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D  </a:t>
            </a: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5181601" y="4365627"/>
            <a:ext cx="1008063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E  </a:t>
            </a: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6253164" y="4365627"/>
            <a:ext cx="1008062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R  </a:t>
            </a: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7346951" y="4365627"/>
            <a:ext cx="1008063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S  </a:t>
            </a:r>
          </a:p>
        </p:txBody>
      </p:sp>
      <p:pic>
        <p:nvPicPr>
          <p:cNvPr id="2077" name="Picture 29" descr="j03458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3300" y="2103438"/>
            <a:ext cx="1912938" cy="178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1763714" y="2463802"/>
            <a:ext cx="7056437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nakes   and </a:t>
            </a:r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179388" y="446090"/>
            <a:ext cx="360045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8000" smtClean="0">
                <a:solidFill>
                  <a:srgbClr val="000000"/>
                </a:solidFill>
                <a:latin typeface="Jokerman" pitchFamily="82" charset="0"/>
              </a:rPr>
              <a:t>Vector </a:t>
            </a:r>
          </a:p>
        </p:txBody>
      </p:sp>
    </p:spTree>
    <p:extLst>
      <p:ext uri="{BB962C8B-B14F-4D97-AF65-F5344CB8AC3E}">
        <p14:creationId xmlns:p14="http://schemas.microsoft.com/office/powerpoint/2010/main" val="227293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4.44444E-6 L 0.42778 0.20555 L 0.55278 -0.07222 L 7.5E-6 4.44444E-6 Z " pathEditMode="relative" ptsTypes="AAAA">
                                      <p:cBhvr>
                                        <p:cTn id="16" dur="5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+mn-lt"/>
              </a:rPr>
              <a:t>Rules for the game.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 dirty="0"/>
              <a:t>Roll  the dice and move your counter the number of squares shown on the dice.</a:t>
            </a:r>
          </a:p>
          <a:p>
            <a:r>
              <a:rPr lang="en-GB" altLang="en-US" sz="2800" dirty="0"/>
              <a:t>If you land on a blank numbered square, that ends your go.</a:t>
            </a:r>
          </a:p>
          <a:p>
            <a:r>
              <a:rPr lang="en-GB" altLang="en-US" sz="2800" dirty="0"/>
              <a:t>If you land on a vector, follow it.</a:t>
            </a:r>
          </a:p>
          <a:p>
            <a:r>
              <a:rPr lang="en-GB" altLang="en-US" sz="2800" dirty="0"/>
              <a:t>Then it is the end of your go.</a:t>
            </a:r>
          </a:p>
          <a:p>
            <a:r>
              <a:rPr lang="en-GB" altLang="en-US" sz="2800" dirty="0"/>
              <a:t>The winner is the first person to get to the finish in the exact number of moves.</a:t>
            </a:r>
          </a:p>
        </p:txBody>
      </p:sp>
    </p:spTree>
    <p:extLst>
      <p:ext uri="{BB962C8B-B14F-4D97-AF65-F5344CB8AC3E}">
        <p14:creationId xmlns:p14="http://schemas.microsoft.com/office/powerpoint/2010/main" val="29027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j0345800"/>
          <p:cNvPicPr>
            <a:picLocks noChangeAspect="1" noChangeArrowheads="1"/>
          </p:cNvPicPr>
          <p:nvPr/>
        </p:nvPicPr>
        <p:blipFill>
          <a:blip r:embed="rId2" cstate="print">
            <a:lum bright="78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19251" y="647700"/>
            <a:ext cx="5976938" cy="558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10" name="Group 138"/>
          <p:cNvGraphicFramePr>
            <a:graphicFrameLocks noGrp="1"/>
          </p:cNvGraphicFramePr>
          <p:nvPr/>
        </p:nvGraphicFramePr>
        <p:xfrm>
          <a:off x="179389" y="188913"/>
          <a:ext cx="8785225" cy="6480176"/>
        </p:xfrm>
        <a:graphic>
          <a:graphicData uri="http://schemas.openxmlformats.org/drawingml/2006/table">
            <a:tbl>
              <a:tblPr/>
              <a:tblGrid>
                <a:gridCol w="877887"/>
                <a:gridCol w="879475"/>
                <a:gridCol w="877888"/>
                <a:gridCol w="879475"/>
                <a:gridCol w="877887"/>
                <a:gridCol w="877888"/>
                <a:gridCol w="879475"/>
                <a:gridCol w="877887"/>
                <a:gridCol w="879475"/>
                <a:gridCol w="877888"/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FINISH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11" name="Text Box 139"/>
          <p:cNvSpPr txBox="1">
            <a:spLocks noChangeArrowheads="1"/>
          </p:cNvSpPr>
          <p:nvPr/>
        </p:nvSpPr>
        <p:spPr bwMode="auto">
          <a:xfrm>
            <a:off x="2844801" y="5949952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2" name="Text Box 140"/>
          <p:cNvSpPr txBox="1">
            <a:spLocks noChangeArrowheads="1"/>
          </p:cNvSpPr>
          <p:nvPr/>
        </p:nvSpPr>
        <p:spPr bwMode="auto">
          <a:xfrm>
            <a:off x="5508625" y="5949952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3" name="Text Box 141"/>
          <p:cNvSpPr txBox="1">
            <a:spLocks noChangeArrowheads="1"/>
          </p:cNvSpPr>
          <p:nvPr/>
        </p:nvSpPr>
        <p:spPr bwMode="auto">
          <a:xfrm>
            <a:off x="7237414" y="5949952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4" name="Text Box 142"/>
          <p:cNvSpPr txBox="1">
            <a:spLocks noChangeArrowheads="1"/>
          </p:cNvSpPr>
          <p:nvPr/>
        </p:nvSpPr>
        <p:spPr bwMode="auto">
          <a:xfrm>
            <a:off x="6373813" y="53006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5" name="Text Box 143"/>
          <p:cNvSpPr txBox="1">
            <a:spLocks noChangeArrowheads="1"/>
          </p:cNvSpPr>
          <p:nvPr/>
        </p:nvSpPr>
        <p:spPr bwMode="auto">
          <a:xfrm>
            <a:off x="2843213" y="53006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6" name="Text Box 144"/>
          <p:cNvSpPr txBox="1">
            <a:spLocks noChangeArrowheads="1"/>
          </p:cNvSpPr>
          <p:nvPr/>
        </p:nvSpPr>
        <p:spPr bwMode="auto">
          <a:xfrm>
            <a:off x="179389" y="53006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7" name="Text Box 145"/>
          <p:cNvSpPr txBox="1">
            <a:spLocks noChangeArrowheads="1"/>
          </p:cNvSpPr>
          <p:nvPr/>
        </p:nvSpPr>
        <p:spPr bwMode="auto">
          <a:xfrm>
            <a:off x="1044576" y="4652965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8" name="Text Box 146"/>
          <p:cNvSpPr txBox="1">
            <a:spLocks noChangeArrowheads="1"/>
          </p:cNvSpPr>
          <p:nvPr/>
        </p:nvSpPr>
        <p:spPr bwMode="auto">
          <a:xfrm>
            <a:off x="4573589" y="46529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19" name="Text Box 147"/>
          <p:cNvSpPr txBox="1">
            <a:spLocks noChangeArrowheads="1"/>
          </p:cNvSpPr>
          <p:nvPr/>
        </p:nvSpPr>
        <p:spPr bwMode="auto">
          <a:xfrm>
            <a:off x="1042988" y="40052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0" name="Text Box 148"/>
          <p:cNvSpPr txBox="1">
            <a:spLocks noChangeArrowheads="1"/>
          </p:cNvSpPr>
          <p:nvPr/>
        </p:nvSpPr>
        <p:spPr bwMode="auto">
          <a:xfrm>
            <a:off x="1979614" y="40052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1" name="Text Box 149"/>
          <p:cNvSpPr txBox="1">
            <a:spLocks noChangeArrowheads="1"/>
          </p:cNvSpPr>
          <p:nvPr/>
        </p:nvSpPr>
        <p:spPr bwMode="auto">
          <a:xfrm>
            <a:off x="6372225" y="4005265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2" name="Text Box 150"/>
          <p:cNvSpPr txBox="1">
            <a:spLocks noChangeArrowheads="1"/>
          </p:cNvSpPr>
          <p:nvPr/>
        </p:nvSpPr>
        <p:spPr bwMode="auto">
          <a:xfrm>
            <a:off x="8101013" y="40052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3" name="Text Box 151"/>
          <p:cNvSpPr txBox="1">
            <a:spLocks noChangeArrowheads="1"/>
          </p:cNvSpPr>
          <p:nvPr/>
        </p:nvSpPr>
        <p:spPr bwMode="auto">
          <a:xfrm>
            <a:off x="7235826" y="3357565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4" name="Text Box 152"/>
          <p:cNvSpPr txBox="1">
            <a:spLocks noChangeArrowheads="1"/>
          </p:cNvSpPr>
          <p:nvPr/>
        </p:nvSpPr>
        <p:spPr bwMode="auto">
          <a:xfrm>
            <a:off x="4572000" y="3357565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5" name="Text Box 153"/>
          <p:cNvSpPr txBox="1">
            <a:spLocks noChangeArrowheads="1"/>
          </p:cNvSpPr>
          <p:nvPr/>
        </p:nvSpPr>
        <p:spPr bwMode="auto">
          <a:xfrm>
            <a:off x="2843213" y="3357565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6" name="Text Box 154"/>
          <p:cNvSpPr txBox="1">
            <a:spLocks noChangeArrowheads="1"/>
          </p:cNvSpPr>
          <p:nvPr/>
        </p:nvSpPr>
        <p:spPr bwMode="auto">
          <a:xfrm>
            <a:off x="1042988" y="2708277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7" name="Text Box 155"/>
          <p:cNvSpPr txBox="1">
            <a:spLocks noChangeArrowheads="1"/>
          </p:cNvSpPr>
          <p:nvPr/>
        </p:nvSpPr>
        <p:spPr bwMode="auto">
          <a:xfrm>
            <a:off x="5437189" y="2708277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8" name="Text Box 156"/>
          <p:cNvSpPr txBox="1">
            <a:spLocks noChangeArrowheads="1"/>
          </p:cNvSpPr>
          <p:nvPr/>
        </p:nvSpPr>
        <p:spPr bwMode="auto">
          <a:xfrm>
            <a:off x="8101013" y="2060577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29" name="Text Box 157"/>
          <p:cNvSpPr txBox="1">
            <a:spLocks noChangeArrowheads="1"/>
          </p:cNvSpPr>
          <p:nvPr/>
        </p:nvSpPr>
        <p:spPr bwMode="auto">
          <a:xfrm>
            <a:off x="3708401" y="2060577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0" name="Text Box 158"/>
          <p:cNvSpPr txBox="1">
            <a:spLocks noChangeArrowheads="1"/>
          </p:cNvSpPr>
          <p:nvPr/>
        </p:nvSpPr>
        <p:spPr bwMode="auto">
          <a:xfrm>
            <a:off x="179389" y="2060577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1" name="Text Box 159"/>
          <p:cNvSpPr txBox="1">
            <a:spLocks noChangeArrowheads="1"/>
          </p:cNvSpPr>
          <p:nvPr/>
        </p:nvSpPr>
        <p:spPr bwMode="auto">
          <a:xfrm>
            <a:off x="1908176" y="1412876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2" name="Text Box 160"/>
          <p:cNvSpPr txBox="1">
            <a:spLocks noChangeArrowheads="1"/>
          </p:cNvSpPr>
          <p:nvPr/>
        </p:nvSpPr>
        <p:spPr bwMode="auto">
          <a:xfrm>
            <a:off x="2844801" y="1412876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3" name="Text Box 161"/>
          <p:cNvSpPr txBox="1">
            <a:spLocks noChangeArrowheads="1"/>
          </p:cNvSpPr>
          <p:nvPr/>
        </p:nvSpPr>
        <p:spPr bwMode="auto">
          <a:xfrm>
            <a:off x="6372225" y="1412876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4" name="Text Box 162"/>
          <p:cNvSpPr txBox="1">
            <a:spLocks noChangeArrowheads="1"/>
          </p:cNvSpPr>
          <p:nvPr/>
        </p:nvSpPr>
        <p:spPr bwMode="auto">
          <a:xfrm>
            <a:off x="7237414" y="765177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5" name="Text Box 163"/>
          <p:cNvSpPr txBox="1">
            <a:spLocks noChangeArrowheads="1"/>
          </p:cNvSpPr>
          <p:nvPr/>
        </p:nvSpPr>
        <p:spPr bwMode="auto">
          <a:xfrm>
            <a:off x="8101013" y="115890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6" name="Text Box 164"/>
          <p:cNvSpPr txBox="1">
            <a:spLocks noChangeArrowheads="1"/>
          </p:cNvSpPr>
          <p:nvPr/>
        </p:nvSpPr>
        <p:spPr bwMode="auto">
          <a:xfrm>
            <a:off x="5435601" y="765177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7" name="Text Box 165"/>
          <p:cNvSpPr txBox="1">
            <a:spLocks noChangeArrowheads="1"/>
          </p:cNvSpPr>
          <p:nvPr/>
        </p:nvSpPr>
        <p:spPr bwMode="auto">
          <a:xfrm>
            <a:off x="1042988" y="765177"/>
            <a:ext cx="935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8" name="Text Box 166"/>
          <p:cNvSpPr txBox="1">
            <a:spLocks noChangeArrowheads="1"/>
          </p:cNvSpPr>
          <p:nvPr/>
        </p:nvSpPr>
        <p:spPr bwMode="auto">
          <a:xfrm>
            <a:off x="4572000" y="115890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39" name="Text Box 167"/>
          <p:cNvSpPr txBox="1">
            <a:spLocks noChangeArrowheads="1"/>
          </p:cNvSpPr>
          <p:nvPr/>
        </p:nvSpPr>
        <p:spPr bwMode="auto">
          <a:xfrm>
            <a:off x="1908176" y="115890"/>
            <a:ext cx="935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4000" smtClean="0">
                <a:solidFill>
                  <a:srgbClr val="000000"/>
                </a:solidFill>
              </a:rPr>
              <a:t>( )</a:t>
            </a:r>
          </a:p>
        </p:txBody>
      </p:sp>
      <p:sp>
        <p:nvSpPr>
          <p:cNvPr id="3240" name="Text Box 168"/>
          <p:cNvSpPr txBox="1">
            <a:spLocks noChangeArrowheads="1"/>
          </p:cNvSpPr>
          <p:nvPr/>
        </p:nvSpPr>
        <p:spPr bwMode="auto">
          <a:xfrm>
            <a:off x="2932113" y="60610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41" name="Text Box 169"/>
          <p:cNvSpPr txBox="1">
            <a:spLocks noChangeArrowheads="1"/>
          </p:cNvSpPr>
          <p:nvPr/>
        </p:nvSpPr>
        <p:spPr bwMode="auto">
          <a:xfrm>
            <a:off x="2941638" y="62769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42" name="Text Box 170"/>
          <p:cNvSpPr txBox="1">
            <a:spLocks noChangeArrowheads="1"/>
          </p:cNvSpPr>
          <p:nvPr/>
        </p:nvSpPr>
        <p:spPr bwMode="auto">
          <a:xfrm>
            <a:off x="5618163" y="60674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43" name="Text Box 171"/>
          <p:cNvSpPr txBox="1">
            <a:spLocks noChangeArrowheads="1"/>
          </p:cNvSpPr>
          <p:nvPr/>
        </p:nvSpPr>
        <p:spPr bwMode="auto">
          <a:xfrm>
            <a:off x="5627688" y="62833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44" name="Text Box 172"/>
          <p:cNvSpPr txBox="1">
            <a:spLocks noChangeArrowheads="1"/>
          </p:cNvSpPr>
          <p:nvPr/>
        </p:nvSpPr>
        <p:spPr bwMode="auto">
          <a:xfrm>
            <a:off x="7324725" y="60801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-4</a:t>
            </a:r>
          </a:p>
        </p:txBody>
      </p:sp>
      <p:sp>
        <p:nvSpPr>
          <p:cNvPr id="3245" name="Text Box 173"/>
          <p:cNvSpPr txBox="1">
            <a:spLocks noChangeArrowheads="1"/>
          </p:cNvSpPr>
          <p:nvPr/>
        </p:nvSpPr>
        <p:spPr bwMode="auto">
          <a:xfrm>
            <a:off x="7334250" y="62960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46" name="Text Box 174"/>
          <p:cNvSpPr txBox="1">
            <a:spLocks noChangeArrowheads="1"/>
          </p:cNvSpPr>
          <p:nvPr/>
        </p:nvSpPr>
        <p:spPr bwMode="auto">
          <a:xfrm>
            <a:off x="276225" y="54133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47" name="Text Box 175"/>
          <p:cNvSpPr txBox="1">
            <a:spLocks noChangeArrowheads="1"/>
          </p:cNvSpPr>
          <p:nvPr/>
        </p:nvSpPr>
        <p:spPr bwMode="auto">
          <a:xfrm>
            <a:off x="285750" y="56292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48" name="Text Box 176"/>
          <p:cNvSpPr txBox="1">
            <a:spLocks noChangeArrowheads="1"/>
          </p:cNvSpPr>
          <p:nvPr/>
        </p:nvSpPr>
        <p:spPr bwMode="auto">
          <a:xfrm>
            <a:off x="2949576" y="54133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49" name="Text Box 177"/>
          <p:cNvSpPr txBox="1">
            <a:spLocks noChangeArrowheads="1"/>
          </p:cNvSpPr>
          <p:nvPr/>
        </p:nvSpPr>
        <p:spPr bwMode="auto">
          <a:xfrm>
            <a:off x="2959101" y="56292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50" name="Text Box 178"/>
          <p:cNvSpPr txBox="1">
            <a:spLocks noChangeArrowheads="1"/>
          </p:cNvSpPr>
          <p:nvPr/>
        </p:nvSpPr>
        <p:spPr bwMode="auto">
          <a:xfrm>
            <a:off x="6481764" y="54197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3251" name="Text Box 179"/>
          <p:cNvSpPr txBox="1">
            <a:spLocks noChangeArrowheads="1"/>
          </p:cNvSpPr>
          <p:nvPr/>
        </p:nvSpPr>
        <p:spPr bwMode="auto">
          <a:xfrm>
            <a:off x="6491289" y="56356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52" name="Text Box 180"/>
          <p:cNvSpPr txBox="1">
            <a:spLocks noChangeArrowheads="1"/>
          </p:cNvSpPr>
          <p:nvPr/>
        </p:nvSpPr>
        <p:spPr bwMode="auto">
          <a:xfrm>
            <a:off x="1141413" y="47656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53" name="Text Box 181"/>
          <p:cNvSpPr txBox="1">
            <a:spLocks noChangeArrowheads="1"/>
          </p:cNvSpPr>
          <p:nvPr/>
        </p:nvSpPr>
        <p:spPr bwMode="auto">
          <a:xfrm>
            <a:off x="1150938" y="498157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54" name="Text Box 182"/>
          <p:cNvSpPr txBox="1">
            <a:spLocks noChangeArrowheads="1"/>
          </p:cNvSpPr>
          <p:nvPr/>
        </p:nvSpPr>
        <p:spPr bwMode="auto">
          <a:xfrm>
            <a:off x="4673601" y="47720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55" name="Text Box 183"/>
          <p:cNvSpPr txBox="1">
            <a:spLocks noChangeArrowheads="1"/>
          </p:cNvSpPr>
          <p:nvPr/>
        </p:nvSpPr>
        <p:spPr bwMode="auto">
          <a:xfrm>
            <a:off x="4683126" y="49879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3256" name="Text Box 184"/>
          <p:cNvSpPr txBox="1">
            <a:spLocks noChangeArrowheads="1"/>
          </p:cNvSpPr>
          <p:nvPr/>
        </p:nvSpPr>
        <p:spPr bwMode="auto">
          <a:xfrm>
            <a:off x="1141413" y="41243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57" name="Text Box 185"/>
          <p:cNvSpPr txBox="1">
            <a:spLocks noChangeArrowheads="1"/>
          </p:cNvSpPr>
          <p:nvPr/>
        </p:nvSpPr>
        <p:spPr bwMode="auto">
          <a:xfrm>
            <a:off x="1150938" y="43402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58" name="Text Box 186"/>
          <p:cNvSpPr txBox="1">
            <a:spLocks noChangeArrowheads="1"/>
          </p:cNvSpPr>
          <p:nvPr/>
        </p:nvSpPr>
        <p:spPr bwMode="auto">
          <a:xfrm>
            <a:off x="2085975" y="41243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59" name="Text Box 187"/>
          <p:cNvSpPr txBox="1">
            <a:spLocks noChangeArrowheads="1"/>
          </p:cNvSpPr>
          <p:nvPr/>
        </p:nvSpPr>
        <p:spPr bwMode="auto">
          <a:xfrm>
            <a:off x="2095500" y="43402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60" name="Text Box 188"/>
          <p:cNvSpPr txBox="1">
            <a:spLocks noChangeArrowheads="1"/>
          </p:cNvSpPr>
          <p:nvPr/>
        </p:nvSpPr>
        <p:spPr bwMode="auto">
          <a:xfrm>
            <a:off x="6481764" y="41243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-4</a:t>
            </a:r>
          </a:p>
        </p:txBody>
      </p:sp>
      <p:sp>
        <p:nvSpPr>
          <p:cNvPr id="3261" name="Text Box 189"/>
          <p:cNvSpPr txBox="1">
            <a:spLocks noChangeArrowheads="1"/>
          </p:cNvSpPr>
          <p:nvPr/>
        </p:nvSpPr>
        <p:spPr bwMode="auto">
          <a:xfrm>
            <a:off x="6491289" y="43402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62" name="Text Box 190"/>
          <p:cNvSpPr txBox="1">
            <a:spLocks noChangeArrowheads="1"/>
          </p:cNvSpPr>
          <p:nvPr/>
        </p:nvSpPr>
        <p:spPr bwMode="auto">
          <a:xfrm>
            <a:off x="8201025" y="41243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63" name="Text Box 191"/>
          <p:cNvSpPr txBox="1">
            <a:spLocks noChangeArrowheads="1"/>
          </p:cNvSpPr>
          <p:nvPr/>
        </p:nvSpPr>
        <p:spPr bwMode="auto">
          <a:xfrm>
            <a:off x="8210550" y="4340227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64" name="Text Box 192"/>
          <p:cNvSpPr txBox="1">
            <a:spLocks noChangeArrowheads="1"/>
          </p:cNvSpPr>
          <p:nvPr/>
        </p:nvSpPr>
        <p:spPr bwMode="auto">
          <a:xfrm>
            <a:off x="2932113" y="34750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65" name="Text Box 193"/>
          <p:cNvSpPr txBox="1">
            <a:spLocks noChangeArrowheads="1"/>
          </p:cNvSpPr>
          <p:nvPr/>
        </p:nvSpPr>
        <p:spPr bwMode="auto">
          <a:xfrm>
            <a:off x="2941638" y="36909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66" name="Text Box 194"/>
          <p:cNvSpPr txBox="1">
            <a:spLocks noChangeArrowheads="1"/>
          </p:cNvSpPr>
          <p:nvPr/>
        </p:nvSpPr>
        <p:spPr bwMode="auto">
          <a:xfrm>
            <a:off x="4668839" y="34750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67" name="Text Box 195"/>
          <p:cNvSpPr txBox="1">
            <a:spLocks noChangeArrowheads="1"/>
          </p:cNvSpPr>
          <p:nvPr/>
        </p:nvSpPr>
        <p:spPr bwMode="auto">
          <a:xfrm>
            <a:off x="4678364" y="36909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68" name="Text Box 196"/>
          <p:cNvSpPr txBox="1">
            <a:spLocks noChangeArrowheads="1"/>
          </p:cNvSpPr>
          <p:nvPr/>
        </p:nvSpPr>
        <p:spPr bwMode="auto">
          <a:xfrm>
            <a:off x="7324725" y="34750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69" name="Text Box 197"/>
          <p:cNvSpPr txBox="1">
            <a:spLocks noChangeArrowheads="1"/>
          </p:cNvSpPr>
          <p:nvPr/>
        </p:nvSpPr>
        <p:spPr bwMode="auto">
          <a:xfrm>
            <a:off x="7334250" y="36909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70" name="Text Box 198"/>
          <p:cNvSpPr txBox="1">
            <a:spLocks noChangeArrowheads="1"/>
          </p:cNvSpPr>
          <p:nvPr/>
        </p:nvSpPr>
        <p:spPr bwMode="auto">
          <a:xfrm>
            <a:off x="1141413" y="28273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71" name="Text Box 199"/>
          <p:cNvSpPr txBox="1">
            <a:spLocks noChangeArrowheads="1"/>
          </p:cNvSpPr>
          <p:nvPr/>
        </p:nvSpPr>
        <p:spPr bwMode="auto">
          <a:xfrm>
            <a:off x="1150938" y="30432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72" name="Text Box 200"/>
          <p:cNvSpPr txBox="1">
            <a:spLocks noChangeArrowheads="1"/>
          </p:cNvSpPr>
          <p:nvPr/>
        </p:nvSpPr>
        <p:spPr bwMode="auto">
          <a:xfrm>
            <a:off x="5524500" y="28273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-6</a:t>
            </a:r>
          </a:p>
        </p:txBody>
      </p:sp>
      <p:sp>
        <p:nvSpPr>
          <p:cNvPr id="3273" name="Text Box 201"/>
          <p:cNvSpPr txBox="1">
            <a:spLocks noChangeArrowheads="1"/>
          </p:cNvSpPr>
          <p:nvPr/>
        </p:nvSpPr>
        <p:spPr bwMode="auto">
          <a:xfrm>
            <a:off x="5534025" y="30432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74" name="Text Box 202"/>
          <p:cNvSpPr txBox="1">
            <a:spLocks noChangeArrowheads="1"/>
          </p:cNvSpPr>
          <p:nvPr/>
        </p:nvSpPr>
        <p:spPr bwMode="auto">
          <a:xfrm>
            <a:off x="276225" y="21796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75" name="Text Box 203"/>
          <p:cNvSpPr txBox="1">
            <a:spLocks noChangeArrowheads="1"/>
          </p:cNvSpPr>
          <p:nvPr/>
        </p:nvSpPr>
        <p:spPr bwMode="auto">
          <a:xfrm>
            <a:off x="285750" y="23955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76" name="Text Box 204"/>
          <p:cNvSpPr txBox="1">
            <a:spLocks noChangeArrowheads="1"/>
          </p:cNvSpPr>
          <p:nvPr/>
        </p:nvSpPr>
        <p:spPr bwMode="auto">
          <a:xfrm>
            <a:off x="3795714" y="21796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77" name="Text Box 205"/>
          <p:cNvSpPr txBox="1">
            <a:spLocks noChangeArrowheads="1"/>
          </p:cNvSpPr>
          <p:nvPr/>
        </p:nvSpPr>
        <p:spPr bwMode="auto">
          <a:xfrm>
            <a:off x="3805239" y="23955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79" name="Text Box 207"/>
          <p:cNvSpPr txBox="1">
            <a:spLocks noChangeArrowheads="1"/>
          </p:cNvSpPr>
          <p:nvPr/>
        </p:nvSpPr>
        <p:spPr bwMode="auto">
          <a:xfrm>
            <a:off x="8197851" y="23955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80" name="Text Box 208"/>
          <p:cNvSpPr txBox="1">
            <a:spLocks noChangeArrowheads="1"/>
          </p:cNvSpPr>
          <p:nvPr/>
        </p:nvSpPr>
        <p:spPr bwMode="auto">
          <a:xfrm>
            <a:off x="2008188" y="15319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81" name="Text Box 209"/>
          <p:cNvSpPr txBox="1">
            <a:spLocks noChangeArrowheads="1"/>
          </p:cNvSpPr>
          <p:nvPr/>
        </p:nvSpPr>
        <p:spPr bwMode="auto">
          <a:xfrm>
            <a:off x="2017713" y="17478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82" name="Text Box 210"/>
          <p:cNvSpPr txBox="1">
            <a:spLocks noChangeArrowheads="1"/>
          </p:cNvSpPr>
          <p:nvPr/>
        </p:nvSpPr>
        <p:spPr bwMode="auto">
          <a:xfrm>
            <a:off x="2932113" y="15319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83" name="Text Box 211"/>
          <p:cNvSpPr txBox="1">
            <a:spLocks noChangeArrowheads="1"/>
          </p:cNvSpPr>
          <p:nvPr/>
        </p:nvSpPr>
        <p:spPr bwMode="auto">
          <a:xfrm>
            <a:off x="2941638" y="17478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84" name="Text Box 212"/>
          <p:cNvSpPr txBox="1">
            <a:spLocks noChangeArrowheads="1"/>
          </p:cNvSpPr>
          <p:nvPr/>
        </p:nvSpPr>
        <p:spPr bwMode="auto">
          <a:xfrm>
            <a:off x="6461126" y="15319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85" name="Text Box 213"/>
          <p:cNvSpPr txBox="1">
            <a:spLocks noChangeArrowheads="1"/>
          </p:cNvSpPr>
          <p:nvPr/>
        </p:nvSpPr>
        <p:spPr bwMode="auto">
          <a:xfrm>
            <a:off x="6470651" y="17478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86" name="Text Box 214"/>
          <p:cNvSpPr txBox="1">
            <a:spLocks noChangeArrowheads="1"/>
          </p:cNvSpPr>
          <p:nvPr/>
        </p:nvSpPr>
        <p:spPr bwMode="auto">
          <a:xfrm>
            <a:off x="1141413" y="87630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287" name="Text Box 215"/>
          <p:cNvSpPr txBox="1">
            <a:spLocks noChangeArrowheads="1"/>
          </p:cNvSpPr>
          <p:nvPr/>
        </p:nvSpPr>
        <p:spPr bwMode="auto">
          <a:xfrm>
            <a:off x="1150938" y="109220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88" name="Text Box 216"/>
          <p:cNvSpPr txBox="1">
            <a:spLocks noChangeArrowheads="1"/>
          </p:cNvSpPr>
          <p:nvPr/>
        </p:nvSpPr>
        <p:spPr bwMode="auto">
          <a:xfrm>
            <a:off x="5537201" y="8826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89" name="Text Box 217"/>
          <p:cNvSpPr txBox="1">
            <a:spLocks noChangeArrowheads="1"/>
          </p:cNvSpPr>
          <p:nvPr/>
        </p:nvSpPr>
        <p:spPr bwMode="auto">
          <a:xfrm>
            <a:off x="5546726" y="10985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90" name="Text Box 218"/>
          <p:cNvSpPr txBox="1">
            <a:spLocks noChangeArrowheads="1"/>
          </p:cNvSpPr>
          <p:nvPr/>
        </p:nvSpPr>
        <p:spPr bwMode="auto">
          <a:xfrm>
            <a:off x="7324725" y="8699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91" name="Text Box 219"/>
          <p:cNvSpPr txBox="1">
            <a:spLocks noChangeArrowheads="1"/>
          </p:cNvSpPr>
          <p:nvPr/>
        </p:nvSpPr>
        <p:spPr bwMode="auto">
          <a:xfrm>
            <a:off x="7334250" y="10858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-6</a:t>
            </a:r>
          </a:p>
        </p:txBody>
      </p:sp>
      <p:sp>
        <p:nvSpPr>
          <p:cNvPr id="3292" name="Text Box 220"/>
          <p:cNvSpPr txBox="1">
            <a:spLocks noChangeArrowheads="1"/>
          </p:cNvSpPr>
          <p:nvPr/>
        </p:nvSpPr>
        <p:spPr bwMode="auto">
          <a:xfrm>
            <a:off x="2008188" y="2349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93" name="Text Box 221"/>
          <p:cNvSpPr txBox="1">
            <a:spLocks noChangeArrowheads="1"/>
          </p:cNvSpPr>
          <p:nvPr/>
        </p:nvSpPr>
        <p:spPr bwMode="auto">
          <a:xfrm>
            <a:off x="2017713" y="4508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-4</a:t>
            </a:r>
          </a:p>
        </p:txBody>
      </p:sp>
      <p:sp>
        <p:nvSpPr>
          <p:cNvPr id="3294" name="Text Box 222"/>
          <p:cNvSpPr txBox="1">
            <a:spLocks noChangeArrowheads="1"/>
          </p:cNvSpPr>
          <p:nvPr/>
        </p:nvSpPr>
        <p:spPr bwMode="auto">
          <a:xfrm>
            <a:off x="4660901" y="2349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95" name="Text Box 223"/>
          <p:cNvSpPr txBox="1">
            <a:spLocks noChangeArrowheads="1"/>
          </p:cNvSpPr>
          <p:nvPr/>
        </p:nvSpPr>
        <p:spPr bwMode="auto">
          <a:xfrm>
            <a:off x="4670426" y="4508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3296" name="Text Box 224"/>
          <p:cNvSpPr txBox="1">
            <a:spLocks noChangeArrowheads="1"/>
          </p:cNvSpPr>
          <p:nvPr/>
        </p:nvSpPr>
        <p:spPr bwMode="auto">
          <a:xfrm>
            <a:off x="8188326" y="2349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-2</a:t>
            </a:r>
          </a:p>
        </p:txBody>
      </p:sp>
      <p:sp>
        <p:nvSpPr>
          <p:cNvPr id="3297" name="Text Box 225"/>
          <p:cNvSpPr txBox="1">
            <a:spLocks noChangeArrowheads="1"/>
          </p:cNvSpPr>
          <p:nvPr/>
        </p:nvSpPr>
        <p:spPr bwMode="auto">
          <a:xfrm>
            <a:off x="8197851" y="450852"/>
            <a:ext cx="43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99" name="Line 227"/>
          <p:cNvSpPr>
            <a:spLocks noChangeShapeType="1"/>
          </p:cNvSpPr>
          <p:nvPr/>
        </p:nvSpPr>
        <p:spPr bwMode="auto">
          <a:xfrm>
            <a:off x="179389" y="6021388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0" name="Line 228"/>
          <p:cNvSpPr>
            <a:spLocks noChangeShapeType="1"/>
          </p:cNvSpPr>
          <p:nvPr/>
        </p:nvSpPr>
        <p:spPr bwMode="auto">
          <a:xfrm>
            <a:off x="179389" y="836613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1" name="Line 229"/>
          <p:cNvSpPr>
            <a:spLocks noChangeShapeType="1"/>
          </p:cNvSpPr>
          <p:nvPr/>
        </p:nvSpPr>
        <p:spPr bwMode="auto">
          <a:xfrm>
            <a:off x="179389" y="2133600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2" name="Line 230"/>
          <p:cNvSpPr>
            <a:spLocks noChangeShapeType="1"/>
          </p:cNvSpPr>
          <p:nvPr/>
        </p:nvSpPr>
        <p:spPr bwMode="auto">
          <a:xfrm>
            <a:off x="179389" y="3429000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3" name="Line 231"/>
          <p:cNvSpPr>
            <a:spLocks noChangeShapeType="1"/>
          </p:cNvSpPr>
          <p:nvPr/>
        </p:nvSpPr>
        <p:spPr bwMode="auto">
          <a:xfrm>
            <a:off x="179389" y="4724400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4" name="Line 232"/>
          <p:cNvSpPr>
            <a:spLocks noChangeShapeType="1"/>
          </p:cNvSpPr>
          <p:nvPr/>
        </p:nvSpPr>
        <p:spPr bwMode="auto">
          <a:xfrm>
            <a:off x="1042989" y="5373688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5" name="Line 233"/>
          <p:cNvSpPr>
            <a:spLocks noChangeShapeType="1"/>
          </p:cNvSpPr>
          <p:nvPr/>
        </p:nvSpPr>
        <p:spPr bwMode="auto">
          <a:xfrm>
            <a:off x="1042989" y="4076700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6" name="Line 234"/>
          <p:cNvSpPr>
            <a:spLocks noChangeShapeType="1"/>
          </p:cNvSpPr>
          <p:nvPr/>
        </p:nvSpPr>
        <p:spPr bwMode="auto">
          <a:xfrm>
            <a:off x="1042989" y="2781300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07" name="Line 235"/>
          <p:cNvSpPr>
            <a:spLocks noChangeShapeType="1"/>
          </p:cNvSpPr>
          <p:nvPr/>
        </p:nvSpPr>
        <p:spPr bwMode="auto">
          <a:xfrm>
            <a:off x="1042989" y="1484313"/>
            <a:ext cx="792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6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54</TotalTime>
  <Words>900</Words>
  <Application>Microsoft Office PowerPoint</Application>
  <PresentationFormat>On-screen Show (4:3)</PresentationFormat>
  <Paragraphs>283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26</vt:i4>
      </vt:variant>
      <vt:variant>
        <vt:lpstr>Slide Titles</vt:lpstr>
      </vt:variant>
      <vt:variant>
        <vt:i4>23</vt:i4>
      </vt:variant>
    </vt:vector>
  </HeadingPairs>
  <TitlesOfParts>
    <vt:vector size="4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Translation Vectors </vt:lpstr>
      <vt:lpstr>In your books:   Describe, in words, the translations these vectors represent. </vt:lpstr>
      <vt:lpstr>Mark your work:  </vt:lpstr>
      <vt:lpstr>PowerPoint Presentation</vt:lpstr>
      <vt:lpstr>Rules for the game.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7</cp:revision>
  <dcterms:created xsi:type="dcterms:W3CDTF">2019-02-22T14:02:55Z</dcterms:created>
  <dcterms:modified xsi:type="dcterms:W3CDTF">2019-02-22T17:09:41Z</dcterms:modified>
</cp:coreProperties>
</file>