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22"/>
  </p:notesMasterIdLst>
  <p:sldIdLst>
    <p:sldId id="271" r:id="rId6"/>
    <p:sldId id="272" r:id="rId7"/>
    <p:sldId id="256" r:id="rId8"/>
    <p:sldId id="257" r:id="rId9"/>
    <p:sldId id="258" r:id="rId10"/>
    <p:sldId id="262" r:id="rId11"/>
    <p:sldId id="259" r:id="rId12"/>
    <p:sldId id="260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624D3-9327-4F0C-BB15-73D8B5C3C59E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E3642-566A-4F7B-9A48-C068E3413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847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– non calculator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833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different methods</a:t>
            </a:r>
            <a:r>
              <a:rPr lang="en-GB" baseline="0" dirty="0" smtClean="0"/>
              <a:t> on student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E3642-566A-4F7B-9A48-C068E34132B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713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different methods</a:t>
            </a:r>
            <a:r>
              <a:rPr lang="en-GB" baseline="0" dirty="0" smtClean="0"/>
              <a:t> on student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E3642-566A-4F7B-9A48-C068E34132B1}" type="slidenum">
              <a:rPr lang="en-GB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13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different methods</a:t>
            </a:r>
            <a:r>
              <a:rPr lang="en-GB" baseline="0" dirty="0" smtClean="0"/>
              <a:t> on student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E3642-566A-4F7B-9A48-C068E34132B1}" type="slidenum">
              <a:rPr lang="en-GB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13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different methods</a:t>
            </a:r>
            <a:r>
              <a:rPr lang="en-GB" baseline="0" dirty="0" smtClean="0"/>
              <a:t> on student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E3642-566A-4F7B-9A48-C068E34132B1}" type="slidenum">
              <a:rPr lang="en-GB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13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different methods</a:t>
            </a:r>
            <a:r>
              <a:rPr lang="en-GB" baseline="0" dirty="0" smtClean="0"/>
              <a:t> on student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E3642-566A-4F7B-9A48-C068E34132B1}" type="slidenum">
              <a:rPr lang="en-GB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13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4822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488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2595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5912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31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7108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6317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712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450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3999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770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EACACDA-6D2F-4907-96C2-EA6E35D3DEEC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73FA853-70A8-411A-94F6-9D1121F0CD6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2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smtClean="0">
                    <a:solidFill>
                      <a:srgbClr val="000000"/>
                    </a:solidFill>
                  </a:rPr>
                  <a:t>Skills needed for today: </a:t>
                </a: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19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÷5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What is 0.087 in standard form? </a:t>
                </a: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1165" t="-18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46145" y="2236040"/>
            <a:ext cx="8602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>
              <a:solidFill>
                <a:srgbClr val="000000"/>
              </a:solidFill>
            </a:endParaRPr>
          </a:p>
          <a:p>
            <a:r>
              <a:rPr lang="en-GB" sz="2400" b="1" dirty="0">
                <a:solidFill>
                  <a:srgbClr val="000000"/>
                </a:solidFill>
              </a:rPr>
              <a:t>From last term:</a:t>
            </a:r>
          </a:p>
          <a:p>
            <a:endParaRPr lang="en-GB" sz="2400" b="1" dirty="0">
              <a:solidFill>
                <a:srgbClr val="000000"/>
              </a:solidFill>
            </a:endParaRPr>
          </a:p>
          <a:p>
            <a:r>
              <a:rPr lang="en-GB" sz="2400" dirty="0" smtClean="0">
                <a:solidFill>
                  <a:srgbClr val="000000"/>
                </a:solidFill>
              </a:rPr>
              <a:t>What is the missing angle?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287" y="4437112"/>
            <a:ext cx="85361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2400" b="1" dirty="0">
                <a:solidFill>
                  <a:srgbClr val="000000"/>
                </a:solidFill>
              </a:rPr>
              <a:t>From last year: </a:t>
            </a:r>
          </a:p>
          <a:p>
            <a:endParaRPr lang="en-GB" sz="2400" dirty="0">
              <a:solidFill>
                <a:srgbClr val="000000"/>
              </a:solidFill>
            </a:endParaRPr>
          </a:p>
          <a:p>
            <a:r>
              <a:rPr lang="en-GB" sz="2400" dirty="0" smtClean="0">
                <a:solidFill>
                  <a:srgbClr val="000000"/>
                </a:solidFill>
              </a:rPr>
              <a:t>What is the volume of a cylinder that has a radius of 5cm and a height of 10cm? Give your answer in terms of pi. </a:t>
            </a:r>
            <a:endParaRPr lang="en-GB" sz="2400" dirty="0">
              <a:solidFill>
                <a:srgbClr val="000000"/>
              </a:solidFill>
            </a:endParaRPr>
          </a:p>
          <a:p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4447303" y="2708920"/>
            <a:ext cx="340721" cy="311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484" y="2864895"/>
            <a:ext cx="3617590" cy="220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81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b="1" dirty="0" smtClean="0"/>
              <a:t>Mark your work 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836712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19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38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=3.8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8.7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=18°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250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836712"/>
                <a:ext cx="8229600" cy="4525963"/>
              </a:xfrm>
              <a:blipFill rotWithShape="1">
                <a:blip r:embed="rId3"/>
                <a:stretch>
                  <a:fillRect b="-1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230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56895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/>
              <a:t>Which weighs more? </a:t>
            </a:r>
          </a:p>
          <a:p>
            <a:pPr algn="ctr"/>
            <a:endParaRPr lang="en-GB" sz="4000" dirty="0" smtClean="0"/>
          </a:p>
          <a:p>
            <a:pPr algn="ctr"/>
            <a:r>
              <a:rPr lang="en-GB" sz="3600" dirty="0" smtClean="0"/>
              <a:t>A tonne of bricks or a tonne of feathers? </a:t>
            </a:r>
            <a:endParaRPr lang="en-GB" sz="3600" dirty="0"/>
          </a:p>
        </p:txBody>
      </p:sp>
      <p:pic>
        <p:nvPicPr>
          <p:cNvPr id="1026" name="Picture 2" descr="https://teachuphysics.files.wordpress.com/2015/01/bricks-vs-feather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24275"/>
            <a:ext cx="4304407" cy="322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37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083" y="38975"/>
            <a:ext cx="903649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000" dirty="0" smtClean="0">
              <a:solidFill>
                <a:srgbClr val="000000"/>
              </a:solidFill>
            </a:endParaRPr>
          </a:p>
          <a:p>
            <a:pPr algn="ctr"/>
            <a:r>
              <a:rPr lang="en-GB" sz="3200" dirty="0">
                <a:solidFill>
                  <a:srgbClr val="000000"/>
                </a:solidFill>
              </a:rPr>
              <a:t>A </a:t>
            </a:r>
            <a:r>
              <a:rPr lang="en-GB" sz="3200" b="1" dirty="0">
                <a:solidFill>
                  <a:srgbClr val="FF0000"/>
                </a:solidFill>
              </a:rPr>
              <a:t>tonne</a:t>
            </a:r>
            <a:r>
              <a:rPr lang="en-GB" sz="3200" dirty="0">
                <a:solidFill>
                  <a:srgbClr val="000000"/>
                </a:solidFill>
              </a:rPr>
              <a:t> of </a:t>
            </a:r>
            <a:r>
              <a:rPr lang="en-GB" sz="3200">
                <a:solidFill>
                  <a:srgbClr val="000000"/>
                </a:solidFill>
              </a:rPr>
              <a:t>bricks </a:t>
            </a:r>
            <a:r>
              <a:rPr lang="en-GB" sz="3200" smtClean="0">
                <a:solidFill>
                  <a:srgbClr val="000000"/>
                </a:solidFill>
              </a:rPr>
              <a:t>and </a:t>
            </a:r>
            <a:r>
              <a:rPr lang="en-GB" sz="3200" dirty="0">
                <a:solidFill>
                  <a:srgbClr val="000000"/>
                </a:solidFill>
              </a:rPr>
              <a:t>a </a:t>
            </a:r>
            <a:r>
              <a:rPr lang="en-GB" sz="3200" b="1" dirty="0">
                <a:solidFill>
                  <a:srgbClr val="FF0000"/>
                </a:solidFill>
              </a:rPr>
              <a:t>tonne</a:t>
            </a:r>
            <a:r>
              <a:rPr lang="en-GB" sz="3200" dirty="0">
                <a:solidFill>
                  <a:srgbClr val="000000"/>
                </a:solidFill>
              </a:rPr>
              <a:t> of </a:t>
            </a:r>
            <a:r>
              <a:rPr lang="en-GB" sz="3200" dirty="0" smtClean="0">
                <a:solidFill>
                  <a:srgbClr val="000000"/>
                </a:solidFill>
              </a:rPr>
              <a:t>feathers have the same </a:t>
            </a:r>
            <a:r>
              <a:rPr lang="en-GB" sz="3200" b="1" dirty="0" smtClean="0">
                <a:solidFill>
                  <a:srgbClr val="FF0000"/>
                </a:solidFill>
              </a:rPr>
              <a:t>mass</a:t>
            </a:r>
            <a:r>
              <a:rPr lang="en-GB" sz="3200" dirty="0">
                <a:solidFill>
                  <a:srgbClr val="000000"/>
                </a:solidFill>
              </a:rPr>
              <a:t>;</a:t>
            </a:r>
            <a:r>
              <a:rPr lang="en-GB" sz="3200" dirty="0" smtClean="0">
                <a:solidFill>
                  <a:srgbClr val="000000"/>
                </a:solidFill>
              </a:rPr>
              <a:t> they both </a:t>
            </a:r>
            <a:r>
              <a:rPr lang="en-GB" sz="3200" b="1" dirty="0" smtClean="0">
                <a:solidFill>
                  <a:srgbClr val="FF0000"/>
                </a:solidFill>
              </a:rPr>
              <a:t>weigh</a:t>
            </a:r>
            <a:r>
              <a:rPr lang="en-GB" sz="3200" dirty="0" smtClean="0">
                <a:solidFill>
                  <a:srgbClr val="000000"/>
                </a:solidFill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</a:rPr>
              <a:t>100 kg</a:t>
            </a:r>
            <a:r>
              <a:rPr lang="en-GB" sz="3200" dirty="0" smtClean="0">
                <a:solidFill>
                  <a:srgbClr val="000000"/>
                </a:solidFill>
              </a:rPr>
              <a:t>.  </a:t>
            </a:r>
          </a:p>
          <a:p>
            <a:pPr algn="ctr"/>
            <a:endParaRPr lang="en-GB" sz="3200" dirty="0" smtClean="0">
              <a:solidFill>
                <a:srgbClr val="000000"/>
              </a:solidFill>
            </a:endParaRPr>
          </a:p>
          <a:p>
            <a:pPr algn="ctr"/>
            <a:endParaRPr lang="en-GB" sz="3200" dirty="0">
              <a:solidFill>
                <a:srgbClr val="000000"/>
              </a:solidFill>
            </a:endParaRP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The </a:t>
            </a:r>
            <a:r>
              <a:rPr lang="en-GB" sz="3200" b="1" dirty="0" smtClean="0">
                <a:solidFill>
                  <a:srgbClr val="FF0000"/>
                </a:solidFill>
              </a:rPr>
              <a:t>volume</a:t>
            </a:r>
            <a:r>
              <a:rPr lang="en-GB" sz="3200" dirty="0" smtClean="0">
                <a:solidFill>
                  <a:srgbClr val="000000"/>
                </a:solidFill>
              </a:rPr>
              <a:t> of a tonne of bricks is less than the volume of a tonne of feathers as bricks are more </a:t>
            </a:r>
            <a:r>
              <a:rPr lang="en-GB" sz="3200" b="1" dirty="0" smtClean="0">
                <a:solidFill>
                  <a:srgbClr val="FF0000"/>
                </a:solidFill>
              </a:rPr>
              <a:t>dense</a:t>
            </a:r>
            <a:r>
              <a:rPr lang="en-GB" sz="3200" dirty="0" smtClean="0">
                <a:solidFill>
                  <a:srgbClr val="000000"/>
                </a:solidFill>
              </a:rPr>
              <a:t> than feathers. </a:t>
            </a:r>
          </a:p>
          <a:p>
            <a:pPr algn="ctr"/>
            <a:endParaRPr lang="en-GB" sz="3200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784" y="2348880"/>
            <a:ext cx="8784976" cy="170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2" descr="https://teachuphysics.files.wordpress.com/2015/01/bricks-vs-feather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49943"/>
            <a:ext cx="3418678" cy="256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73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3528" y="332656"/>
                <a:ext cx="842493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3600" dirty="0">
                    <a:solidFill>
                      <a:srgbClr val="000000"/>
                    </a:solidFill>
                  </a:rPr>
                  <a:t>The </a:t>
                </a:r>
                <a:r>
                  <a:rPr lang="en-GB" sz="3600" b="1" dirty="0" smtClean="0">
                    <a:solidFill>
                      <a:srgbClr val="FF0000"/>
                    </a:solidFill>
                  </a:rPr>
                  <a:t>density</a:t>
                </a:r>
                <a:r>
                  <a:rPr lang="en-GB" sz="3600" dirty="0">
                    <a:solidFill>
                      <a:srgbClr val="000000"/>
                    </a:solidFill>
                  </a:rPr>
                  <a:t> </a:t>
                </a:r>
                <a:r>
                  <a:rPr lang="en-GB" sz="3600" dirty="0" smtClean="0">
                    <a:solidFill>
                      <a:srgbClr val="000000"/>
                    </a:solidFill>
                  </a:rPr>
                  <a:t>of </a:t>
                </a:r>
                <a:r>
                  <a:rPr lang="en-GB" sz="3600" dirty="0">
                    <a:solidFill>
                      <a:srgbClr val="000000"/>
                    </a:solidFill>
                  </a:rPr>
                  <a:t>brick is </a:t>
                </a:r>
                <a14:m>
                  <m:oMath xmlns:m="http://schemas.openxmlformats.org/officeDocument/2006/math">
                    <m:r>
                      <a:rPr lang="en-GB" sz="3600" i="1">
                        <a:solidFill>
                          <a:srgbClr val="000000"/>
                        </a:solidFill>
                        <a:latin typeface="Cambria Math"/>
                      </a:rPr>
                      <m:t>1900 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/>
                      </a:rPr>
                      <m:t>𝑘𝑔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sz="3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2656"/>
                <a:ext cx="8424936" cy="646331"/>
              </a:xfrm>
              <a:prstGeom prst="rect">
                <a:avLst/>
              </a:prstGeom>
              <a:blipFill rotWithShape="1">
                <a:blip r:embed="rId2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23528" y="1700808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/>
              <a:t>Notice the units used, </a:t>
            </a:r>
          </a:p>
          <a:p>
            <a:pPr algn="ctr"/>
            <a:r>
              <a:rPr lang="en-GB" sz="4000" dirty="0" smtClean="0"/>
              <a:t> </a:t>
            </a:r>
          </a:p>
          <a:p>
            <a:pPr algn="ctr"/>
            <a:r>
              <a:rPr lang="en-GB" sz="4000" dirty="0" smtClean="0"/>
              <a:t>what is the </a:t>
            </a:r>
            <a:r>
              <a:rPr lang="en-GB" sz="4000" b="1" dirty="0" smtClean="0">
                <a:solidFill>
                  <a:srgbClr val="FF0000"/>
                </a:solidFill>
              </a:rPr>
              <a:t>formula</a:t>
            </a:r>
            <a:r>
              <a:rPr lang="en-GB" sz="4000" dirty="0" smtClean="0"/>
              <a:t> for density?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91680" y="4365104"/>
                <a:ext cx="5367751" cy="13577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𝐷𝑒𝑛𝑠𝑖𝑡𝑦</m:t>
                      </m:r>
                      <m:r>
                        <a:rPr lang="en-GB" sz="4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𝑚𝑎𝑠𝑠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𝑣𝑜𝑙𝑢𝑚𝑒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4365104"/>
                <a:ext cx="5367751" cy="13577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932040" y="4221088"/>
            <a:ext cx="1800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kg</a:t>
            </a:r>
            <a:endParaRPr lang="en-GB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4788024" y="5179818"/>
            <a:ext cx="209661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m</a:t>
            </a:r>
            <a:r>
              <a:rPr lang="en-GB" sz="4000" baseline="30000" dirty="0" smtClean="0"/>
              <a:t>3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23504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The most common units for density are: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𝑘𝑔</m:t>
                    </m:r>
                    <m:r>
                      <a:rPr lang="en-GB" b="0" i="1" smtClean="0"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𝑔</m:t>
                    </m:r>
                    <m:r>
                      <a:rPr lang="en-GB" b="0" i="1" smtClean="0"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57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9512" y="332656"/>
                <a:ext cx="8712968" cy="42473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The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volume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GB" sz="2800" dirty="0">
                    <a:solidFill>
                      <a:srgbClr val="000000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25 </m:t>
                    </m:r>
                    <m:r>
                      <a:rPr lang="en-GB" sz="28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𝑘𝑔</m:t>
                    </m:r>
                    <m:r>
                      <a:rPr lang="en-GB" sz="28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>
                    <a:solidFill>
                      <a:srgbClr val="000000"/>
                    </a:solidFill>
                  </a:rPr>
                  <a:t>of feathers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1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On your whiteboards, work out the density of feather. </a:t>
                </a:r>
              </a:p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Give your answer in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standard form 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and show all of your calculations. </a:t>
                </a: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32656"/>
                <a:ext cx="8712968" cy="4247317"/>
              </a:xfrm>
              <a:prstGeom prst="rect">
                <a:avLst/>
              </a:prstGeom>
              <a:blipFill rotWithShape="1">
                <a:blip r:embed="rId3"/>
                <a:stretch>
                  <a:fillRect l="-210" t="-1437" r="-1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9" y="5085184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18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Describe both of these methods with your partner.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smtClean="0"/>
              <a:t>Method 1 </a:t>
            </a:r>
            <a:endParaRPr lang="en-GB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499992" y="1556792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b="1" kern="0" dirty="0" smtClean="0"/>
              <a:t>Method 2 </a:t>
            </a:r>
            <a:endParaRPr lang="en-GB" b="1" kern="0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540976" y="493975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Which method do you prefer for this question? Why? </a:t>
            </a:r>
            <a:endParaRPr lang="en-GB" kern="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48" r="51161"/>
          <a:stretch/>
        </p:blipFill>
        <p:spPr bwMode="auto">
          <a:xfrm rot="5400000">
            <a:off x="1555851" y="1247245"/>
            <a:ext cx="1496981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777" r="9038"/>
          <a:stretch/>
        </p:blipFill>
        <p:spPr bwMode="auto">
          <a:xfrm rot="5400000">
            <a:off x="6031841" y="1236825"/>
            <a:ext cx="1517825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45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9512" y="332656"/>
                <a:ext cx="8712968" cy="4683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The 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volume</a:t>
                </a:r>
                <a:r>
                  <a:rPr lang="en-GB" sz="2800" dirty="0">
                    <a:solidFill>
                      <a:srgbClr val="0000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9.1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2800" b="0" i="1" dirty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2800" b="0" i="1" dirty="0">
                        <a:solidFill>
                          <a:srgbClr val="000000"/>
                        </a:solidFill>
                        <a:latin typeface="Cambria Math"/>
                      </a:rPr>
                      <m:t>𝑘𝑔</m:t>
                    </m:r>
                    <m:r>
                      <a:rPr lang="en-GB" sz="2800" b="0" i="1" dirty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</a:rPr>
                  <a:t>of 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Helium </a:t>
                </a:r>
                <a:r>
                  <a:rPr lang="en-GB" sz="2800" dirty="0">
                    <a:solidFill>
                      <a:srgbClr val="000000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5 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𝑚𝑖𝑙𝑙𝑖𝑜𝑛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On your whiteboards, work out the density of 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Helium. </a:t>
                </a:r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Give </a:t>
                </a:r>
                <a:r>
                  <a:rPr lang="en-GB" sz="2800" dirty="0">
                    <a:solidFill>
                      <a:srgbClr val="000000"/>
                    </a:solidFill>
                  </a:rPr>
                  <a:t>your answer in 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standard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form</a:t>
                </a:r>
                <a:r>
                  <a:rPr lang="en-GB" sz="2800" dirty="0" smtClean="0">
                    <a:solidFill>
                      <a:srgbClr val="FF0000"/>
                    </a:solidFill>
                  </a:rPr>
                  <a:t>. </a:t>
                </a:r>
              </a:p>
              <a:p>
                <a:pPr algn="ctr"/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2800" dirty="0" smtClean="0">
                  <a:solidFill>
                    <a:srgbClr val="FF0000"/>
                  </a:solidFill>
                </a:endParaRPr>
              </a:p>
              <a:p>
                <a:pPr algn="ctr"/>
                <a:endParaRPr lang="en-GB" sz="2800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800" dirty="0" smtClean="0"/>
                  <a:t>Can you calculate the answer using another method?</a:t>
                </a:r>
                <a:endParaRPr lang="en-GB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32656"/>
                <a:ext cx="8712968" cy="4683077"/>
              </a:xfrm>
              <a:prstGeom prst="rect">
                <a:avLst/>
              </a:prstGeom>
              <a:blipFill rotWithShape="1">
                <a:blip r:embed="rId3"/>
                <a:stretch>
                  <a:fillRect l="-1259" t="-1172" r="-1538" b="-27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9" y="5085184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15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9512" y="332656"/>
                <a:ext cx="8712968" cy="3816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The </a:t>
                </a:r>
                <a:r>
                  <a:rPr lang="en-GB" sz="2800" dirty="0" smtClean="0"/>
                  <a:t>density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GB" sz="2800" dirty="0">
                    <a:solidFill>
                      <a:srgbClr val="000000"/>
                    </a:solidFill>
                  </a:rPr>
                  <a:t>o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f Polystrene is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52</m:t>
                    </m:r>
                    <m:r>
                      <a:rPr lang="en-GB" sz="2800" i="1" dirty="0">
                        <a:solidFill>
                          <a:srgbClr val="000000"/>
                        </a:solidFill>
                        <a:latin typeface="Cambria Math"/>
                      </a:rPr>
                      <m:t>  </m:t>
                    </m:r>
                    <m:r>
                      <a:rPr lang="en-GB" sz="2800" i="1" dirty="0">
                        <a:solidFill>
                          <a:srgbClr val="000000"/>
                        </a:solidFill>
                        <a:latin typeface="Cambria Math"/>
                      </a:rPr>
                      <m:t>𝑘𝑔</m:t>
                    </m:r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What is the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mass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9</m:t>
                        </m:r>
                      </m:sup>
                    </m:sSup>
                    <m:sSup>
                      <m:sSupPr>
                        <m:ctrlP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800" dirty="0" smtClean="0">
                    <a:solidFill>
                      <a:srgbClr val="000000"/>
                    </a:solidFill>
                  </a:rPr>
                  <a:t>of </a:t>
                </a:r>
                <a:r>
                  <a:rPr lang="en-GB" sz="2800" dirty="0">
                    <a:solidFill>
                      <a:srgbClr val="000000"/>
                    </a:solidFill>
                  </a:rPr>
                  <a:t>P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olystrene?</a:t>
                </a:r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Give your answer in 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standard form</a:t>
                </a:r>
                <a:r>
                  <a:rPr lang="en-GB" sz="2800" dirty="0">
                    <a:solidFill>
                      <a:srgbClr val="FF0000"/>
                    </a:solidFill>
                  </a:rPr>
                  <a:t>. </a:t>
                </a:r>
              </a:p>
              <a:p>
                <a:pPr algn="ctr"/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Can you calculate the answer using another method?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32656"/>
                <a:ext cx="8712968" cy="3816429"/>
              </a:xfrm>
              <a:prstGeom prst="rect">
                <a:avLst/>
              </a:prstGeom>
              <a:blipFill rotWithShape="1">
                <a:blip r:embed="rId3"/>
                <a:stretch>
                  <a:fillRect l="-699" t="-1597" r="-629" b="-3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9" y="5085184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35874"/>
            <a:ext cx="260985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32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9512" y="332656"/>
                <a:ext cx="8712968" cy="45550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dirty="0">
                    <a:solidFill>
                      <a:srgbClr val="000000"/>
                    </a:solidFill>
                  </a:rPr>
                  <a:t>The density of Polystrene is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rgbClr val="000000"/>
                        </a:solidFill>
                        <a:latin typeface="Cambria Math"/>
                      </a:rPr>
                      <m:t>52  </m:t>
                    </m:r>
                    <m:r>
                      <a:rPr lang="en-GB" sz="2000" i="1" dirty="0">
                        <a:solidFill>
                          <a:srgbClr val="000000"/>
                        </a:solidFill>
                        <a:latin typeface="Cambria Math"/>
                      </a:rPr>
                      <m:t>𝑘𝑔</m:t>
                    </m:r>
                    <m:r>
                      <a:rPr lang="en-GB" sz="2000" i="1" dirty="0">
                        <a:solidFill>
                          <a:srgbClr val="000000"/>
                        </a:solidFill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GB" sz="20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sz="20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1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rgbClr val="000000"/>
                    </a:solidFill>
                  </a:rPr>
                  <a:t>What is the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mass</a:t>
                </a:r>
                <a:r>
                  <a:rPr lang="en-GB" sz="2000" dirty="0">
                    <a:solidFill>
                      <a:srgbClr val="0000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20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9</m:t>
                        </m:r>
                      </m:sup>
                    </m:sSup>
                    <m:sSup>
                      <m:sSup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of Polystrene?</a:t>
                </a:r>
              </a:p>
              <a:p>
                <a:pPr algn="ctr"/>
                <a:endParaRPr lang="en-GB" sz="20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rgbClr val="000000"/>
                    </a:solidFill>
                  </a:rPr>
                  <a:t>Give your answer in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standard form</a:t>
                </a:r>
                <a:r>
                  <a:rPr lang="en-GB" sz="2000" dirty="0">
                    <a:solidFill>
                      <a:srgbClr val="FF0000"/>
                    </a:solidFill>
                  </a:rPr>
                  <a:t>. </a:t>
                </a:r>
                <a:endParaRPr lang="en-GB" sz="2000" dirty="0" smtClean="0">
                  <a:solidFill>
                    <a:srgbClr val="FF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800" dirty="0" smtClean="0"/>
                  <a:t>Describe this method with your neighbour. </a:t>
                </a:r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 smtClean="0"/>
                  <a:t>What do you notice? </a:t>
                </a:r>
                <a:endParaRPr lang="en-GB" sz="2800" dirty="0"/>
              </a:p>
              <a:p>
                <a:pPr algn="ctr"/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32656"/>
                <a:ext cx="8712968" cy="4555093"/>
              </a:xfrm>
              <a:prstGeom prst="rect">
                <a:avLst/>
              </a:prstGeom>
              <a:blipFill rotWithShape="1">
                <a:blip r:embed="rId3"/>
                <a:stretch>
                  <a:fillRect t="-5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9" y="5085184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796" y="4915529"/>
            <a:ext cx="2262008" cy="180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18234" y="2976049"/>
            <a:ext cx="2717290" cy="421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84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332656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  <a:p>
            <a:pPr algn="ctr"/>
            <a:endParaRPr lang="en-GB" sz="2800" dirty="0">
              <a:solidFill>
                <a:srgbClr val="FF0000"/>
              </a:solidFill>
            </a:endParaRPr>
          </a:p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48573" y="-489181"/>
            <a:ext cx="3201631" cy="497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rved Right Arrow 1"/>
          <p:cNvSpPr/>
          <p:nvPr/>
        </p:nvSpPr>
        <p:spPr>
          <a:xfrm>
            <a:off x="1115616" y="2708920"/>
            <a:ext cx="936104" cy="1944216"/>
          </a:xfrm>
          <a:prstGeom prst="curved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Curved Left Arrow 4"/>
          <p:cNvSpPr/>
          <p:nvPr/>
        </p:nvSpPr>
        <p:spPr>
          <a:xfrm>
            <a:off x="5364088" y="2552595"/>
            <a:ext cx="936104" cy="2088232"/>
          </a:xfrm>
          <a:prstGeom prst="curved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5555" y="3311696"/>
                <a:ext cx="7489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b="1" i="1" smtClean="0">
                          <a:latin typeface="Cambria Math"/>
                          <a:ea typeface="Cambria Math"/>
                        </a:rPr>
                        <m:t>𝟏𝟎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55" y="3311696"/>
                <a:ext cx="74892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69621" y="3247440"/>
                <a:ext cx="740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𝟏𝟎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621" y="3247440"/>
                <a:ext cx="74090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14324" y="4017272"/>
                <a:ext cx="314976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1.04</m:t>
                      </m:r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11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324" y="4017272"/>
                <a:ext cx="3149763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241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" y="27321"/>
            <a:ext cx="8229600" cy="1143000"/>
          </a:xfrm>
        </p:spPr>
        <p:txBody>
          <a:bodyPr/>
          <a:lstStyle/>
          <a:p>
            <a:r>
              <a:rPr lang="en-GB" sz="4000" dirty="0" smtClean="0"/>
              <a:t>Title: </a:t>
            </a:r>
            <a:r>
              <a:rPr lang="en-GB" sz="3600" b="1" dirty="0" smtClean="0"/>
              <a:t>Calculations involving Density </a:t>
            </a:r>
            <a:endParaRPr lang="en-GB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Density is the mass per volume </a:t>
                </a:r>
                <a:r>
                  <a:rPr lang="en-GB" dirty="0"/>
                  <a:t>of </a:t>
                </a:r>
                <a:r>
                  <a:rPr lang="en-GB" dirty="0" smtClean="0"/>
                  <a:t>an </a:t>
                </a:r>
                <a:r>
                  <a:rPr lang="en-GB" dirty="0"/>
                  <a:t>object</a:t>
                </a:r>
                <a:r>
                  <a:rPr lang="en-GB" dirty="0" smtClean="0"/>
                  <a:t>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It </a:t>
                </a:r>
                <a:r>
                  <a:rPr lang="en-GB" dirty="0"/>
                  <a:t>is calculated by dividing the mass of an object by its volume. </a:t>
                </a: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Commonly used units for density are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𝑘𝑔</m:t>
                    </m:r>
                    <m:r>
                      <a:rPr lang="en-GB" b="0" i="1" smtClean="0"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 smtClean="0"/>
                  <a:t>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𝑔</m:t>
                    </m:r>
                    <m:r>
                      <a:rPr lang="en-GB" b="0" i="1" smtClean="0"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 r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059832" y="1628800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860032" y="1628800"/>
            <a:ext cx="136815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779912" y="2780928"/>
            <a:ext cx="144016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599892" y="4365104"/>
            <a:ext cx="90010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699792" y="4999709"/>
            <a:ext cx="122413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350" y="5085184"/>
            <a:ext cx="2047700" cy="163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64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98659" y="274638"/>
                <a:ext cx="8765829" cy="1143000"/>
              </a:xfrm>
            </p:spPr>
            <p:txBody>
              <a:bodyPr/>
              <a:lstStyle/>
              <a:p>
                <a:pPr algn="l"/>
                <a:r>
                  <a:rPr lang="en-GB" sz="2800" dirty="0" smtClean="0"/>
                  <a:t>In your books: Calculate the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density</a:t>
                </a:r>
                <a:r>
                  <a:rPr lang="en-GB" sz="2800" dirty="0" smtClean="0"/>
                  <a:t> (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𝑘𝑔</m:t>
                    </m:r>
                    <m:r>
                      <a:rPr lang="en-GB" sz="2800" b="0" i="1" smtClean="0"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800" dirty="0" smtClean="0"/>
                  <a:t>) in standard form of the following substances given the quantities provided. </a:t>
                </a:r>
                <a:endParaRPr lang="en-GB" sz="28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98659" y="274638"/>
                <a:ext cx="8765829" cy="1143000"/>
              </a:xfrm>
              <a:blipFill rotWithShape="1">
                <a:blip r:embed="rId2"/>
                <a:stretch>
                  <a:fillRect l="-1460" t="-15426" b="-244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Lead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𝑃𝑏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: 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/>
                      </a:rPr>
                      <m:t>           </m:t>
                    </m:r>
                    <m:r>
                      <a:rPr lang="en-GB" b="0" i="1" smtClean="0">
                        <a:latin typeface="Cambria Math"/>
                      </a:rPr>
                      <m:t>11, 000 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𝑤𝑒𝑖𝑔h𝑠</m:t>
                    </m:r>
                    <m:r>
                      <a:rPr lang="en-GB" b="0" i="1" smtClean="0">
                        <a:latin typeface="Cambria Math"/>
                      </a:rPr>
                      <m:t> 1.21×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en-GB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/>
                        <a:ea typeface="Cambria Math"/>
                      </a:rPr>
                      <m:t>kg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Carbon Dioxide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𝑂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𝑤𝑒𝑖𝑔h𝑠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9×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8 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𝑘𝑔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Hydrogen Gas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)</m:t>
                    </m:r>
                  </m:oMath>
                </a14:m>
                <a:r>
                  <a:rPr lang="en-GB" dirty="0"/>
                  <a:t>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2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𝑤𝑒𝑖𝑔h𝑠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 16,000 </m:t>
                      </m:r>
                      <m:r>
                        <a:rPr lang="en-GB" i="1" dirty="0">
                          <a:latin typeface="Cambria Math"/>
                        </a:rPr>
                        <m:t>𝑘𝑔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b="0" dirty="0" smtClean="0"/>
              </a:p>
              <a:p>
                <a:pPr marL="0" indent="0">
                  <a:buNone/>
                </a:pPr>
                <a:endParaRPr lang="en-GB" b="0" dirty="0" smtClean="0"/>
              </a:p>
              <a:p>
                <a:pPr marL="0" indent="0">
                  <a:buNone/>
                </a:pPr>
                <a:endParaRPr lang="en-GB" b="0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9" y="5734518"/>
            <a:ext cx="988965" cy="988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13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98659" y="274638"/>
                <a:ext cx="8765829" cy="1143000"/>
              </a:xfrm>
            </p:spPr>
            <p:txBody>
              <a:bodyPr/>
              <a:lstStyle/>
              <a:p>
                <a:pPr algn="l"/>
                <a:r>
                  <a:rPr lang="en-GB" sz="2800" dirty="0" smtClean="0"/>
                  <a:t>In your books: Calculate the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mass</a:t>
                </a:r>
                <a:r>
                  <a:rPr lang="en-GB" sz="2800" dirty="0" smtClean="0"/>
                  <a:t> (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𝑘𝑔</m:t>
                    </m:r>
                  </m:oMath>
                </a14:m>
                <a:r>
                  <a:rPr lang="en-GB" sz="2800" dirty="0" smtClean="0"/>
                  <a:t>) in standard form of the following substances given the densities and volume provided. </a:t>
                </a:r>
                <a:endParaRPr lang="en-GB" sz="28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98659" y="274638"/>
                <a:ext cx="8765829" cy="1143000"/>
              </a:xfrm>
              <a:blipFill rotWithShape="1">
                <a:blip r:embed="rId2"/>
                <a:stretch>
                  <a:fillRect l="-1460" t="-15426" b="-244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79296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Diamond: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/>
                        <m:t>Density</m:t>
                      </m:r>
                      <m:r>
                        <m:rPr>
                          <m:nor/>
                        </m:rPr>
                        <a:rPr lang="en-GB" dirty="0"/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3.5</m:t>
                      </m:r>
                      <m:sSup>
                        <m:sSup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𝑘𝑔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i="1">
                          <a:latin typeface="Cambria Math"/>
                          <a:ea typeface="Cambria Math"/>
                        </a:rPr>
                        <m:t> ,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𝑉𝑜𝑙𝑢𝑚𝑒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 2×</m:t>
                      </m:r>
                      <m:sSup>
                        <m:sSup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GB" dirty="0"/>
                        <m:t> </m:t>
                      </m:r>
                      <m:sSup>
                        <m:sSupPr>
                          <m:ctrlPr>
                            <a:rPr lang="en-GB" i="1" dirty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i="1" dirty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Neon Gas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𝑁𝑒</m:t>
                    </m:r>
                    <m:r>
                      <a:rPr lang="en-GB" i="1">
                        <a:latin typeface="Cambria Math"/>
                      </a:rPr>
                      <m:t>)</m:t>
                    </m:r>
                  </m:oMath>
                </a14:m>
                <a:r>
                  <a:rPr lang="en-GB" dirty="0"/>
                  <a:t> :</a:t>
                </a:r>
              </a:p>
              <a:p>
                <a:pPr marL="0" indent="0">
                  <a:buNone/>
                </a:pPr>
                <a:r>
                  <a:rPr lang="en-GB" dirty="0"/>
                  <a:t>Density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0.9</m:t>
                    </m:r>
                    <m:sSup>
                      <m:sSup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  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𝑘𝑔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/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/>
                        <a:ea typeface="Cambria Math"/>
                      </a:rPr>
                      <m:t> ,  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𝑉𝑜𝑙𝑢𝑚𝑒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 1×</m:t>
                    </m:r>
                    <m:sSup>
                      <m:sSup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dirty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i="1" dirty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Ice:</a:t>
                </a:r>
              </a:p>
              <a:p>
                <a:pPr marL="0" indent="0">
                  <a:buNone/>
                </a:pPr>
                <a:r>
                  <a:rPr lang="en-GB" dirty="0" smtClean="0"/>
                  <a:t>Density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0.92</m:t>
                    </m:r>
                    <m:sSup>
                      <m:sSup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  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𝑘𝑔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/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/>
                        <a:ea typeface="Cambria Math"/>
                      </a:rPr>
                      <m:t> ,  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𝑉𝑜𝑙𝑢𝑚𝑒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 2×</m:t>
                    </m:r>
                    <m:sSup>
                      <m:sSup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 dirty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i="1" dirty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b="0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79296" cy="4525963"/>
              </a:xfrm>
              <a:blipFill rotWithShape="1">
                <a:blip r:embed="rId3"/>
                <a:stretch>
                  <a:fillRect l="-1777" t="-1752" b="-5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9" y="6165304"/>
            <a:ext cx="558179" cy="55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98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339472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1" dirty="0" smtClean="0"/>
                  <a:t>DENSITY</a:t>
                </a:r>
                <a:r>
                  <a:rPr lang="en-GB" dirty="0" smtClean="0"/>
                  <a:t>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Lead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1.1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×10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Carbon Dioxide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1.8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Hydrogen Gas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8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3394720" cy="4525963"/>
              </a:xfrm>
              <a:blipFill rotWithShape="1">
                <a:blip r:embed="rId2"/>
                <a:stretch>
                  <a:fillRect l="-4488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427984" y="1628800"/>
                <a:ext cx="3394720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b="1" kern="0" dirty="0" smtClean="0"/>
                  <a:t>MASS</a:t>
                </a:r>
                <a:endParaRPr lang="en-GB" kern="0" dirty="0" smtClean="0"/>
              </a:p>
              <a:p>
                <a:pPr marL="0" indent="0">
                  <a:buFontTx/>
                  <a:buNone/>
                </a:pPr>
                <a:endParaRPr lang="en-GB" kern="0" dirty="0" smtClean="0"/>
              </a:p>
              <a:p>
                <a:pPr marL="0" indent="0">
                  <a:buFontTx/>
                  <a:buNone/>
                </a:pPr>
                <a:r>
                  <a:rPr lang="en-GB" kern="0" dirty="0"/>
                  <a:t>Diamond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kern="0">
                          <a:latin typeface="Cambria Math"/>
                        </a:rPr>
                        <m:t>7</m:t>
                      </m:r>
                      <m:r>
                        <a:rPr lang="en-GB" i="1" ker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i="1" ker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 ker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i="1" ker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kern="0" dirty="0"/>
              </a:p>
              <a:p>
                <a:pPr marL="0" indent="0">
                  <a:buFontTx/>
                  <a:buNone/>
                </a:pPr>
                <a:r>
                  <a:rPr lang="en-GB" kern="0" dirty="0" smtClean="0"/>
                  <a:t>Neon Gas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kern="0" smtClean="0">
                          <a:latin typeface="Cambria Math"/>
                        </a:rPr>
                        <m:t>9</m:t>
                      </m:r>
                      <m:r>
                        <a:rPr lang="en-GB" b="0" i="1" kern="0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b="0" i="1" kern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kern="0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kern="0" smtClean="0">
                              <a:latin typeface="Cambria Math"/>
                              <a:ea typeface="Cambria Math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kern="0" dirty="0" smtClean="0"/>
              </a:p>
              <a:p>
                <a:pPr marL="0" indent="0">
                  <a:buFontTx/>
                  <a:buNone/>
                </a:pPr>
                <a:r>
                  <a:rPr lang="en-GB" kern="0" dirty="0" smtClean="0"/>
                  <a:t>Ice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kern="0" smtClean="0">
                          <a:latin typeface="Cambria Math"/>
                        </a:rPr>
                        <m:t>1.84</m:t>
                      </m:r>
                      <m:r>
                        <a:rPr lang="en-GB" b="0" i="1" kern="0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b="0" i="1" kern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kern="0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kern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kern="0" dirty="0"/>
              </a:p>
              <a:p>
                <a:pPr marL="0" indent="0">
                  <a:buFontTx/>
                  <a:buNone/>
                </a:pPr>
                <a:endParaRPr lang="en-GB" kern="0" dirty="0"/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7984" y="1628800"/>
                <a:ext cx="3394720" cy="4525963"/>
              </a:xfrm>
              <a:prstGeom prst="rect">
                <a:avLst/>
              </a:prstGeom>
              <a:blipFill rotWithShape="1">
                <a:blip r:embed="rId3"/>
                <a:stretch>
                  <a:fillRect l="-4488" t="-175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485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 PPT</Template>
  <TotalTime>228</TotalTime>
  <Words>767</Words>
  <Application>Microsoft Office PowerPoint</Application>
  <PresentationFormat>On-screen Show (4:3)</PresentationFormat>
  <Paragraphs>147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Archway PPT</vt:lpstr>
      <vt:lpstr>1_ArchwayMaster</vt:lpstr>
      <vt:lpstr>2_ArchwayMaster</vt:lpstr>
      <vt:lpstr>3_ArchwayMaster</vt:lpstr>
      <vt:lpstr>1_Archway</vt:lpstr>
      <vt:lpstr>PowerPoint Presentation</vt:lpstr>
      <vt:lpstr>Mark your work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Describe both of these methods with your partner.</vt:lpstr>
      <vt:lpstr>PowerPoint Presentation</vt:lpstr>
      <vt:lpstr>PowerPoint Presentation</vt:lpstr>
      <vt:lpstr>PowerPoint Presentation</vt:lpstr>
      <vt:lpstr>PowerPoint Presentation</vt:lpstr>
      <vt:lpstr>Title: Calculations involving Density </vt:lpstr>
      <vt:lpstr>In your books: Calculate the density (kg/m^3) in standard form of the following substances given the quantities provided. </vt:lpstr>
      <vt:lpstr>In your books: Calculate the mass (kg) in standard form of the following substances given the densities and volume provided. </vt:lpstr>
      <vt:lpstr>Mark your 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19</cp:revision>
  <dcterms:created xsi:type="dcterms:W3CDTF">2019-02-03T17:03:32Z</dcterms:created>
  <dcterms:modified xsi:type="dcterms:W3CDTF">2019-02-05T16:05:07Z</dcterms:modified>
</cp:coreProperties>
</file>