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41"/>
  </p:notesMasterIdLst>
  <p:handoutMasterIdLst>
    <p:handoutMasterId r:id="rId42"/>
  </p:handoutMasterIdLst>
  <p:sldIdLst>
    <p:sldId id="289" r:id="rId14"/>
    <p:sldId id="290" r:id="rId15"/>
    <p:sldId id="293" r:id="rId16"/>
    <p:sldId id="294" r:id="rId17"/>
    <p:sldId id="291" r:id="rId18"/>
    <p:sldId id="292" r:id="rId19"/>
    <p:sldId id="295" r:id="rId20"/>
    <p:sldId id="296" r:id="rId21"/>
    <p:sldId id="297" r:id="rId22"/>
    <p:sldId id="299" r:id="rId23"/>
    <p:sldId id="300" r:id="rId24"/>
    <p:sldId id="301" r:id="rId25"/>
    <p:sldId id="302" r:id="rId26"/>
    <p:sldId id="314" r:id="rId27"/>
    <p:sldId id="313" r:id="rId28"/>
    <p:sldId id="317" r:id="rId29"/>
    <p:sldId id="318" r:id="rId30"/>
    <p:sldId id="315" r:id="rId31"/>
    <p:sldId id="316" r:id="rId32"/>
    <p:sldId id="319" r:id="rId33"/>
    <p:sldId id="320" r:id="rId34"/>
    <p:sldId id="321" r:id="rId35"/>
    <p:sldId id="322" r:id="rId36"/>
    <p:sldId id="323" r:id="rId37"/>
    <p:sldId id="261" r:id="rId38"/>
    <p:sldId id="265" r:id="rId39"/>
    <p:sldId id="264" r:id="rId4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8" autoAdjust="0"/>
    <p:restoredTop sz="94994" autoAdjust="0"/>
  </p:normalViewPr>
  <p:slideViewPr>
    <p:cSldViewPr>
      <p:cViewPr>
        <p:scale>
          <a:sx n="100" d="100"/>
          <a:sy n="100" d="100"/>
        </p:scale>
        <p:origin x="-39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ableStyles" Target="tableStyles.xml"/><Relationship Id="rId20" Type="http://schemas.openxmlformats.org/officeDocument/2006/relationships/slide" Target="slides/slide7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F8F94-F310-4EE3-AF1D-A86CE5B21BFB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8F425-1971-45DB-A9ED-037F1DA84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206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AFE43-79E9-40CF-9C27-85BC68DCB82E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BD579-79A6-49E9-9115-1AF23116A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78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174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refer to</a:t>
            </a:r>
            <a:r>
              <a:rPr lang="en-GB" baseline="0" dirty="0" smtClean="0"/>
              <a:t> their shaded regions worksheet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59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are more options… check with students any</a:t>
            </a:r>
            <a:r>
              <a:rPr lang="en-GB" baseline="0" dirty="0" smtClean="0"/>
              <a:t> other questions that they have devised.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034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b="0" i="0" smtClean="0">
                    <a:latin typeface="Cambria Math"/>
                  </a:rPr>
                  <a:t>𝑃(𝐴</a:t>
                </a:r>
                <a:r>
                  <a:rPr lang="en-GB" b="0" i="0" smtClean="0">
                    <a:latin typeface="Cambria Math"/>
                    <a:ea typeface="Cambria Math"/>
                  </a:rPr>
                  <a:t>∪𝐵)=𝑃(𝐴)+𝑃(𝐵)−𝑃(𝐴∩𝐵)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301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 1 Paper 2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775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 4 Paper 2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639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 3 Paper 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38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2AF2314-5C5B-4D65-B83D-B8DEC975FC89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survey of 20 people asked how they preferred their tea to be made. </a:t>
            </a:r>
          </a:p>
          <a:p>
            <a:endParaRPr lang="en-GB" dirty="0" smtClean="0"/>
          </a:p>
          <a:p>
            <a:r>
              <a:rPr lang="en-GB" sz="1600" dirty="0" smtClean="0"/>
              <a:t>The results were as follows: </a:t>
            </a:r>
            <a:endParaRPr lang="en-GB" sz="1600" dirty="0"/>
          </a:p>
          <a:p>
            <a:pPr algn="ctr"/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4 liked milk and sugar</a:t>
            </a: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2 liked neither milk or sugar</a:t>
            </a:r>
          </a:p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459593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Represent this information in a Venn Diagram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557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01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57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sugar and 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73" y="225840"/>
            <a:ext cx="5616721" cy="381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66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sugar and 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5684395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0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sugar or milk or both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18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20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sugar or milk or both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18</m:t>
                          </m:r>
                        </m:num>
                        <m:den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4" y="188641"/>
            <a:ext cx="5789440" cy="397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73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num>
                        <m:den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6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03" y="177839"/>
            <a:ext cx="5687319" cy="391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9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milk or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11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milk or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</m:d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80" y="195386"/>
            <a:ext cx="5646089" cy="388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30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only milk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5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only milk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∩</m:t>
                          </m:r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67" y="223961"/>
            <a:ext cx="5511019" cy="378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18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B050"/>
                </a:solidFill>
              </a:rPr>
              <a:t>Given that </a:t>
            </a:r>
            <a:r>
              <a:rPr lang="en-GB" dirty="0" smtClean="0">
                <a:solidFill>
                  <a:srgbClr val="000000"/>
                </a:solidFill>
              </a:rPr>
              <a:t>a person is selected who prefers milk, 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prefers </a:t>
            </a:r>
            <a:r>
              <a:rPr lang="en-GB" b="1" dirty="0" smtClean="0">
                <a:solidFill>
                  <a:srgbClr val="FF0000"/>
                </a:solidFill>
              </a:rPr>
              <a:t>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GB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𝑆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𝑔𝑖𝑣𝑒𝑛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778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B050"/>
                </a:solidFill>
              </a:rPr>
              <a:t>Given that </a:t>
            </a:r>
            <a:r>
              <a:rPr lang="en-GB" dirty="0" smtClean="0">
                <a:solidFill>
                  <a:srgbClr val="000000"/>
                </a:solidFill>
              </a:rPr>
              <a:t>a person is selected who prefers milk, 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prefers </a:t>
            </a:r>
            <a:r>
              <a:rPr lang="en-GB" b="1" dirty="0" smtClean="0">
                <a:solidFill>
                  <a:srgbClr val="FF0000"/>
                </a:solidFill>
              </a:rPr>
              <a:t>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GB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𝑆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𝑔𝑖𝑣𝑒𝑛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2" y="223961"/>
            <a:ext cx="5571901" cy="381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38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Shade the correct region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198883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37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1988835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4579984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79959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457995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72400" y="6498887"/>
            <a:ext cx="792088" cy="242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</a:rPr>
                        <m:t>′∩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626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Check your work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198883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37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1988835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4579984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79959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457995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72400" y="6498887"/>
            <a:ext cx="792088" cy="242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′∩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5" y="1979314"/>
            <a:ext cx="2317575" cy="198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08138"/>
            <a:ext cx="2256289" cy="189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04" y="1968276"/>
            <a:ext cx="2289997" cy="193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33" y="2008138"/>
            <a:ext cx="2237155" cy="185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5" y="4615617"/>
            <a:ext cx="2278367" cy="190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4615617"/>
            <a:ext cx="2259924" cy="188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65" y="4581129"/>
            <a:ext cx="217113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4538540"/>
            <a:ext cx="2232607" cy="191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9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Your Turn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800" dirty="0" smtClean="0"/>
              <a:t>A group </a:t>
            </a:r>
            <a:r>
              <a:rPr lang="en-GB" sz="1800" dirty="0"/>
              <a:t>of 200 Year </a:t>
            </a:r>
            <a:r>
              <a:rPr lang="en-GB" sz="1800" dirty="0" smtClean="0"/>
              <a:t>10 </a:t>
            </a:r>
            <a:r>
              <a:rPr lang="en-GB" sz="1800" dirty="0"/>
              <a:t>students are asked if they own a dog or a cat</a:t>
            </a:r>
            <a:r>
              <a:rPr lang="en-GB" sz="1800" dirty="0" smtClean="0"/>
              <a:t>.</a:t>
            </a:r>
          </a:p>
          <a:p>
            <a:pPr marL="0" indent="0" algn="ctr">
              <a:buNone/>
            </a:pPr>
            <a:endParaRPr lang="en-GB" sz="1800" dirty="0"/>
          </a:p>
          <a:p>
            <a:pPr algn="ctr"/>
            <a:r>
              <a:rPr lang="en-GB" sz="1800" dirty="0" smtClean="0"/>
              <a:t>32 </a:t>
            </a:r>
            <a:r>
              <a:rPr lang="en-GB" sz="1800" dirty="0"/>
              <a:t>own both a dog and a cat;</a:t>
            </a:r>
          </a:p>
          <a:p>
            <a:pPr algn="ctr"/>
            <a:r>
              <a:rPr lang="en-GB" sz="1800" dirty="0" smtClean="0"/>
              <a:t>25 </a:t>
            </a:r>
            <a:r>
              <a:rPr lang="en-GB" sz="1800" dirty="0"/>
              <a:t>students only have a cat;</a:t>
            </a:r>
          </a:p>
          <a:p>
            <a:pPr algn="ctr"/>
            <a:r>
              <a:rPr lang="en-GB" sz="1800" dirty="0" smtClean="0"/>
              <a:t>95 </a:t>
            </a:r>
            <a:r>
              <a:rPr lang="en-GB" sz="1800" dirty="0"/>
              <a:t>students own a dog</a:t>
            </a:r>
            <a:r>
              <a:rPr lang="en-GB" sz="1800" dirty="0" smtClean="0"/>
              <a:t>.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/>
              <a:t>Produce a Venn diagram to represent this situation.</a:t>
            </a:r>
          </a:p>
          <a:p>
            <a:pPr algn="ctr"/>
            <a:endParaRPr lang="en-GB" sz="1800" dirty="0" smtClean="0"/>
          </a:p>
          <a:p>
            <a:pPr marL="0" indent="0" algn="ctr">
              <a:buNone/>
            </a:pPr>
            <a:r>
              <a:rPr lang="en-GB" sz="1800" dirty="0" smtClean="0"/>
              <a:t>Devise </a:t>
            </a:r>
            <a:r>
              <a:rPr lang="en-GB" sz="1800" dirty="0"/>
              <a:t>a set of </a:t>
            </a:r>
            <a:r>
              <a:rPr lang="en-GB" sz="1800" dirty="0" smtClean="0"/>
              <a:t>12 probability questions </a:t>
            </a:r>
            <a:r>
              <a:rPr lang="en-GB" sz="1800" dirty="0"/>
              <a:t>to ask a friend about the Venn </a:t>
            </a:r>
            <a:r>
              <a:rPr lang="en-GB" sz="1800" dirty="0" smtClean="0"/>
              <a:t>diagram. 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 smtClean="0"/>
              <a:t>Ensure you work out the answers (including the set notation) for </a:t>
            </a:r>
          </a:p>
          <a:p>
            <a:pPr marL="0" indent="0" algn="ctr">
              <a:buNone/>
            </a:pPr>
            <a:r>
              <a:rPr lang="en-GB" sz="1800" dirty="0" smtClean="0"/>
              <a:t>the questions you have devised. </a:t>
            </a:r>
            <a:endParaRPr lang="en-GB" sz="1800" dirty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26493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3600" b="1" dirty="0" smtClean="0"/>
              <a:t>Mark your work</a:t>
            </a:r>
            <a:endParaRPr lang="en-GB" sz="36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40768"/>
            <a:ext cx="3905200" cy="212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36736" y="188640"/>
                <a:ext cx="5991447" cy="6164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smtClean="0"/>
                  <a:t>Probability of owning a dog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b="0" dirty="0" smtClean="0"/>
              </a:p>
              <a:p>
                <a:endParaRPr lang="en-GB" sz="1400" dirty="0" smtClean="0"/>
              </a:p>
              <a:p>
                <a:r>
                  <a:rPr lang="en-GB" sz="1400" dirty="0" smtClean="0"/>
                  <a:t>Probability of owning a cat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57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Probability of not owning a dog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/>
                              </a:rPr>
                              <m:t>𝐷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105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Probability of not owning a cat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Probability of owning only a dog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/>
                          </a:rPr>
                          <m:t>𝐷</m:t>
                        </m:r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sSup>
                          <m:sSupPr>
                            <m:ctrlPr>
                              <a:rPr lang="en-GB" sz="1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63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Probability of owning only a cat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/>
                              </a:rPr>
                              <m:t>𝐷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25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/>
                  <a:t>Probability of owning a dog and </a:t>
                </a:r>
                <a:r>
                  <a:rPr lang="en-GB" sz="1400" dirty="0" smtClean="0"/>
                  <a:t>a cat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/>
                          </a:rPr>
                          <m:t>𝐷</m:t>
                        </m:r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/>
              </a:p>
              <a:p>
                <a:endParaRPr lang="en-GB" sz="1400" dirty="0"/>
              </a:p>
              <a:p>
                <a:r>
                  <a:rPr lang="en-GB" sz="1400" dirty="0"/>
                  <a:t>Probability of not owning a dog and a cat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/>
                          </a:rPr>
                          <m:t>𝐷</m:t>
                        </m:r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>
                        <a:latin typeface="Cambria Math"/>
                        <a:ea typeface="Cambria Math"/>
                      </a:rPr>
                      <m:t>′=</m:t>
                    </m:r>
                    <m:f>
                      <m:fPr>
                        <m:ctrlPr>
                          <a:rPr lang="en-GB" sz="1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168</m:t>
                        </m:r>
                      </m:num>
                      <m:den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/>
              </a:p>
              <a:p>
                <a:endParaRPr lang="en-GB" sz="1400" dirty="0"/>
              </a:p>
              <a:p>
                <a:r>
                  <a:rPr lang="en-GB" sz="1400" dirty="0"/>
                  <a:t>Probability of owning a cat or dog or both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/>
                          </a:rPr>
                          <m:t>𝐷</m:t>
                        </m:r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120</m:t>
                        </m:r>
                      </m:num>
                      <m:den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/>
              </a:p>
              <a:p>
                <a:endParaRPr lang="en-GB" sz="1400" dirty="0"/>
              </a:p>
              <a:p>
                <a:r>
                  <a:rPr lang="en-GB" sz="1400" dirty="0"/>
                  <a:t>Probability of not owning either a cat or a dog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𝑃</m:t>
                    </m:r>
                    <m:sSup>
                      <m:sSupPr>
                        <m:ctrlPr>
                          <a:rPr lang="en-GB" sz="14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latin typeface="Cambria Math"/>
                              </a:rPr>
                              <m:t>𝐷</m:t>
                            </m:r>
                            <m:r>
                              <a:rPr lang="en-GB" sz="1400" i="1">
                                <a:latin typeface="Cambria Math"/>
                                <a:ea typeface="Cambria Math"/>
                              </a:rPr>
                              <m:t>∪</m:t>
                            </m:r>
                            <m:r>
                              <a:rPr lang="en-GB" sz="1400" i="1"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GB" sz="14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  <a:ea typeface="Cambria Math"/>
                          </a:rPr>
                          <m:t>80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ea typeface="Cambria Math"/>
                </a:endParaRPr>
              </a:p>
              <a:p>
                <a:endParaRPr lang="en-GB" sz="1400" dirty="0" smtClean="0"/>
              </a:p>
              <a:p>
                <a:r>
                  <a:rPr lang="en-GB" sz="1400" dirty="0" smtClean="0"/>
                  <a:t>Probability of owning a cat given that a dog is owned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/>
                          </a:rPr>
                          <m:t>𝐶</m:t>
                        </m:r>
                        <m:r>
                          <a:rPr lang="en-GB" sz="1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1400" b="0" i="1" smtClean="0">
                            <a:latin typeface="Cambria Math"/>
                          </a:rPr>
                          <m:t>𝑔𝑖𝑣𝑒𝑛</m:t>
                        </m:r>
                        <m:r>
                          <a:rPr lang="en-GB" sz="1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1400" b="0" i="1" smtClean="0"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95</m:t>
                        </m:r>
                      </m:den>
                    </m:f>
                  </m:oMath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Probability of owning a dog given that a cat is owned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r>
                      <a:rPr lang="en-GB" sz="1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/>
                          </a:rPr>
                          <m:t>𝐷</m:t>
                        </m:r>
                        <m:r>
                          <a:rPr lang="en-GB" sz="1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1400" b="0" i="1" smtClean="0">
                            <a:latin typeface="Cambria Math"/>
                          </a:rPr>
                          <m:t>𝑔𝑖𝑣𝑒𝑛</m:t>
                        </m:r>
                        <m:r>
                          <a:rPr lang="en-GB" sz="1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1400" b="0" i="1" smtClean="0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57</m:t>
                        </m:r>
                      </m:den>
                    </m:f>
                  </m:oMath>
                </a14:m>
                <a:endParaRPr lang="en-GB" sz="14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36" y="188640"/>
                <a:ext cx="5991447" cy="6164060"/>
              </a:xfrm>
              <a:prstGeom prst="rect">
                <a:avLst/>
              </a:prstGeom>
              <a:blipFill rotWithShape="1">
                <a:blip r:embed="rId4"/>
                <a:stretch>
                  <a:fillRect l="-3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42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26654" y="1700808"/>
                <a:ext cx="8784976" cy="1143000"/>
              </a:xfrm>
            </p:spPr>
            <p:txBody>
              <a:bodyPr/>
              <a:lstStyle/>
              <a:p>
                <a:r>
                  <a:rPr lang="en-GB" sz="2400" dirty="0" smtClean="0"/>
                  <a:t>A student reasons that the probability of a randomly selected student owning a cat or dog or both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152</m:t>
                        </m:r>
                      </m:num>
                      <m:den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/>
                  <a:t>because the probability of a student owning a dog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r>
                  <a:rPr lang="en-GB" sz="2400" dirty="0" smtClean="0"/>
                  <a:t> and the probability of a student owning a cat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57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57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152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b="1" dirty="0" smtClean="0"/>
                  <a:t>Explain the mistake they have made. </a:t>
                </a:r>
                <a:br>
                  <a:rPr lang="en-GB" sz="2400" b="1" dirty="0" smtClean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dirty="0" smtClean="0"/>
                  <a:t>Can you think of a general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𝑃</m:t>
                    </m:r>
                    <m:r>
                      <a:rPr lang="en-GB" sz="2400" b="0" i="1" smtClean="0">
                        <a:latin typeface="Cambria Math"/>
                      </a:rPr>
                      <m:t>(</m:t>
                    </m:r>
                    <m:r>
                      <a:rPr lang="en-GB" sz="2400" b="0" i="1" smtClean="0">
                        <a:latin typeface="Cambria Math"/>
                      </a:rPr>
                      <m:t>𝐴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?</a:t>
                </a:r>
                <a:br>
                  <a:rPr lang="en-GB" sz="2400" dirty="0" smtClean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dirty="0" smtClean="0"/>
                  <a:t> </a:t>
                </a:r>
                <a:endParaRPr lang="en-GB" sz="24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26654" y="1700808"/>
                <a:ext cx="8784976" cy="1143000"/>
              </a:xfrm>
              <a:blipFill rotWithShape="1">
                <a:blip r:embed="rId3"/>
                <a:stretch>
                  <a:fillRect t="-138298" r="-278" b="-82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77072"/>
            <a:ext cx="4031536" cy="219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3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Practise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/>
              <a:t>1. </a:t>
            </a:r>
            <a:r>
              <a:rPr lang="en-GB" sz="1400" dirty="0" smtClean="0"/>
              <a:t>90 </a:t>
            </a:r>
            <a:r>
              <a:rPr lang="en-GB" sz="1400" dirty="0"/>
              <a:t>children were asked what type of bottled water they took to school. </a:t>
            </a:r>
          </a:p>
          <a:p>
            <a:pPr marL="0" indent="0">
              <a:buNone/>
            </a:pPr>
            <a:r>
              <a:rPr lang="en-GB" sz="1400" dirty="0" smtClean="0"/>
              <a:t>Their </a:t>
            </a:r>
            <a:r>
              <a:rPr lang="en-GB" sz="1400" dirty="0"/>
              <a:t>replies are as follows:</a:t>
            </a:r>
          </a:p>
          <a:p>
            <a:pPr marL="0" indent="0">
              <a:buNone/>
            </a:pPr>
            <a:r>
              <a:rPr lang="en-GB" sz="1400" dirty="0"/>
              <a:t>		52  took sparkling water</a:t>
            </a:r>
          </a:p>
          <a:p>
            <a:pPr marL="0" indent="0">
              <a:buNone/>
            </a:pPr>
            <a:r>
              <a:rPr lang="en-GB" sz="1400" dirty="0"/>
              <a:t>		36  took still water</a:t>
            </a:r>
          </a:p>
          <a:p>
            <a:pPr marL="0" indent="0">
              <a:buNone/>
            </a:pPr>
            <a:r>
              <a:rPr lang="en-GB" sz="1400" dirty="0"/>
              <a:t>		14  took both types of </a:t>
            </a:r>
            <a:r>
              <a:rPr lang="en-GB" sz="1400" dirty="0" smtClean="0"/>
              <a:t>water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(a)   Show this information on a Venn diagram.</a:t>
            </a:r>
          </a:p>
          <a:p>
            <a:pPr marL="0" indent="0">
              <a:buNone/>
            </a:pPr>
            <a:r>
              <a:rPr lang="en-GB" sz="1400" dirty="0"/>
              <a:t>(b)   Given that a child takes sparkling water, find the probability that this child also takes still water.</a:t>
            </a:r>
          </a:p>
          <a:p>
            <a:pPr marL="0" indent="0">
              <a:buNone/>
            </a:pPr>
            <a:r>
              <a:rPr lang="en-GB" sz="1400" dirty="0"/>
              <a:t>(c)   Given that a child takes still water, find the probability that this child also takes sparkling water.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2. </a:t>
            </a:r>
            <a:r>
              <a:rPr lang="en-GB" sz="1400" dirty="0" smtClean="0"/>
              <a:t>In </a:t>
            </a:r>
            <a:r>
              <a:rPr lang="en-GB" sz="1400" dirty="0"/>
              <a:t>a group of 40 students 6 are left-handed, 18 have size 8 feet and 2 are left-handed with size 8 feet. </a:t>
            </a:r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(a)   Find the probability that a student is left-handed or has size 8 feet,</a:t>
            </a:r>
          </a:p>
          <a:p>
            <a:pPr marL="0" indent="0">
              <a:buNone/>
            </a:pPr>
            <a:r>
              <a:rPr lang="en-GB" sz="1400" dirty="0"/>
              <a:t>(b)   Given that the student is left-handed, find the probability that a student has size 8 feet.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3. </a:t>
            </a:r>
            <a:r>
              <a:rPr lang="en-GB" sz="1400" dirty="0" smtClean="0"/>
              <a:t>In </a:t>
            </a:r>
            <a:r>
              <a:rPr lang="en-GB" sz="1400" dirty="0"/>
              <a:t>a survey 100 people were asked whether they watched snooker or cricket when it was on TV.</a:t>
            </a:r>
          </a:p>
          <a:p>
            <a:pPr marL="0" indent="0">
              <a:buNone/>
            </a:pPr>
            <a:r>
              <a:rPr lang="en-GB" sz="1400" dirty="0"/>
              <a:t>20 watched neither, 75 watched snooker, 32 watched cricket.</a:t>
            </a:r>
          </a:p>
          <a:p>
            <a:pPr marL="0" indent="0">
              <a:buNone/>
            </a:pPr>
            <a:r>
              <a:rPr lang="en-GB" sz="1400" dirty="0"/>
              <a:t>A person is selected at random</a:t>
            </a:r>
            <a:r>
              <a:rPr lang="en-GB" sz="1400" dirty="0" smtClean="0"/>
              <a:t>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(a)   Find the probability that this person watched both cricket and snooker.</a:t>
            </a:r>
          </a:p>
          <a:p>
            <a:pPr marL="0" indent="0">
              <a:buNone/>
            </a:pPr>
            <a:r>
              <a:rPr lang="en-GB" sz="1400" dirty="0"/>
              <a:t>(b)   Given that this person watched snooker, work out the probability that this person watched cricket. 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5649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504" y="120527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 smtClean="0"/>
              <a:t>4. </a:t>
            </a:r>
            <a:r>
              <a:rPr lang="en-GB" sz="1200" dirty="0" smtClean="0"/>
              <a:t>There </a:t>
            </a:r>
            <a:r>
              <a:rPr lang="en-GB" sz="1200" dirty="0"/>
              <a:t>are 180 students at a college following a general course in computing. </a:t>
            </a:r>
          </a:p>
          <a:p>
            <a:r>
              <a:rPr lang="en-GB" sz="1200" dirty="0" smtClean="0"/>
              <a:t>Students </a:t>
            </a:r>
            <a:r>
              <a:rPr lang="en-GB" sz="1200" dirty="0"/>
              <a:t>on this course can choose to take up to three extra options.</a:t>
            </a:r>
          </a:p>
          <a:p>
            <a:r>
              <a:rPr lang="en-GB" sz="1200" dirty="0"/>
              <a:t>112  take systems support</a:t>
            </a:r>
          </a:p>
          <a:p>
            <a:r>
              <a:rPr lang="en-GB" sz="1200" dirty="0"/>
              <a:t>  70  take developing software</a:t>
            </a:r>
          </a:p>
          <a:p>
            <a:r>
              <a:rPr lang="en-GB" sz="1200" dirty="0"/>
              <a:t>  81  take networking</a:t>
            </a:r>
          </a:p>
          <a:p>
            <a:r>
              <a:rPr lang="en-GB" sz="1200" dirty="0"/>
              <a:t>  35  take developing software and systems support</a:t>
            </a:r>
          </a:p>
          <a:p>
            <a:r>
              <a:rPr lang="en-GB" sz="1200" dirty="0"/>
              <a:t>  28  take networking and developing software</a:t>
            </a:r>
          </a:p>
          <a:p>
            <a:r>
              <a:rPr lang="en-GB" sz="1200" dirty="0"/>
              <a:t>  40  take systems support and networking</a:t>
            </a:r>
          </a:p>
          <a:p>
            <a:r>
              <a:rPr lang="en-GB" sz="1200" dirty="0"/>
              <a:t>    4  take all three extra </a:t>
            </a:r>
            <a:r>
              <a:rPr lang="en-GB" sz="1200" dirty="0" smtClean="0"/>
              <a:t>options</a:t>
            </a:r>
          </a:p>
          <a:p>
            <a:endParaRPr lang="en-GB" sz="1200" dirty="0"/>
          </a:p>
          <a:p>
            <a:pPr marL="228600" indent="-228600">
              <a:buAutoNum type="alphaLcParenBoth"/>
            </a:pPr>
            <a:r>
              <a:rPr lang="en-GB" sz="1200" dirty="0" smtClean="0"/>
              <a:t>Draw </a:t>
            </a:r>
            <a:r>
              <a:rPr lang="en-GB" sz="1200" dirty="0"/>
              <a:t>a Venn diagram to show this information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A student from the course is chosen at random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(b)   Find the probability that this student takes</a:t>
            </a:r>
          </a:p>
          <a:p>
            <a:r>
              <a:rPr lang="en-GB" sz="1200" dirty="0"/>
              <a:t>        (i)   none of the three extra options,                  (ii)   networking only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Students who want to become technicians take systems support and networking. </a:t>
            </a:r>
            <a:endParaRPr lang="en-GB" sz="1200" dirty="0" smtClean="0"/>
          </a:p>
          <a:p>
            <a:endParaRPr lang="en-GB" sz="1200" dirty="0"/>
          </a:p>
          <a:p>
            <a:r>
              <a:rPr lang="en-GB" sz="1200" dirty="0"/>
              <a:t>(c)   Given that a randomly chosen student wants to become a technician, find the probability that this student takes all three extra options.</a:t>
            </a:r>
          </a:p>
          <a:p>
            <a:r>
              <a:rPr lang="en-GB" sz="1200" dirty="0"/>
              <a:t> </a:t>
            </a:r>
          </a:p>
          <a:p>
            <a:r>
              <a:rPr lang="en-GB" sz="1200" b="1" dirty="0" smtClean="0"/>
              <a:t>5</a:t>
            </a:r>
            <a:r>
              <a:rPr lang="en-GB" sz="1200" dirty="0" smtClean="0"/>
              <a:t>. 100 </a:t>
            </a:r>
            <a:r>
              <a:rPr lang="en-GB" sz="1200" dirty="0"/>
              <a:t>people were asked which sports they watched on television. </a:t>
            </a:r>
          </a:p>
          <a:p>
            <a:r>
              <a:rPr lang="en-GB" sz="1200" dirty="0"/>
              <a:t>	Here are the results.</a:t>
            </a:r>
          </a:p>
          <a:p>
            <a:r>
              <a:rPr lang="en-GB" sz="1200" dirty="0"/>
              <a:t>	36 people watched cricket </a:t>
            </a:r>
            <a:br>
              <a:rPr lang="en-GB" sz="1200" dirty="0"/>
            </a:br>
            <a:r>
              <a:rPr lang="en-GB" sz="1200" dirty="0"/>
              <a:t>	28 people watched rugby </a:t>
            </a:r>
            <a:br>
              <a:rPr lang="en-GB" sz="1200" dirty="0"/>
            </a:br>
            <a:r>
              <a:rPr lang="en-GB" sz="1200" dirty="0"/>
              <a:t>	36 people watched football </a:t>
            </a:r>
            <a:br>
              <a:rPr lang="en-GB" sz="1200" dirty="0"/>
            </a:br>
            <a:r>
              <a:rPr lang="en-GB" sz="1200" dirty="0"/>
              <a:t>	17 people watched both cricket and rugby </a:t>
            </a:r>
            <a:br>
              <a:rPr lang="en-GB" sz="1200" dirty="0"/>
            </a:br>
            <a:r>
              <a:rPr lang="en-GB" sz="1200" dirty="0"/>
              <a:t>	19 people watched both cricket and football</a:t>
            </a:r>
            <a:br>
              <a:rPr lang="en-GB" sz="1200" dirty="0"/>
            </a:br>
            <a:r>
              <a:rPr lang="en-GB" sz="1200" dirty="0"/>
              <a:t>	15 people watched both rugby and football </a:t>
            </a:r>
            <a:br>
              <a:rPr lang="en-GB" sz="1200" dirty="0"/>
            </a:br>
            <a:r>
              <a:rPr lang="en-GB" sz="1200" dirty="0"/>
              <a:t>	10 people watched all three sports</a:t>
            </a:r>
          </a:p>
          <a:p>
            <a:r>
              <a:rPr lang="en-GB" sz="1200" dirty="0"/>
              <a:t>(a)   Draw a Venn diagram to show this information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One of the 100 people is selected at random.</a:t>
            </a:r>
          </a:p>
          <a:p>
            <a:r>
              <a:rPr lang="en-GB" sz="1200" dirty="0"/>
              <a:t>(b)   Given that a person watches cricket, find the probability that this person also watches football.</a:t>
            </a:r>
          </a:p>
          <a:p>
            <a:r>
              <a:rPr lang="en-GB" sz="1200" dirty="0"/>
              <a:t>(c)   Given that a person watches at least one of the sports, find the probability that this person watches all three.</a:t>
            </a:r>
          </a:p>
        </p:txBody>
      </p:sp>
    </p:spTree>
    <p:extLst>
      <p:ext uri="{BB962C8B-B14F-4D97-AF65-F5344CB8AC3E}">
        <p14:creationId xmlns:p14="http://schemas.microsoft.com/office/powerpoint/2010/main" val="329699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05245"/>
            <a:ext cx="2592288" cy="487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5"/>
            <a:ext cx="237172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7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7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064896" cy="621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4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0"/>
            <a:ext cx="6984776" cy="639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18184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43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332</TotalTime>
  <Words>1901</Words>
  <Application>Microsoft Office PowerPoint</Application>
  <PresentationFormat>On-screen Show (4:3)</PresentationFormat>
  <Paragraphs>368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Shade the correct region </vt:lpstr>
      <vt:lpstr>Check your work</vt:lpstr>
      <vt:lpstr>Your Turn</vt:lpstr>
      <vt:lpstr>Mark your work</vt:lpstr>
      <vt:lpstr>A student reasons that the probability of a randomly selected student owning a cat or dog or both is 152/200  because the probability of a student owning a dog is 95/200 and the probability of a student owning a cat is 57/200 and 95/200+57/200=152/200  Explain the mistake they have made.   Can you think of a general formula for P(A∪B)?   </vt:lpstr>
      <vt:lpstr>Further Practise </vt:lpstr>
      <vt:lpstr>PowerPoint Presentation</vt:lpstr>
      <vt:lpstr>Mark your work </vt:lpstr>
      <vt:lpstr>Exam Questions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24</cp:revision>
  <cp:lastPrinted>2019-01-18T12:47:03Z</cp:lastPrinted>
  <dcterms:created xsi:type="dcterms:W3CDTF">2018-01-25T08:10:47Z</dcterms:created>
  <dcterms:modified xsi:type="dcterms:W3CDTF">2019-01-20T16:20:04Z</dcterms:modified>
</cp:coreProperties>
</file>